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31"/>
  </p:notesMasterIdLst>
  <p:sldIdLst>
    <p:sldId id="281" r:id="rId2"/>
    <p:sldId id="282" r:id="rId3"/>
    <p:sldId id="257" r:id="rId4"/>
    <p:sldId id="258" r:id="rId5"/>
    <p:sldId id="259" r:id="rId6"/>
    <p:sldId id="260" r:id="rId7"/>
    <p:sldId id="261" r:id="rId8"/>
    <p:sldId id="262" r:id="rId9"/>
    <p:sldId id="263" r:id="rId10"/>
    <p:sldId id="279" r:id="rId11"/>
    <p:sldId id="264" r:id="rId12"/>
    <p:sldId id="280" r:id="rId13"/>
    <p:sldId id="265" r:id="rId14"/>
    <p:sldId id="266" r:id="rId15"/>
    <p:sldId id="267" r:id="rId16"/>
    <p:sldId id="268" r:id="rId17"/>
    <p:sldId id="283" r:id="rId18"/>
    <p:sldId id="269" r:id="rId19"/>
    <p:sldId id="270" r:id="rId20"/>
    <p:sldId id="271" r:id="rId21"/>
    <p:sldId id="272" r:id="rId22"/>
    <p:sldId id="276" r:id="rId23"/>
    <p:sldId id="288" r:id="rId24"/>
    <p:sldId id="273" r:id="rId25"/>
    <p:sldId id="274" r:id="rId26"/>
    <p:sldId id="275" r:id="rId27"/>
    <p:sldId id="285" r:id="rId28"/>
    <p:sldId id="289" r:id="rId29"/>
    <p:sldId id="290" r:id="rId30"/>
  </p:sldIdLst>
  <p:sldSz cx="6858000" cy="9144000" type="screen4x3"/>
  <p:notesSz cx="6735763" cy="9866313"/>
  <p:defaultTex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880">
          <p15:clr>
            <a:srgbClr val="A4A3A4"/>
          </p15:clr>
        </p15:guide>
        <p15:guide id="2" pos="21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보통 스타일 2 - 강조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6564" autoAdjust="0"/>
  </p:normalViewPr>
  <p:slideViewPr>
    <p:cSldViewPr>
      <p:cViewPr varScale="1">
        <p:scale>
          <a:sx n="92" d="100"/>
          <a:sy n="92" d="100"/>
        </p:scale>
        <p:origin x="2814" y="108"/>
      </p:cViewPr>
      <p:guideLst>
        <p:guide orient="horz" pos="2880"/>
        <p:guide pos="216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ableStyles" Target="tableStyles.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머리글 개체 틀 1"/>
          <p:cNvSpPr>
            <a:spLocks noGrp="1"/>
          </p:cNvSpPr>
          <p:nvPr>
            <p:ph type="hdr" sz="quarter"/>
          </p:nvPr>
        </p:nvSpPr>
        <p:spPr>
          <a:xfrm>
            <a:off x="0" y="0"/>
            <a:ext cx="2918831" cy="493316"/>
          </a:xfrm>
          <a:prstGeom prst="rect">
            <a:avLst/>
          </a:prstGeom>
        </p:spPr>
        <p:txBody>
          <a:bodyPr vert="horz" lIns="91440" tIns="45720" rIns="91440" bIns="45720" rtlCol="0"/>
          <a:lstStyle>
            <a:lvl1pPr algn="l">
              <a:defRPr sz="1200"/>
            </a:lvl1pPr>
          </a:lstStyle>
          <a:p>
            <a:endParaRPr lang="ko-KR" altLang="en-US"/>
          </a:p>
        </p:txBody>
      </p:sp>
      <p:sp>
        <p:nvSpPr>
          <p:cNvPr id="3" name="날짜 개체 틀 2"/>
          <p:cNvSpPr>
            <a:spLocks noGrp="1"/>
          </p:cNvSpPr>
          <p:nvPr>
            <p:ph type="dt" idx="1"/>
          </p:nvPr>
        </p:nvSpPr>
        <p:spPr>
          <a:xfrm>
            <a:off x="3815373" y="0"/>
            <a:ext cx="2918831" cy="493316"/>
          </a:xfrm>
          <a:prstGeom prst="rect">
            <a:avLst/>
          </a:prstGeom>
        </p:spPr>
        <p:txBody>
          <a:bodyPr vert="horz" lIns="91440" tIns="45720" rIns="91440" bIns="45720" rtlCol="0"/>
          <a:lstStyle>
            <a:lvl1pPr algn="r">
              <a:defRPr sz="1200"/>
            </a:lvl1pPr>
          </a:lstStyle>
          <a:p>
            <a:fld id="{BAA41D20-E5E0-4FAE-95C3-75E202D07CDD}" type="datetimeFigureOut">
              <a:rPr lang="ko-KR" altLang="en-US" smtClean="0"/>
              <a:pPr/>
              <a:t>2019-01-07</a:t>
            </a:fld>
            <a:endParaRPr lang="ko-KR" altLang="en-US"/>
          </a:p>
        </p:txBody>
      </p:sp>
      <p:sp>
        <p:nvSpPr>
          <p:cNvPr id="4" name="슬라이드 이미지 개체 틀 3"/>
          <p:cNvSpPr>
            <a:spLocks noGrp="1" noRot="1" noChangeAspect="1"/>
          </p:cNvSpPr>
          <p:nvPr>
            <p:ph type="sldImg" idx="2"/>
          </p:nvPr>
        </p:nvSpPr>
        <p:spPr>
          <a:xfrm>
            <a:off x="1981200" y="739775"/>
            <a:ext cx="2773363" cy="3700463"/>
          </a:xfrm>
          <a:prstGeom prst="rect">
            <a:avLst/>
          </a:prstGeom>
          <a:noFill/>
          <a:ln w="12700">
            <a:solidFill>
              <a:prstClr val="black"/>
            </a:solidFill>
          </a:ln>
        </p:spPr>
        <p:txBody>
          <a:bodyPr vert="horz" lIns="91440" tIns="45720" rIns="91440" bIns="45720" rtlCol="0" anchor="ctr"/>
          <a:lstStyle/>
          <a:p>
            <a:endParaRPr lang="ko-KR" altLang="en-US"/>
          </a:p>
        </p:txBody>
      </p:sp>
      <p:sp>
        <p:nvSpPr>
          <p:cNvPr id="5" name="슬라이드 노트 개체 틀 4"/>
          <p:cNvSpPr>
            <a:spLocks noGrp="1"/>
          </p:cNvSpPr>
          <p:nvPr>
            <p:ph type="body" sz="quarter" idx="3"/>
          </p:nvPr>
        </p:nvSpPr>
        <p:spPr>
          <a:xfrm>
            <a:off x="673577" y="4686499"/>
            <a:ext cx="5388610" cy="4439841"/>
          </a:xfrm>
          <a:prstGeom prst="rect">
            <a:avLst/>
          </a:prstGeom>
        </p:spPr>
        <p:txBody>
          <a:bodyPr vert="horz" lIns="91440" tIns="45720" rIns="91440" bIns="45720" rtlCol="0">
            <a:normAutofit/>
          </a:body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6" name="바닥글 개체 틀 5"/>
          <p:cNvSpPr>
            <a:spLocks noGrp="1"/>
          </p:cNvSpPr>
          <p:nvPr>
            <p:ph type="ftr" sz="quarter" idx="4"/>
          </p:nvPr>
        </p:nvSpPr>
        <p:spPr>
          <a:xfrm>
            <a:off x="0" y="9371285"/>
            <a:ext cx="2918831" cy="493316"/>
          </a:xfrm>
          <a:prstGeom prst="rect">
            <a:avLst/>
          </a:prstGeom>
        </p:spPr>
        <p:txBody>
          <a:bodyPr vert="horz" lIns="91440" tIns="45720" rIns="91440" bIns="45720" rtlCol="0" anchor="b"/>
          <a:lstStyle>
            <a:lvl1pPr algn="l">
              <a:defRPr sz="1200"/>
            </a:lvl1pPr>
          </a:lstStyle>
          <a:p>
            <a:endParaRPr lang="ko-KR" altLang="en-US"/>
          </a:p>
        </p:txBody>
      </p:sp>
      <p:sp>
        <p:nvSpPr>
          <p:cNvPr id="7" name="슬라이드 번호 개체 틀 6"/>
          <p:cNvSpPr>
            <a:spLocks noGrp="1"/>
          </p:cNvSpPr>
          <p:nvPr>
            <p:ph type="sldNum" sz="quarter" idx="5"/>
          </p:nvPr>
        </p:nvSpPr>
        <p:spPr>
          <a:xfrm>
            <a:off x="3815373" y="9371285"/>
            <a:ext cx="2918831" cy="493316"/>
          </a:xfrm>
          <a:prstGeom prst="rect">
            <a:avLst/>
          </a:prstGeom>
        </p:spPr>
        <p:txBody>
          <a:bodyPr vert="horz" lIns="91440" tIns="45720" rIns="91440" bIns="45720" rtlCol="0" anchor="b"/>
          <a:lstStyle>
            <a:lvl1pPr algn="r">
              <a:defRPr sz="1200"/>
            </a:lvl1pPr>
          </a:lstStyle>
          <a:p>
            <a:fld id="{7DD83EC5-C992-4D32-AC0B-D56E884062B4}" type="slidenum">
              <a:rPr lang="ko-KR" altLang="en-US" smtClean="0"/>
              <a:pPr/>
              <a:t>‹#›</a:t>
            </a:fld>
            <a:endParaRPr lang="ko-KR" altLang="en-US"/>
          </a:p>
        </p:txBody>
      </p:sp>
    </p:spTree>
  </p:cSld>
  <p:clrMap bg1="lt1" tx1="dk1" bg2="lt2" tx2="dk2" accent1="accent1" accent2="accent2" accent3="accent3" accent4="accent4" accent5="accent5" accent6="accent6" hlink="hlink" folHlink="folHlink"/>
  <p:notesStyle>
    <a:lvl1pPr marL="0" algn="l" defTabSz="914400" rtl="0" eaLnBrk="1" latinLnBrk="1" hangingPunct="1">
      <a:defRPr sz="1200" kern="1200">
        <a:solidFill>
          <a:schemeClr val="tx1"/>
        </a:solidFill>
        <a:latin typeface="+mn-lt"/>
        <a:ea typeface="+mn-ea"/>
        <a:cs typeface="+mn-cs"/>
      </a:defRPr>
    </a:lvl1pPr>
    <a:lvl2pPr marL="457200" algn="l" defTabSz="914400" rtl="0" eaLnBrk="1" latinLnBrk="1" hangingPunct="1">
      <a:defRPr sz="1200" kern="1200">
        <a:solidFill>
          <a:schemeClr val="tx1"/>
        </a:solidFill>
        <a:latin typeface="+mn-lt"/>
        <a:ea typeface="+mn-ea"/>
        <a:cs typeface="+mn-cs"/>
      </a:defRPr>
    </a:lvl2pPr>
    <a:lvl3pPr marL="914400" algn="l" defTabSz="914400" rtl="0" eaLnBrk="1" latinLnBrk="1" hangingPunct="1">
      <a:defRPr sz="1200" kern="1200">
        <a:solidFill>
          <a:schemeClr val="tx1"/>
        </a:solidFill>
        <a:latin typeface="+mn-lt"/>
        <a:ea typeface="+mn-ea"/>
        <a:cs typeface="+mn-cs"/>
      </a:defRPr>
    </a:lvl3pPr>
    <a:lvl4pPr marL="1371600" algn="l" defTabSz="914400" rtl="0" eaLnBrk="1" latinLnBrk="1" hangingPunct="1">
      <a:defRPr sz="1200" kern="1200">
        <a:solidFill>
          <a:schemeClr val="tx1"/>
        </a:solidFill>
        <a:latin typeface="+mn-lt"/>
        <a:ea typeface="+mn-ea"/>
        <a:cs typeface="+mn-cs"/>
      </a:defRPr>
    </a:lvl4pPr>
    <a:lvl5pPr marL="1828800" algn="l" defTabSz="914400" rtl="0" eaLnBrk="1" latinLnBrk="1" hangingPunct="1">
      <a:defRPr sz="1200" kern="1200">
        <a:solidFill>
          <a:schemeClr val="tx1"/>
        </a:solidFill>
        <a:latin typeface="+mn-lt"/>
        <a:ea typeface="+mn-ea"/>
        <a:cs typeface="+mn-cs"/>
      </a:defRPr>
    </a:lvl5pPr>
    <a:lvl6pPr marL="2286000" algn="l" defTabSz="914400" rtl="0" eaLnBrk="1" latinLnBrk="1" hangingPunct="1">
      <a:defRPr sz="1200" kern="1200">
        <a:solidFill>
          <a:schemeClr val="tx1"/>
        </a:solidFill>
        <a:latin typeface="+mn-lt"/>
        <a:ea typeface="+mn-ea"/>
        <a:cs typeface="+mn-cs"/>
      </a:defRPr>
    </a:lvl6pPr>
    <a:lvl7pPr marL="2743200" algn="l" defTabSz="914400" rtl="0" eaLnBrk="1" latinLnBrk="1" hangingPunct="1">
      <a:defRPr sz="1200" kern="1200">
        <a:solidFill>
          <a:schemeClr val="tx1"/>
        </a:solidFill>
        <a:latin typeface="+mn-lt"/>
        <a:ea typeface="+mn-ea"/>
        <a:cs typeface="+mn-cs"/>
      </a:defRPr>
    </a:lvl7pPr>
    <a:lvl8pPr marL="3200400" algn="l" defTabSz="914400" rtl="0" eaLnBrk="1" latinLnBrk="1" hangingPunct="1">
      <a:defRPr sz="1200" kern="1200">
        <a:solidFill>
          <a:schemeClr val="tx1"/>
        </a:solidFill>
        <a:latin typeface="+mn-lt"/>
        <a:ea typeface="+mn-ea"/>
        <a:cs typeface="+mn-cs"/>
      </a:defRPr>
    </a:lvl8pPr>
    <a:lvl9pPr marL="3657600" algn="l" defTabSz="914400" rtl="0" eaLnBrk="1" latinLnBrk="1"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normAutofit/>
          </a:bodyPr>
          <a:lstStyle/>
          <a:p>
            <a:endParaRPr lang="ko-KR" altLang="en-US"/>
          </a:p>
        </p:txBody>
      </p:sp>
      <p:sp>
        <p:nvSpPr>
          <p:cNvPr id="4" name="슬라이드 번호 개체 틀 3"/>
          <p:cNvSpPr>
            <a:spLocks noGrp="1"/>
          </p:cNvSpPr>
          <p:nvPr>
            <p:ph type="sldNum" sz="quarter" idx="10"/>
          </p:nvPr>
        </p:nvSpPr>
        <p:spPr/>
        <p:txBody>
          <a:bodyPr/>
          <a:lstStyle/>
          <a:p>
            <a:fld id="{7DD83EC5-C992-4D32-AC0B-D56E884062B4}" type="slidenum">
              <a:rPr lang="ko-KR" altLang="en-US" smtClean="0"/>
              <a:pPr/>
              <a:t>2</a:t>
            </a:fld>
            <a:endParaRPr lang="ko-KR"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dirty="0"/>
          </a:p>
        </p:txBody>
      </p:sp>
      <p:sp>
        <p:nvSpPr>
          <p:cNvPr id="4" name="슬라이드 번호 개체 틀 3"/>
          <p:cNvSpPr>
            <a:spLocks noGrp="1"/>
          </p:cNvSpPr>
          <p:nvPr>
            <p:ph type="sldNum" sz="quarter" idx="10"/>
          </p:nvPr>
        </p:nvSpPr>
        <p:spPr/>
        <p:txBody>
          <a:bodyPr/>
          <a:lstStyle/>
          <a:p>
            <a:fld id="{7DD83EC5-C992-4D32-AC0B-D56E884062B4}" type="slidenum">
              <a:rPr lang="ko-KR" altLang="en-US" smtClean="0"/>
              <a:pPr/>
              <a:t>8</a:t>
            </a:fld>
            <a:endParaRPr lang="ko-KR" altLang="en-US"/>
          </a:p>
        </p:txBody>
      </p:sp>
    </p:spTree>
    <p:extLst>
      <p:ext uri="{BB962C8B-B14F-4D97-AF65-F5344CB8AC3E}">
        <p14:creationId xmlns:p14="http://schemas.microsoft.com/office/powerpoint/2010/main" val="342069909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normAutofit/>
          </a:bodyPr>
          <a:lstStyle/>
          <a:p>
            <a:endParaRPr lang="ko-KR" altLang="en-US" dirty="0"/>
          </a:p>
        </p:txBody>
      </p:sp>
      <p:sp>
        <p:nvSpPr>
          <p:cNvPr id="4" name="슬라이드 번호 개체 틀 3"/>
          <p:cNvSpPr>
            <a:spLocks noGrp="1"/>
          </p:cNvSpPr>
          <p:nvPr>
            <p:ph type="sldNum" sz="quarter" idx="10"/>
          </p:nvPr>
        </p:nvSpPr>
        <p:spPr/>
        <p:txBody>
          <a:bodyPr/>
          <a:lstStyle/>
          <a:p>
            <a:fld id="{60526AEF-EAD1-4A67-A59C-BA605F527995}" type="slidenum">
              <a:rPr lang="ko-KR" altLang="en-US" smtClean="0"/>
              <a:pPr/>
              <a:t>9</a:t>
            </a:fld>
            <a:endParaRPr lang="ko-KR"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제목 슬라이드">
    <p:spTree>
      <p:nvGrpSpPr>
        <p:cNvPr id="1" name=""/>
        <p:cNvGrpSpPr/>
        <p:nvPr/>
      </p:nvGrpSpPr>
      <p:grpSpPr>
        <a:xfrm>
          <a:off x="0" y="0"/>
          <a:ext cx="0" cy="0"/>
          <a:chOff x="0" y="0"/>
          <a:chExt cx="0" cy="0"/>
        </a:xfrm>
      </p:grpSpPr>
      <p:sp>
        <p:nvSpPr>
          <p:cNvPr id="2" name="제목 1"/>
          <p:cNvSpPr>
            <a:spLocks noGrp="1"/>
          </p:cNvSpPr>
          <p:nvPr>
            <p:ph type="ctrTitle"/>
          </p:nvPr>
        </p:nvSpPr>
        <p:spPr>
          <a:xfrm>
            <a:off x="514350" y="2840568"/>
            <a:ext cx="5829300" cy="1960033"/>
          </a:xfrm>
        </p:spPr>
        <p:txBody>
          <a:bodyPr/>
          <a:lstStyle/>
          <a:p>
            <a:r>
              <a:rPr lang="ko-KR" altLang="en-US" smtClean="0"/>
              <a:t>마스터 제목 스타일 편집</a:t>
            </a:r>
            <a:endParaRPr lang="ko-KR" altLang="en-US"/>
          </a:p>
        </p:txBody>
      </p:sp>
      <p:sp>
        <p:nvSpPr>
          <p:cNvPr id="3" name="부제목 2"/>
          <p:cNvSpPr>
            <a:spLocks noGrp="1"/>
          </p:cNvSpPr>
          <p:nvPr>
            <p:ph type="subTitle" idx="1"/>
          </p:nvPr>
        </p:nvSpPr>
        <p:spPr>
          <a:xfrm>
            <a:off x="1028700" y="5181600"/>
            <a:ext cx="4800600" cy="23368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ko-KR" altLang="en-US" smtClean="0"/>
              <a:t>마스터 부제목 스타일 편집</a:t>
            </a:r>
            <a:endParaRPr lang="ko-KR" altLang="en-US"/>
          </a:p>
        </p:txBody>
      </p:sp>
      <p:sp>
        <p:nvSpPr>
          <p:cNvPr id="4" name="날짜 개체 틀 3"/>
          <p:cNvSpPr>
            <a:spLocks noGrp="1"/>
          </p:cNvSpPr>
          <p:nvPr>
            <p:ph type="dt" sz="half" idx="10"/>
          </p:nvPr>
        </p:nvSpPr>
        <p:spPr/>
        <p:txBody>
          <a:bodyPr/>
          <a:lstStyle/>
          <a:p>
            <a:fld id="{84F5AC70-93D7-42DC-A025-865D065D0FA9}" type="datetime1">
              <a:rPr lang="ko-KR" altLang="en-US" smtClean="0"/>
              <a:pPr/>
              <a:t>2019-01-07</a:t>
            </a:fld>
            <a:endParaRPr lang="ko-KR" altLang="en-US"/>
          </a:p>
        </p:txBody>
      </p:sp>
      <p:sp>
        <p:nvSpPr>
          <p:cNvPr id="5" name="바닥글 개체 틀 4"/>
          <p:cNvSpPr>
            <a:spLocks noGrp="1"/>
          </p:cNvSpPr>
          <p:nvPr>
            <p:ph type="ftr" sz="quarter" idx="11"/>
          </p:nvPr>
        </p:nvSpPr>
        <p:spPr/>
        <p:txBody>
          <a:bodyPr/>
          <a:lstStyle/>
          <a:p>
            <a:endParaRPr lang="ko-KR" altLang="en-US"/>
          </a:p>
        </p:txBody>
      </p:sp>
      <p:sp>
        <p:nvSpPr>
          <p:cNvPr id="6" name="슬라이드 번호 개체 틀 5"/>
          <p:cNvSpPr>
            <a:spLocks noGrp="1"/>
          </p:cNvSpPr>
          <p:nvPr>
            <p:ph type="sldNum" sz="quarter" idx="12"/>
          </p:nvPr>
        </p:nvSpPr>
        <p:spPr/>
        <p:txBody>
          <a:bodyPr/>
          <a:lstStyle/>
          <a:p>
            <a:fld id="{4AFB1CAC-E0B2-4E67-BA47-1772C30776A2}" type="slidenum">
              <a:rPr lang="ko-KR" altLang="en-US" smtClean="0"/>
              <a:pPr/>
              <a:t>‹#›</a:t>
            </a:fld>
            <a:endParaRPr lang="ko-KR"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제목 및 내용">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ko-KR" altLang="en-US" smtClean="0"/>
              <a:t>마스터 제목 스타일 편집</a:t>
            </a:r>
            <a:endParaRPr lang="ko-KR" altLang="en-US"/>
          </a:p>
        </p:txBody>
      </p:sp>
      <p:sp>
        <p:nvSpPr>
          <p:cNvPr id="3" name="내용 개체 틀 2"/>
          <p:cNvSpPr>
            <a:spLocks noGrp="1"/>
          </p:cNvSpPr>
          <p:nvPr>
            <p:ph idx="1"/>
          </p:nvPr>
        </p:nvSpPr>
        <p:spPr/>
        <p:txBody>
          <a:body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4" name="날짜 개체 틀 3"/>
          <p:cNvSpPr>
            <a:spLocks noGrp="1"/>
          </p:cNvSpPr>
          <p:nvPr>
            <p:ph type="dt" sz="half" idx="10"/>
          </p:nvPr>
        </p:nvSpPr>
        <p:spPr/>
        <p:txBody>
          <a:bodyPr/>
          <a:lstStyle/>
          <a:p>
            <a:fld id="{1D810280-3017-4D90-A054-CC9A9F29172B}" type="datetime1">
              <a:rPr lang="ko-KR" altLang="en-US" smtClean="0"/>
              <a:pPr/>
              <a:t>2019-01-07</a:t>
            </a:fld>
            <a:endParaRPr lang="ko-KR" altLang="en-US"/>
          </a:p>
        </p:txBody>
      </p:sp>
      <p:sp>
        <p:nvSpPr>
          <p:cNvPr id="5" name="바닥글 개체 틀 4"/>
          <p:cNvSpPr>
            <a:spLocks noGrp="1"/>
          </p:cNvSpPr>
          <p:nvPr>
            <p:ph type="ftr" sz="quarter" idx="11"/>
          </p:nvPr>
        </p:nvSpPr>
        <p:spPr/>
        <p:txBody>
          <a:bodyPr/>
          <a:lstStyle/>
          <a:p>
            <a:endParaRPr lang="ko-KR" altLang="en-US"/>
          </a:p>
        </p:txBody>
      </p:sp>
      <p:sp>
        <p:nvSpPr>
          <p:cNvPr id="6" name="슬라이드 번호 개체 틀 5"/>
          <p:cNvSpPr>
            <a:spLocks noGrp="1"/>
          </p:cNvSpPr>
          <p:nvPr>
            <p:ph type="sldNum" sz="quarter" idx="12"/>
          </p:nvPr>
        </p:nvSpPr>
        <p:spPr/>
        <p:txBody>
          <a:bodyPr/>
          <a:lstStyle/>
          <a:p>
            <a:fld id="{4AFB1CAC-E0B2-4E67-BA47-1772C30776A2}" type="slidenum">
              <a:rPr lang="ko-KR" altLang="en-US" smtClean="0"/>
              <a:pPr/>
              <a:t>‹#›</a:t>
            </a:fld>
            <a:endParaRPr lang="ko-KR"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구역 머리글">
    <p:spTree>
      <p:nvGrpSpPr>
        <p:cNvPr id="1" name=""/>
        <p:cNvGrpSpPr/>
        <p:nvPr/>
      </p:nvGrpSpPr>
      <p:grpSpPr>
        <a:xfrm>
          <a:off x="0" y="0"/>
          <a:ext cx="0" cy="0"/>
          <a:chOff x="0" y="0"/>
          <a:chExt cx="0" cy="0"/>
        </a:xfrm>
      </p:grpSpPr>
      <p:sp>
        <p:nvSpPr>
          <p:cNvPr id="2" name="제목 1"/>
          <p:cNvSpPr>
            <a:spLocks noGrp="1"/>
          </p:cNvSpPr>
          <p:nvPr>
            <p:ph type="title"/>
          </p:nvPr>
        </p:nvSpPr>
        <p:spPr>
          <a:xfrm>
            <a:off x="541735" y="5875867"/>
            <a:ext cx="5829300" cy="1816100"/>
          </a:xfrm>
        </p:spPr>
        <p:txBody>
          <a:bodyPr anchor="t"/>
          <a:lstStyle>
            <a:lvl1pPr algn="l">
              <a:defRPr sz="4000" b="1" cap="all"/>
            </a:lvl1pPr>
          </a:lstStyle>
          <a:p>
            <a:r>
              <a:rPr lang="ko-KR" altLang="en-US" smtClean="0"/>
              <a:t>마스터 제목 스타일 편집</a:t>
            </a:r>
            <a:endParaRPr lang="ko-KR" altLang="en-US"/>
          </a:p>
        </p:txBody>
      </p:sp>
      <p:sp>
        <p:nvSpPr>
          <p:cNvPr id="3" name="텍스트 개체 틀 2"/>
          <p:cNvSpPr>
            <a:spLocks noGrp="1"/>
          </p:cNvSpPr>
          <p:nvPr>
            <p:ph type="body" idx="1"/>
          </p:nvPr>
        </p:nvSpPr>
        <p:spPr>
          <a:xfrm>
            <a:off x="541735" y="3875618"/>
            <a:ext cx="5829300" cy="2000249"/>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ko-KR" altLang="en-US" smtClean="0"/>
              <a:t>마스터 텍스트 스타일을 편집합니다</a:t>
            </a:r>
          </a:p>
        </p:txBody>
      </p:sp>
      <p:sp>
        <p:nvSpPr>
          <p:cNvPr id="4" name="날짜 개체 틀 3"/>
          <p:cNvSpPr>
            <a:spLocks noGrp="1"/>
          </p:cNvSpPr>
          <p:nvPr>
            <p:ph type="dt" sz="half" idx="10"/>
          </p:nvPr>
        </p:nvSpPr>
        <p:spPr/>
        <p:txBody>
          <a:bodyPr/>
          <a:lstStyle/>
          <a:p>
            <a:fld id="{0C6905C4-86F4-4F1A-9FA6-2F40FCB57E55}" type="datetime1">
              <a:rPr lang="ko-KR" altLang="en-US" smtClean="0"/>
              <a:pPr/>
              <a:t>2019-01-07</a:t>
            </a:fld>
            <a:endParaRPr lang="ko-KR" altLang="en-US"/>
          </a:p>
        </p:txBody>
      </p:sp>
      <p:sp>
        <p:nvSpPr>
          <p:cNvPr id="5" name="바닥글 개체 틀 4"/>
          <p:cNvSpPr>
            <a:spLocks noGrp="1"/>
          </p:cNvSpPr>
          <p:nvPr>
            <p:ph type="ftr" sz="quarter" idx="11"/>
          </p:nvPr>
        </p:nvSpPr>
        <p:spPr/>
        <p:txBody>
          <a:bodyPr/>
          <a:lstStyle/>
          <a:p>
            <a:endParaRPr lang="ko-KR" altLang="en-US"/>
          </a:p>
        </p:txBody>
      </p:sp>
      <p:sp>
        <p:nvSpPr>
          <p:cNvPr id="6" name="슬라이드 번호 개체 틀 5"/>
          <p:cNvSpPr>
            <a:spLocks noGrp="1"/>
          </p:cNvSpPr>
          <p:nvPr>
            <p:ph type="sldNum" sz="quarter" idx="12"/>
          </p:nvPr>
        </p:nvSpPr>
        <p:spPr/>
        <p:txBody>
          <a:bodyPr/>
          <a:lstStyle/>
          <a:p>
            <a:fld id="{4AFB1CAC-E0B2-4E67-BA47-1772C30776A2}" type="slidenum">
              <a:rPr lang="ko-KR" altLang="en-US" smtClean="0"/>
              <a:pPr/>
              <a:t>‹#›</a:t>
            </a:fld>
            <a:endParaRPr lang="ko-KR"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콘텐츠 2개">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ko-KR" altLang="en-US" smtClean="0"/>
              <a:t>마스터 제목 스타일 편집</a:t>
            </a:r>
            <a:endParaRPr lang="ko-KR" altLang="en-US"/>
          </a:p>
        </p:txBody>
      </p:sp>
      <p:sp>
        <p:nvSpPr>
          <p:cNvPr id="3" name="내용 개체 틀 2"/>
          <p:cNvSpPr>
            <a:spLocks noGrp="1"/>
          </p:cNvSpPr>
          <p:nvPr>
            <p:ph sz="half" idx="1"/>
          </p:nvPr>
        </p:nvSpPr>
        <p:spPr>
          <a:xfrm>
            <a:off x="257175" y="2844800"/>
            <a:ext cx="2257425" cy="8045451"/>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4" name="내용 개체 틀 3"/>
          <p:cNvSpPr>
            <a:spLocks noGrp="1"/>
          </p:cNvSpPr>
          <p:nvPr>
            <p:ph sz="half" idx="2"/>
          </p:nvPr>
        </p:nvSpPr>
        <p:spPr>
          <a:xfrm>
            <a:off x="2628900" y="2844800"/>
            <a:ext cx="2257425" cy="8045451"/>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5" name="날짜 개체 틀 4"/>
          <p:cNvSpPr>
            <a:spLocks noGrp="1"/>
          </p:cNvSpPr>
          <p:nvPr>
            <p:ph type="dt" sz="half" idx="10"/>
          </p:nvPr>
        </p:nvSpPr>
        <p:spPr/>
        <p:txBody>
          <a:bodyPr/>
          <a:lstStyle/>
          <a:p>
            <a:fld id="{7ACAD4DF-1037-427C-80EE-2C14123B2E88}" type="datetime1">
              <a:rPr lang="ko-KR" altLang="en-US" smtClean="0"/>
              <a:pPr/>
              <a:t>2019-01-07</a:t>
            </a:fld>
            <a:endParaRPr lang="ko-KR" altLang="en-US"/>
          </a:p>
        </p:txBody>
      </p:sp>
      <p:sp>
        <p:nvSpPr>
          <p:cNvPr id="6" name="바닥글 개체 틀 5"/>
          <p:cNvSpPr>
            <a:spLocks noGrp="1"/>
          </p:cNvSpPr>
          <p:nvPr>
            <p:ph type="ftr" sz="quarter" idx="11"/>
          </p:nvPr>
        </p:nvSpPr>
        <p:spPr/>
        <p:txBody>
          <a:bodyPr/>
          <a:lstStyle/>
          <a:p>
            <a:endParaRPr lang="ko-KR" altLang="en-US"/>
          </a:p>
        </p:txBody>
      </p:sp>
      <p:sp>
        <p:nvSpPr>
          <p:cNvPr id="7" name="슬라이드 번호 개체 틀 6"/>
          <p:cNvSpPr>
            <a:spLocks noGrp="1"/>
          </p:cNvSpPr>
          <p:nvPr>
            <p:ph type="sldNum" sz="quarter" idx="12"/>
          </p:nvPr>
        </p:nvSpPr>
        <p:spPr/>
        <p:txBody>
          <a:bodyPr/>
          <a:lstStyle/>
          <a:p>
            <a:fld id="{4AFB1CAC-E0B2-4E67-BA47-1772C30776A2}" type="slidenum">
              <a:rPr lang="ko-KR" altLang="en-US" smtClean="0"/>
              <a:pPr/>
              <a:t>‹#›</a:t>
            </a:fld>
            <a:endParaRPr lang="ko-KR"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비교">
    <p:spTree>
      <p:nvGrpSpPr>
        <p:cNvPr id="1" name=""/>
        <p:cNvGrpSpPr/>
        <p:nvPr/>
      </p:nvGrpSpPr>
      <p:grpSpPr>
        <a:xfrm>
          <a:off x="0" y="0"/>
          <a:ext cx="0" cy="0"/>
          <a:chOff x="0" y="0"/>
          <a:chExt cx="0" cy="0"/>
        </a:xfrm>
      </p:grpSpPr>
      <p:sp>
        <p:nvSpPr>
          <p:cNvPr id="2" name="제목 1"/>
          <p:cNvSpPr>
            <a:spLocks noGrp="1"/>
          </p:cNvSpPr>
          <p:nvPr>
            <p:ph type="title"/>
          </p:nvPr>
        </p:nvSpPr>
        <p:spPr>
          <a:xfrm>
            <a:off x="342900" y="366184"/>
            <a:ext cx="6172200" cy="1524000"/>
          </a:xfrm>
        </p:spPr>
        <p:txBody>
          <a:bodyPr/>
          <a:lstStyle>
            <a:lvl1pPr>
              <a:defRPr/>
            </a:lvl1pPr>
          </a:lstStyle>
          <a:p>
            <a:r>
              <a:rPr lang="ko-KR" altLang="en-US" smtClean="0"/>
              <a:t>마스터 제목 스타일 편집</a:t>
            </a:r>
            <a:endParaRPr lang="ko-KR" altLang="en-US"/>
          </a:p>
        </p:txBody>
      </p:sp>
      <p:sp>
        <p:nvSpPr>
          <p:cNvPr id="3" name="텍스트 개체 틀 2"/>
          <p:cNvSpPr>
            <a:spLocks noGrp="1"/>
          </p:cNvSpPr>
          <p:nvPr>
            <p:ph type="body" idx="1"/>
          </p:nvPr>
        </p:nvSpPr>
        <p:spPr>
          <a:xfrm>
            <a:off x="342900" y="2046817"/>
            <a:ext cx="3030141" cy="85301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ko-KR" altLang="en-US" smtClean="0"/>
              <a:t>마스터 텍스트 스타일을 편집합니다</a:t>
            </a:r>
          </a:p>
        </p:txBody>
      </p:sp>
      <p:sp>
        <p:nvSpPr>
          <p:cNvPr id="4" name="내용 개체 틀 3"/>
          <p:cNvSpPr>
            <a:spLocks noGrp="1"/>
          </p:cNvSpPr>
          <p:nvPr>
            <p:ph sz="half" idx="2"/>
          </p:nvPr>
        </p:nvSpPr>
        <p:spPr>
          <a:xfrm>
            <a:off x="342900" y="2899833"/>
            <a:ext cx="3030141" cy="5268384"/>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5" name="텍스트 개체 틀 4"/>
          <p:cNvSpPr>
            <a:spLocks noGrp="1"/>
          </p:cNvSpPr>
          <p:nvPr>
            <p:ph type="body" sz="quarter" idx="3"/>
          </p:nvPr>
        </p:nvSpPr>
        <p:spPr>
          <a:xfrm>
            <a:off x="3483769" y="2046817"/>
            <a:ext cx="3031331" cy="85301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ko-KR" altLang="en-US" smtClean="0"/>
              <a:t>마스터 텍스트 스타일을 편집합니다</a:t>
            </a:r>
          </a:p>
        </p:txBody>
      </p:sp>
      <p:sp>
        <p:nvSpPr>
          <p:cNvPr id="6" name="내용 개체 틀 5"/>
          <p:cNvSpPr>
            <a:spLocks noGrp="1"/>
          </p:cNvSpPr>
          <p:nvPr>
            <p:ph sz="quarter" idx="4"/>
          </p:nvPr>
        </p:nvSpPr>
        <p:spPr>
          <a:xfrm>
            <a:off x="3483769" y="2899833"/>
            <a:ext cx="3031331" cy="5268384"/>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7" name="날짜 개체 틀 6"/>
          <p:cNvSpPr>
            <a:spLocks noGrp="1"/>
          </p:cNvSpPr>
          <p:nvPr>
            <p:ph type="dt" sz="half" idx="10"/>
          </p:nvPr>
        </p:nvSpPr>
        <p:spPr/>
        <p:txBody>
          <a:bodyPr/>
          <a:lstStyle/>
          <a:p>
            <a:fld id="{3D7DD2A8-44B7-427D-8EC0-7482CBF06526}" type="datetime1">
              <a:rPr lang="ko-KR" altLang="en-US" smtClean="0"/>
              <a:pPr/>
              <a:t>2019-01-07</a:t>
            </a:fld>
            <a:endParaRPr lang="ko-KR" altLang="en-US"/>
          </a:p>
        </p:txBody>
      </p:sp>
      <p:sp>
        <p:nvSpPr>
          <p:cNvPr id="8" name="바닥글 개체 틀 7"/>
          <p:cNvSpPr>
            <a:spLocks noGrp="1"/>
          </p:cNvSpPr>
          <p:nvPr>
            <p:ph type="ftr" sz="quarter" idx="11"/>
          </p:nvPr>
        </p:nvSpPr>
        <p:spPr/>
        <p:txBody>
          <a:bodyPr/>
          <a:lstStyle/>
          <a:p>
            <a:endParaRPr lang="ko-KR" altLang="en-US"/>
          </a:p>
        </p:txBody>
      </p:sp>
      <p:sp>
        <p:nvSpPr>
          <p:cNvPr id="9" name="슬라이드 번호 개체 틀 8"/>
          <p:cNvSpPr>
            <a:spLocks noGrp="1"/>
          </p:cNvSpPr>
          <p:nvPr>
            <p:ph type="sldNum" sz="quarter" idx="12"/>
          </p:nvPr>
        </p:nvSpPr>
        <p:spPr/>
        <p:txBody>
          <a:bodyPr/>
          <a:lstStyle/>
          <a:p>
            <a:fld id="{4AFB1CAC-E0B2-4E67-BA47-1772C30776A2}" type="slidenum">
              <a:rPr lang="ko-KR" altLang="en-US" smtClean="0"/>
              <a:pPr/>
              <a:t>‹#›</a:t>
            </a:fld>
            <a:endParaRPr lang="ko-KR"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제목만">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ko-KR" altLang="en-US" smtClean="0"/>
              <a:t>마스터 제목 스타일 편집</a:t>
            </a:r>
            <a:endParaRPr lang="ko-KR" altLang="en-US"/>
          </a:p>
        </p:txBody>
      </p:sp>
      <p:sp>
        <p:nvSpPr>
          <p:cNvPr id="3" name="날짜 개체 틀 2"/>
          <p:cNvSpPr>
            <a:spLocks noGrp="1"/>
          </p:cNvSpPr>
          <p:nvPr>
            <p:ph type="dt" sz="half" idx="10"/>
          </p:nvPr>
        </p:nvSpPr>
        <p:spPr/>
        <p:txBody>
          <a:bodyPr/>
          <a:lstStyle/>
          <a:p>
            <a:fld id="{10C653F5-41F3-4696-90DE-8CAAE8B87E5A}" type="datetime1">
              <a:rPr lang="ko-KR" altLang="en-US" smtClean="0"/>
              <a:pPr/>
              <a:t>2019-01-07</a:t>
            </a:fld>
            <a:endParaRPr lang="ko-KR" altLang="en-US"/>
          </a:p>
        </p:txBody>
      </p:sp>
      <p:sp>
        <p:nvSpPr>
          <p:cNvPr id="4" name="바닥글 개체 틀 3"/>
          <p:cNvSpPr>
            <a:spLocks noGrp="1"/>
          </p:cNvSpPr>
          <p:nvPr>
            <p:ph type="ftr" sz="quarter" idx="11"/>
          </p:nvPr>
        </p:nvSpPr>
        <p:spPr/>
        <p:txBody>
          <a:bodyPr/>
          <a:lstStyle/>
          <a:p>
            <a:endParaRPr lang="ko-KR" altLang="en-US"/>
          </a:p>
        </p:txBody>
      </p:sp>
      <p:sp>
        <p:nvSpPr>
          <p:cNvPr id="5" name="슬라이드 번호 개체 틀 4"/>
          <p:cNvSpPr>
            <a:spLocks noGrp="1"/>
          </p:cNvSpPr>
          <p:nvPr>
            <p:ph type="sldNum" sz="quarter" idx="12"/>
          </p:nvPr>
        </p:nvSpPr>
        <p:spPr/>
        <p:txBody>
          <a:bodyPr/>
          <a:lstStyle/>
          <a:p>
            <a:fld id="{4AFB1CAC-E0B2-4E67-BA47-1772C30776A2}" type="slidenum">
              <a:rPr lang="ko-KR" altLang="en-US" smtClean="0"/>
              <a:pPr/>
              <a:t>‹#›</a:t>
            </a:fld>
            <a:endParaRPr lang="ko-KR"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빈 화면">
    <p:spTree>
      <p:nvGrpSpPr>
        <p:cNvPr id="1" name=""/>
        <p:cNvGrpSpPr/>
        <p:nvPr/>
      </p:nvGrpSpPr>
      <p:grpSpPr>
        <a:xfrm>
          <a:off x="0" y="0"/>
          <a:ext cx="0" cy="0"/>
          <a:chOff x="0" y="0"/>
          <a:chExt cx="0" cy="0"/>
        </a:xfrm>
      </p:grpSpPr>
      <p:sp>
        <p:nvSpPr>
          <p:cNvPr id="2" name="날짜 개체 틀 1"/>
          <p:cNvSpPr>
            <a:spLocks noGrp="1"/>
          </p:cNvSpPr>
          <p:nvPr>
            <p:ph type="dt" sz="half" idx="10"/>
          </p:nvPr>
        </p:nvSpPr>
        <p:spPr/>
        <p:txBody>
          <a:bodyPr/>
          <a:lstStyle/>
          <a:p>
            <a:fld id="{6715C903-348E-439C-94A1-5406D5427F80}" type="datetime1">
              <a:rPr lang="ko-KR" altLang="en-US" smtClean="0"/>
              <a:pPr/>
              <a:t>2019-01-07</a:t>
            </a:fld>
            <a:endParaRPr lang="ko-KR" altLang="en-US"/>
          </a:p>
        </p:txBody>
      </p:sp>
      <p:sp>
        <p:nvSpPr>
          <p:cNvPr id="3" name="바닥글 개체 틀 2"/>
          <p:cNvSpPr>
            <a:spLocks noGrp="1"/>
          </p:cNvSpPr>
          <p:nvPr>
            <p:ph type="ftr" sz="quarter" idx="11"/>
          </p:nvPr>
        </p:nvSpPr>
        <p:spPr/>
        <p:txBody>
          <a:bodyPr/>
          <a:lstStyle/>
          <a:p>
            <a:endParaRPr lang="ko-KR" altLang="en-US"/>
          </a:p>
        </p:txBody>
      </p:sp>
      <p:sp>
        <p:nvSpPr>
          <p:cNvPr id="4" name="슬라이드 번호 개체 틀 3"/>
          <p:cNvSpPr>
            <a:spLocks noGrp="1"/>
          </p:cNvSpPr>
          <p:nvPr>
            <p:ph type="sldNum" sz="quarter" idx="12"/>
          </p:nvPr>
        </p:nvSpPr>
        <p:spPr/>
        <p:txBody>
          <a:bodyPr/>
          <a:lstStyle/>
          <a:p>
            <a:fld id="{4AFB1CAC-E0B2-4E67-BA47-1772C30776A2}" type="slidenum">
              <a:rPr lang="ko-KR" altLang="en-US" smtClean="0"/>
              <a:pPr/>
              <a:t>‹#›</a:t>
            </a:fld>
            <a:endParaRPr lang="ko-KR"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캡션 있는 콘텐츠">
    <p:spTree>
      <p:nvGrpSpPr>
        <p:cNvPr id="1" name=""/>
        <p:cNvGrpSpPr/>
        <p:nvPr/>
      </p:nvGrpSpPr>
      <p:grpSpPr>
        <a:xfrm>
          <a:off x="0" y="0"/>
          <a:ext cx="0" cy="0"/>
          <a:chOff x="0" y="0"/>
          <a:chExt cx="0" cy="0"/>
        </a:xfrm>
      </p:grpSpPr>
      <p:sp>
        <p:nvSpPr>
          <p:cNvPr id="2" name="제목 1"/>
          <p:cNvSpPr>
            <a:spLocks noGrp="1"/>
          </p:cNvSpPr>
          <p:nvPr>
            <p:ph type="title"/>
          </p:nvPr>
        </p:nvSpPr>
        <p:spPr>
          <a:xfrm>
            <a:off x="342900" y="364067"/>
            <a:ext cx="2256235" cy="1549400"/>
          </a:xfrm>
        </p:spPr>
        <p:txBody>
          <a:bodyPr anchor="b"/>
          <a:lstStyle>
            <a:lvl1pPr algn="l">
              <a:defRPr sz="2000" b="1"/>
            </a:lvl1pPr>
          </a:lstStyle>
          <a:p>
            <a:r>
              <a:rPr lang="ko-KR" altLang="en-US" smtClean="0"/>
              <a:t>마스터 제목 스타일 편집</a:t>
            </a:r>
            <a:endParaRPr lang="ko-KR" altLang="en-US"/>
          </a:p>
        </p:txBody>
      </p:sp>
      <p:sp>
        <p:nvSpPr>
          <p:cNvPr id="3" name="내용 개체 틀 2"/>
          <p:cNvSpPr>
            <a:spLocks noGrp="1"/>
          </p:cNvSpPr>
          <p:nvPr>
            <p:ph idx="1"/>
          </p:nvPr>
        </p:nvSpPr>
        <p:spPr>
          <a:xfrm>
            <a:off x="2681287" y="364067"/>
            <a:ext cx="3833813" cy="7804151"/>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4" name="텍스트 개체 틀 3"/>
          <p:cNvSpPr>
            <a:spLocks noGrp="1"/>
          </p:cNvSpPr>
          <p:nvPr>
            <p:ph type="body" sz="half" idx="2"/>
          </p:nvPr>
        </p:nvSpPr>
        <p:spPr>
          <a:xfrm>
            <a:off x="342900" y="1913467"/>
            <a:ext cx="2256235" cy="6254751"/>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ko-KR" altLang="en-US" smtClean="0"/>
              <a:t>마스터 텍스트 스타일을 편집합니다</a:t>
            </a:r>
          </a:p>
        </p:txBody>
      </p:sp>
      <p:sp>
        <p:nvSpPr>
          <p:cNvPr id="5" name="날짜 개체 틀 4"/>
          <p:cNvSpPr>
            <a:spLocks noGrp="1"/>
          </p:cNvSpPr>
          <p:nvPr>
            <p:ph type="dt" sz="half" idx="10"/>
          </p:nvPr>
        </p:nvSpPr>
        <p:spPr/>
        <p:txBody>
          <a:bodyPr/>
          <a:lstStyle/>
          <a:p>
            <a:fld id="{DCC4A94D-3756-43F1-8542-78FFCEB83932}" type="datetime1">
              <a:rPr lang="ko-KR" altLang="en-US" smtClean="0"/>
              <a:pPr/>
              <a:t>2019-01-07</a:t>
            </a:fld>
            <a:endParaRPr lang="ko-KR" altLang="en-US"/>
          </a:p>
        </p:txBody>
      </p:sp>
      <p:sp>
        <p:nvSpPr>
          <p:cNvPr id="6" name="바닥글 개체 틀 5"/>
          <p:cNvSpPr>
            <a:spLocks noGrp="1"/>
          </p:cNvSpPr>
          <p:nvPr>
            <p:ph type="ftr" sz="quarter" idx="11"/>
          </p:nvPr>
        </p:nvSpPr>
        <p:spPr/>
        <p:txBody>
          <a:bodyPr/>
          <a:lstStyle/>
          <a:p>
            <a:endParaRPr lang="ko-KR" altLang="en-US"/>
          </a:p>
        </p:txBody>
      </p:sp>
      <p:sp>
        <p:nvSpPr>
          <p:cNvPr id="7" name="슬라이드 번호 개체 틀 6"/>
          <p:cNvSpPr>
            <a:spLocks noGrp="1"/>
          </p:cNvSpPr>
          <p:nvPr>
            <p:ph type="sldNum" sz="quarter" idx="12"/>
          </p:nvPr>
        </p:nvSpPr>
        <p:spPr/>
        <p:txBody>
          <a:bodyPr/>
          <a:lstStyle/>
          <a:p>
            <a:fld id="{4AFB1CAC-E0B2-4E67-BA47-1772C30776A2}" type="slidenum">
              <a:rPr lang="ko-KR" altLang="en-US" smtClean="0"/>
              <a:pPr/>
              <a:t>‹#›</a:t>
            </a:fld>
            <a:endParaRPr lang="ko-KR"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캡션 있는 그림">
    <p:spTree>
      <p:nvGrpSpPr>
        <p:cNvPr id="1" name=""/>
        <p:cNvGrpSpPr/>
        <p:nvPr/>
      </p:nvGrpSpPr>
      <p:grpSpPr>
        <a:xfrm>
          <a:off x="0" y="0"/>
          <a:ext cx="0" cy="0"/>
          <a:chOff x="0" y="0"/>
          <a:chExt cx="0" cy="0"/>
        </a:xfrm>
      </p:grpSpPr>
      <p:sp>
        <p:nvSpPr>
          <p:cNvPr id="2" name="제목 1"/>
          <p:cNvSpPr>
            <a:spLocks noGrp="1"/>
          </p:cNvSpPr>
          <p:nvPr>
            <p:ph type="title"/>
          </p:nvPr>
        </p:nvSpPr>
        <p:spPr>
          <a:xfrm>
            <a:off x="1344216" y="6400800"/>
            <a:ext cx="4114800" cy="755651"/>
          </a:xfrm>
        </p:spPr>
        <p:txBody>
          <a:bodyPr anchor="b"/>
          <a:lstStyle>
            <a:lvl1pPr algn="l">
              <a:defRPr sz="2000" b="1"/>
            </a:lvl1pPr>
          </a:lstStyle>
          <a:p>
            <a:r>
              <a:rPr lang="ko-KR" altLang="en-US" smtClean="0"/>
              <a:t>마스터 제목 스타일 편집</a:t>
            </a:r>
            <a:endParaRPr lang="ko-KR" altLang="en-US"/>
          </a:p>
        </p:txBody>
      </p:sp>
      <p:sp>
        <p:nvSpPr>
          <p:cNvPr id="3" name="그림 개체 틀 2"/>
          <p:cNvSpPr>
            <a:spLocks noGrp="1"/>
          </p:cNvSpPr>
          <p:nvPr>
            <p:ph type="pic" idx="1"/>
          </p:nvPr>
        </p:nvSpPr>
        <p:spPr>
          <a:xfrm>
            <a:off x="1344216" y="817033"/>
            <a:ext cx="4114800" cy="54864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ko-KR" altLang="en-US"/>
          </a:p>
        </p:txBody>
      </p:sp>
      <p:sp>
        <p:nvSpPr>
          <p:cNvPr id="4" name="텍스트 개체 틀 3"/>
          <p:cNvSpPr>
            <a:spLocks noGrp="1"/>
          </p:cNvSpPr>
          <p:nvPr>
            <p:ph type="body" sz="half" idx="2"/>
          </p:nvPr>
        </p:nvSpPr>
        <p:spPr>
          <a:xfrm>
            <a:off x="1344216" y="7156451"/>
            <a:ext cx="4114800" cy="107314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ko-KR" altLang="en-US" smtClean="0"/>
              <a:t>마스터 텍스트 스타일을 편집합니다</a:t>
            </a:r>
          </a:p>
        </p:txBody>
      </p:sp>
      <p:sp>
        <p:nvSpPr>
          <p:cNvPr id="5" name="날짜 개체 틀 4"/>
          <p:cNvSpPr>
            <a:spLocks noGrp="1"/>
          </p:cNvSpPr>
          <p:nvPr>
            <p:ph type="dt" sz="half" idx="10"/>
          </p:nvPr>
        </p:nvSpPr>
        <p:spPr/>
        <p:txBody>
          <a:bodyPr/>
          <a:lstStyle/>
          <a:p>
            <a:fld id="{5FC740E6-24B2-43CB-9E81-B1713FCBBAF3}" type="datetime1">
              <a:rPr lang="ko-KR" altLang="en-US" smtClean="0"/>
              <a:pPr/>
              <a:t>2019-01-07</a:t>
            </a:fld>
            <a:endParaRPr lang="ko-KR" altLang="en-US"/>
          </a:p>
        </p:txBody>
      </p:sp>
      <p:sp>
        <p:nvSpPr>
          <p:cNvPr id="6" name="바닥글 개체 틀 5"/>
          <p:cNvSpPr>
            <a:spLocks noGrp="1"/>
          </p:cNvSpPr>
          <p:nvPr>
            <p:ph type="ftr" sz="quarter" idx="11"/>
          </p:nvPr>
        </p:nvSpPr>
        <p:spPr/>
        <p:txBody>
          <a:bodyPr/>
          <a:lstStyle/>
          <a:p>
            <a:endParaRPr lang="ko-KR" altLang="en-US"/>
          </a:p>
        </p:txBody>
      </p:sp>
      <p:sp>
        <p:nvSpPr>
          <p:cNvPr id="7" name="슬라이드 번호 개체 틀 6"/>
          <p:cNvSpPr>
            <a:spLocks noGrp="1"/>
          </p:cNvSpPr>
          <p:nvPr>
            <p:ph type="sldNum" sz="quarter" idx="12"/>
          </p:nvPr>
        </p:nvSpPr>
        <p:spPr/>
        <p:txBody>
          <a:bodyPr/>
          <a:lstStyle/>
          <a:p>
            <a:fld id="{4AFB1CAC-E0B2-4E67-BA47-1772C30776A2}" type="slidenum">
              <a:rPr lang="ko-KR" altLang="en-US" smtClean="0"/>
              <a:pPr/>
              <a:t>‹#›</a:t>
            </a:fld>
            <a:endParaRPr lang="ko-KR"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제목 및 세로 텍스트">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ko-KR" altLang="en-US" smtClean="0"/>
              <a:t>마스터 제목 스타일 편집</a:t>
            </a:r>
            <a:endParaRPr lang="ko-KR" altLang="en-US"/>
          </a:p>
        </p:txBody>
      </p:sp>
      <p:sp>
        <p:nvSpPr>
          <p:cNvPr id="3" name="세로 텍스트 개체 틀 2"/>
          <p:cNvSpPr>
            <a:spLocks noGrp="1"/>
          </p:cNvSpPr>
          <p:nvPr>
            <p:ph type="body" orient="vert" idx="1"/>
          </p:nvPr>
        </p:nvSpPr>
        <p:spPr/>
        <p:txBody>
          <a:bodyPr vert="eaVert"/>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4" name="날짜 개체 틀 3"/>
          <p:cNvSpPr>
            <a:spLocks noGrp="1"/>
          </p:cNvSpPr>
          <p:nvPr>
            <p:ph type="dt" sz="half" idx="10"/>
          </p:nvPr>
        </p:nvSpPr>
        <p:spPr/>
        <p:txBody>
          <a:bodyPr/>
          <a:lstStyle/>
          <a:p>
            <a:fld id="{790E72B9-E973-4968-8065-4A480B49832F}" type="datetime1">
              <a:rPr lang="ko-KR" altLang="en-US" smtClean="0"/>
              <a:pPr/>
              <a:t>2019-01-07</a:t>
            </a:fld>
            <a:endParaRPr lang="ko-KR" altLang="en-US"/>
          </a:p>
        </p:txBody>
      </p:sp>
      <p:sp>
        <p:nvSpPr>
          <p:cNvPr id="5" name="바닥글 개체 틀 4"/>
          <p:cNvSpPr>
            <a:spLocks noGrp="1"/>
          </p:cNvSpPr>
          <p:nvPr>
            <p:ph type="ftr" sz="quarter" idx="11"/>
          </p:nvPr>
        </p:nvSpPr>
        <p:spPr/>
        <p:txBody>
          <a:bodyPr/>
          <a:lstStyle/>
          <a:p>
            <a:endParaRPr lang="ko-KR" altLang="en-US"/>
          </a:p>
        </p:txBody>
      </p:sp>
      <p:sp>
        <p:nvSpPr>
          <p:cNvPr id="6" name="슬라이드 번호 개체 틀 5"/>
          <p:cNvSpPr>
            <a:spLocks noGrp="1"/>
          </p:cNvSpPr>
          <p:nvPr>
            <p:ph type="sldNum" sz="quarter" idx="12"/>
          </p:nvPr>
        </p:nvSpPr>
        <p:spPr/>
        <p:txBody>
          <a:bodyPr/>
          <a:lstStyle/>
          <a:p>
            <a:fld id="{4AFB1CAC-E0B2-4E67-BA47-1772C30776A2}" type="slidenum">
              <a:rPr lang="ko-KR" altLang="en-US" smtClean="0"/>
              <a:pPr/>
              <a:t>‹#›</a:t>
            </a:fld>
            <a:endParaRPr lang="ko-KR"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세로 제목 및 텍스트">
    <p:spTree>
      <p:nvGrpSpPr>
        <p:cNvPr id="1" name=""/>
        <p:cNvGrpSpPr/>
        <p:nvPr/>
      </p:nvGrpSpPr>
      <p:grpSpPr>
        <a:xfrm>
          <a:off x="0" y="0"/>
          <a:ext cx="0" cy="0"/>
          <a:chOff x="0" y="0"/>
          <a:chExt cx="0" cy="0"/>
        </a:xfrm>
      </p:grpSpPr>
      <p:sp>
        <p:nvSpPr>
          <p:cNvPr id="2" name="세로 제목 1"/>
          <p:cNvSpPr>
            <a:spLocks noGrp="1"/>
          </p:cNvSpPr>
          <p:nvPr>
            <p:ph type="title" orient="vert"/>
          </p:nvPr>
        </p:nvSpPr>
        <p:spPr>
          <a:xfrm>
            <a:off x="3729037" y="488951"/>
            <a:ext cx="1157288" cy="10401300"/>
          </a:xfrm>
        </p:spPr>
        <p:txBody>
          <a:bodyPr vert="eaVert"/>
          <a:lstStyle/>
          <a:p>
            <a:r>
              <a:rPr lang="ko-KR" altLang="en-US" smtClean="0"/>
              <a:t>마스터 제목 스타일 편집</a:t>
            </a:r>
            <a:endParaRPr lang="ko-KR" altLang="en-US"/>
          </a:p>
        </p:txBody>
      </p:sp>
      <p:sp>
        <p:nvSpPr>
          <p:cNvPr id="3" name="세로 텍스트 개체 틀 2"/>
          <p:cNvSpPr>
            <a:spLocks noGrp="1"/>
          </p:cNvSpPr>
          <p:nvPr>
            <p:ph type="body" orient="vert" idx="1"/>
          </p:nvPr>
        </p:nvSpPr>
        <p:spPr>
          <a:xfrm>
            <a:off x="257175" y="488951"/>
            <a:ext cx="3357563" cy="10401300"/>
          </a:xfrm>
        </p:spPr>
        <p:txBody>
          <a:bodyPr vert="eaVert"/>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4" name="날짜 개체 틀 3"/>
          <p:cNvSpPr>
            <a:spLocks noGrp="1"/>
          </p:cNvSpPr>
          <p:nvPr>
            <p:ph type="dt" sz="half" idx="10"/>
          </p:nvPr>
        </p:nvSpPr>
        <p:spPr/>
        <p:txBody>
          <a:bodyPr/>
          <a:lstStyle/>
          <a:p>
            <a:fld id="{020492F4-2701-418E-A96F-CD94389ED124}" type="datetime1">
              <a:rPr lang="ko-KR" altLang="en-US" smtClean="0"/>
              <a:pPr/>
              <a:t>2019-01-07</a:t>
            </a:fld>
            <a:endParaRPr lang="ko-KR" altLang="en-US"/>
          </a:p>
        </p:txBody>
      </p:sp>
      <p:sp>
        <p:nvSpPr>
          <p:cNvPr id="5" name="바닥글 개체 틀 4"/>
          <p:cNvSpPr>
            <a:spLocks noGrp="1"/>
          </p:cNvSpPr>
          <p:nvPr>
            <p:ph type="ftr" sz="quarter" idx="11"/>
          </p:nvPr>
        </p:nvSpPr>
        <p:spPr/>
        <p:txBody>
          <a:bodyPr/>
          <a:lstStyle/>
          <a:p>
            <a:endParaRPr lang="ko-KR" altLang="en-US"/>
          </a:p>
        </p:txBody>
      </p:sp>
      <p:sp>
        <p:nvSpPr>
          <p:cNvPr id="6" name="슬라이드 번호 개체 틀 5"/>
          <p:cNvSpPr>
            <a:spLocks noGrp="1"/>
          </p:cNvSpPr>
          <p:nvPr>
            <p:ph type="sldNum" sz="quarter" idx="12"/>
          </p:nvPr>
        </p:nvSpPr>
        <p:spPr/>
        <p:txBody>
          <a:bodyPr/>
          <a:lstStyle/>
          <a:p>
            <a:fld id="{4AFB1CAC-E0B2-4E67-BA47-1772C30776A2}" type="slidenum">
              <a:rPr lang="ko-KR" altLang="en-US" smtClean="0"/>
              <a:pPr/>
              <a:t>‹#›</a:t>
            </a:fld>
            <a:endParaRPr lang="ko-KR" alt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제목 개체 틀 1"/>
          <p:cNvSpPr>
            <a:spLocks noGrp="1"/>
          </p:cNvSpPr>
          <p:nvPr>
            <p:ph type="title"/>
          </p:nvPr>
        </p:nvSpPr>
        <p:spPr>
          <a:xfrm>
            <a:off x="342900" y="366184"/>
            <a:ext cx="6172200" cy="1524000"/>
          </a:xfrm>
          <a:prstGeom prst="rect">
            <a:avLst/>
          </a:prstGeom>
        </p:spPr>
        <p:txBody>
          <a:bodyPr vert="horz" lIns="91440" tIns="45720" rIns="91440" bIns="45720" rtlCol="0" anchor="ctr">
            <a:normAutofit/>
          </a:bodyPr>
          <a:lstStyle/>
          <a:p>
            <a:r>
              <a:rPr lang="ko-KR" altLang="en-US" smtClean="0"/>
              <a:t>마스터 제목 스타일 편집</a:t>
            </a:r>
            <a:endParaRPr lang="ko-KR" altLang="en-US"/>
          </a:p>
        </p:txBody>
      </p:sp>
      <p:sp>
        <p:nvSpPr>
          <p:cNvPr id="3" name="텍스트 개체 틀 2"/>
          <p:cNvSpPr>
            <a:spLocks noGrp="1"/>
          </p:cNvSpPr>
          <p:nvPr>
            <p:ph type="body" idx="1"/>
          </p:nvPr>
        </p:nvSpPr>
        <p:spPr>
          <a:xfrm>
            <a:off x="342900" y="2133601"/>
            <a:ext cx="6172200" cy="6034617"/>
          </a:xfrm>
          <a:prstGeom prst="rect">
            <a:avLst/>
          </a:prstGeom>
        </p:spPr>
        <p:txBody>
          <a:bodyPr vert="horz" lIns="91440" tIns="45720" rIns="91440" bIns="45720" rtlCol="0">
            <a:normAutofit/>
          </a:body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4" name="날짜 개체 틀 3"/>
          <p:cNvSpPr>
            <a:spLocks noGrp="1"/>
          </p:cNvSpPr>
          <p:nvPr>
            <p:ph type="dt" sz="half" idx="2"/>
          </p:nvPr>
        </p:nvSpPr>
        <p:spPr>
          <a:xfrm>
            <a:off x="342900" y="8475134"/>
            <a:ext cx="1600200" cy="486833"/>
          </a:xfrm>
          <a:prstGeom prst="rect">
            <a:avLst/>
          </a:prstGeom>
        </p:spPr>
        <p:txBody>
          <a:bodyPr vert="horz" lIns="91440" tIns="45720" rIns="91440" bIns="45720" rtlCol="0" anchor="ctr"/>
          <a:lstStyle>
            <a:lvl1pPr algn="l">
              <a:defRPr sz="1200">
                <a:solidFill>
                  <a:schemeClr val="tx1">
                    <a:tint val="75000"/>
                  </a:schemeClr>
                </a:solidFill>
              </a:defRPr>
            </a:lvl1pPr>
          </a:lstStyle>
          <a:p>
            <a:fld id="{F2774F45-33E1-41C8-90C3-93D384C1F70F}" type="datetime1">
              <a:rPr lang="ko-KR" altLang="en-US" smtClean="0"/>
              <a:pPr/>
              <a:t>2019-01-07</a:t>
            </a:fld>
            <a:endParaRPr lang="ko-KR" altLang="en-US"/>
          </a:p>
        </p:txBody>
      </p:sp>
      <p:sp>
        <p:nvSpPr>
          <p:cNvPr id="5" name="바닥글 개체 틀 4"/>
          <p:cNvSpPr>
            <a:spLocks noGrp="1"/>
          </p:cNvSpPr>
          <p:nvPr>
            <p:ph type="ftr" sz="quarter" idx="3"/>
          </p:nvPr>
        </p:nvSpPr>
        <p:spPr>
          <a:xfrm>
            <a:off x="2343150" y="8475134"/>
            <a:ext cx="2171700" cy="486833"/>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ko-KR" altLang="en-US"/>
          </a:p>
        </p:txBody>
      </p:sp>
      <p:sp>
        <p:nvSpPr>
          <p:cNvPr id="6" name="슬라이드 번호 개체 틀 5"/>
          <p:cNvSpPr>
            <a:spLocks noGrp="1"/>
          </p:cNvSpPr>
          <p:nvPr>
            <p:ph type="sldNum" sz="quarter" idx="4"/>
          </p:nvPr>
        </p:nvSpPr>
        <p:spPr>
          <a:xfrm>
            <a:off x="4914900" y="8475134"/>
            <a:ext cx="1600200" cy="486833"/>
          </a:xfrm>
          <a:prstGeom prst="rect">
            <a:avLst/>
          </a:prstGeom>
        </p:spPr>
        <p:txBody>
          <a:bodyPr vert="horz" lIns="91440" tIns="45720" rIns="91440" bIns="45720" rtlCol="0" anchor="ctr"/>
          <a:lstStyle>
            <a:lvl1pPr algn="r">
              <a:defRPr sz="1200">
                <a:solidFill>
                  <a:schemeClr val="tx1">
                    <a:tint val="75000"/>
                  </a:schemeClr>
                </a:solidFill>
              </a:defRPr>
            </a:lvl1pPr>
          </a:lstStyle>
          <a:p>
            <a:fld id="{4AFB1CAC-E0B2-4E67-BA47-1772C30776A2}" type="slidenum">
              <a:rPr lang="ko-KR" altLang="en-US" smtClean="0"/>
              <a:pPr/>
              <a:t>‹#›</a:t>
            </a:fld>
            <a:endParaRPr lang="ko-KR"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914400" rtl="0" eaLnBrk="1" latinLnBrk="1"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8" Type="http://schemas.openxmlformats.org/officeDocument/2006/relationships/image" Target="../media/image6.jpeg"/><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hyperlink" Target="http://management/" TargetMode="External"/><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부제목 2"/>
          <p:cNvSpPr>
            <a:spLocks noGrp="1"/>
          </p:cNvSpPr>
          <p:nvPr/>
        </p:nvSpPr>
        <p:spPr>
          <a:xfrm>
            <a:off x="1058670" y="6411664"/>
            <a:ext cx="4800600" cy="2336800"/>
          </a:xfrm>
          <a:prstGeom prst="rect">
            <a:avLst/>
          </a:prstGeom>
        </p:spPr>
        <p:txBody>
          <a:bodyPr vert="horz" lIns="91440" tIns="45720" rIns="91440" bIns="45720" rtlCol="0">
            <a:normAutofit/>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pPr algn="ctr"/>
            <a:r>
              <a:rPr lang="en-US" sz="2400" dirty="0" smtClean="0">
                <a:latin typeface="휴먼둥근헤드라인" pitchFamily="18" charset="-127"/>
                <a:ea typeface="휴먼둥근헤드라인" pitchFamily="18" charset="-127"/>
              </a:rPr>
              <a:t>2018.12.13</a:t>
            </a:r>
          </a:p>
          <a:p>
            <a:pPr algn="ctr"/>
            <a:endParaRPr lang="en-US" sz="2400" dirty="0" smtClean="0">
              <a:latin typeface="휴먼둥근헤드라인" pitchFamily="18" charset="-127"/>
              <a:ea typeface="휴먼둥근헤드라인" pitchFamily="18" charset="-127"/>
            </a:endParaRPr>
          </a:p>
          <a:p>
            <a:pPr algn="ctr"/>
            <a:r>
              <a:rPr lang="ko-KR" altLang="en-US" sz="2400" dirty="0" smtClean="0">
                <a:latin typeface="휴먼둥근헤드라인" pitchFamily="18" charset="-127"/>
                <a:ea typeface="휴먼둥근헤드라인" pitchFamily="18" charset="-127"/>
              </a:rPr>
              <a:t>㈜</a:t>
            </a:r>
            <a:r>
              <a:rPr lang="en-US" altLang="ko-KR" sz="2400" dirty="0" smtClean="0">
                <a:latin typeface="휴먼둥근헤드라인" pitchFamily="18" charset="-127"/>
                <a:ea typeface="휴먼둥근헤드라인" pitchFamily="18" charset="-127"/>
              </a:rPr>
              <a:t>HM Solution</a:t>
            </a:r>
            <a:endParaRPr lang="en-US" sz="2400" dirty="0">
              <a:latin typeface="휴먼둥근헤드라인" pitchFamily="18" charset="-127"/>
              <a:ea typeface="휴먼둥근헤드라인" pitchFamily="18" charset="-127"/>
            </a:endParaRPr>
          </a:p>
        </p:txBody>
      </p:sp>
      <p:grpSp>
        <p:nvGrpSpPr>
          <p:cNvPr id="3" name="그룹 2"/>
          <p:cNvGrpSpPr/>
          <p:nvPr/>
        </p:nvGrpSpPr>
        <p:grpSpPr>
          <a:xfrm>
            <a:off x="0" y="2269728"/>
            <a:ext cx="6858000" cy="1214446"/>
            <a:chOff x="1357335" y="1000108"/>
            <a:chExt cx="6429375" cy="714375"/>
          </a:xfrm>
        </p:grpSpPr>
        <p:sp>
          <p:nvSpPr>
            <p:cNvPr id="7" name="모서리가 둥근 직사각형 6"/>
            <p:cNvSpPr/>
            <p:nvPr/>
          </p:nvSpPr>
          <p:spPr bwMode="auto">
            <a:xfrm>
              <a:off x="1357335" y="1000108"/>
              <a:ext cx="6429375" cy="714375"/>
            </a:xfrm>
            <a:prstGeom prst="roundRect">
              <a:avLst/>
            </a:prstGeom>
          </p:spPr>
          <p:style>
            <a:lnRef idx="3">
              <a:schemeClr val="lt1"/>
            </a:lnRef>
            <a:fillRef idx="1">
              <a:schemeClr val="accent6"/>
            </a:fillRef>
            <a:effectRef idx="1">
              <a:schemeClr val="accent6"/>
            </a:effectRef>
            <a:fontRef idx="minor">
              <a:schemeClr val="lt1"/>
            </a:fontRef>
          </p:style>
          <p:txBody>
            <a:bodyPr anchor="ctr"/>
            <a:lstStyle>
              <a:defPPr>
                <a:defRPr lang="ko-KR"/>
              </a:defPPr>
              <a:lvl1pPr marL="0" algn="l" defTabSz="914400" rtl="0" eaLnBrk="1" latinLnBrk="1" hangingPunct="1">
                <a:defRPr sz="1800" kern="1200">
                  <a:solidFill>
                    <a:schemeClr val="lt1"/>
                  </a:solidFill>
                  <a:latin typeface="+mn-lt"/>
                  <a:ea typeface="+mn-ea"/>
                  <a:cs typeface="+mn-cs"/>
                </a:defRPr>
              </a:lvl1pPr>
              <a:lvl2pPr marL="457200" algn="l" defTabSz="914400" rtl="0" eaLnBrk="1" latinLnBrk="1" hangingPunct="1">
                <a:defRPr sz="1800" kern="1200">
                  <a:solidFill>
                    <a:schemeClr val="lt1"/>
                  </a:solidFill>
                  <a:latin typeface="+mn-lt"/>
                  <a:ea typeface="+mn-ea"/>
                  <a:cs typeface="+mn-cs"/>
                </a:defRPr>
              </a:lvl2pPr>
              <a:lvl3pPr marL="914400" algn="l" defTabSz="914400" rtl="0" eaLnBrk="1" latinLnBrk="1" hangingPunct="1">
                <a:defRPr sz="1800" kern="1200">
                  <a:solidFill>
                    <a:schemeClr val="lt1"/>
                  </a:solidFill>
                  <a:latin typeface="+mn-lt"/>
                  <a:ea typeface="+mn-ea"/>
                  <a:cs typeface="+mn-cs"/>
                </a:defRPr>
              </a:lvl3pPr>
              <a:lvl4pPr marL="1371600" algn="l" defTabSz="914400" rtl="0" eaLnBrk="1" latinLnBrk="1" hangingPunct="1">
                <a:defRPr sz="1800" kern="1200">
                  <a:solidFill>
                    <a:schemeClr val="lt1"/>
                  </a:solidFill>
                  <a:latin typeface="+mn-lt"/>
                  <a:ea typeface="+mn-ea"/>
                  <a:cs typeface="+mn-cs"/>
                </a:defRPr>
              </a:lvl4pPr>
              <a:lvl5pPr marL="1828800" algn="l" defTabSz="914400" rtl="0" eaLnBrk="1" latinLnBrk="1" hangingPunct="1">
                <a:defRPr sz="1800" kern="1200">
                  <a:solidFill>
                    <a:schemeClr val="lt1"/>
                  </a:solidFill>
                  <a:latin typeface="+mn-lt"/>
                  <a:ea typeface="+mn-ea"/>
                  <a:cs typeface="+mn-cs"/>
                </a:defRPr>
              </a:lvl5pPr>
              <a:lvl6pPr marL="2286000" algn="l" defTabSz="914400" rtl="0" eaLnBrk="1" latinLnBrk="1" hangingPunct="1">
                <a:defRPr sz="1800" kern="1200">
                  <a:solidFill>
                    <a:schemeClr val="lt1"/>
                  </a:solidFill>
                  <a:latin typeface="+mn-lt"/>
                  <a:ea typeface="+mn-ea"/>
                  <a:cs typeface="+mn-cs"/>
                </a:defRPr>
              </a:lvl6pPr>
              <a:lvl7pPr marL="2743200" algn="l" defTabSz="914400" rtl="0" eaLnBrk="1" latinLnBrk="1" hangingPunct="1">
                <a:defRPr sz="1800" kern="1200">
                  <a:solidFill>
                    <a:schemeClr val="lt1"/>
                  </a:solidFill>
                  <a:latin typeface="+mn-lt"/>
                  <a:ea typeface="+mn-ea"/>
                  <a:cs typeface="+mn-cs"/>
                </a:defRPr>
              </a:lvl7pPr>
              <a:lvl8pPr marL="3200400" algn="l" defTabSz="914400" rtl="0" eaLnBrk="1" latinLnBrk="1" hangingPunct="1">
                <a:defRPr sz="1800" kern="1200">
                  <a:solidFill>
                    <a:schemeClr val="lt1"/>
                  </a:solidFill>
                  <a:latin typeface="+mn-lt"/>
                  <a:ea typeface="+mn-ea"/>
                  <a:cs typeface="+mn-cs"/>
                </a:defRPr>
              </a:lvl8pPr>
              <a:lvl9pPr marL="3657600" algn="l" defTabSz="914400" rtl="0" eaLnBrk="1" latinLnBrk="1" hangingPunct="1">
                <a:defRPr sz="1800" kern="1200">
                  <a:solidFill>
                    <a:schemeClr val="lt1"/>
                  </a:solidFill>
                  <a:latin typeface="+mn-lt"/>
                  <a:ea typeface="+mn-ea"/>
                  <a:cs typeface="+mn-cs"/>
                </a:defRPr>
              </a:lvl9pPr>
            </a:lstStyle>
            <a:p>
              <a:pPr algn="ctr" fontAlgn="auto">
                <a:spcBef>
                  <a:spcPts val="0"/>
                </a:spcBef>
                <a:spcAft>
                  <a:spcPts val="0"/>
                </a:spcAft>
                <a:defRPr/>
              </a:pPr>
              <a:endParaRPr kumimoji="0" lang="ko-KR" altLang="en-US" sz="2000"/>
            </a:p>
          </p:txBody>
        </p:sp>
        <p:sp>
          <p:nvSpPr>
            <p:cNvPr id="8" name="모서리가 둥근 직사각형 7"/>
            <p:cNvSpPr/>
            <p:nvPr/>
          </p:nvSpPr>
          <p:spPr bwMode="auto">
            <a:xfrm>
              <a:off x="1500210" y="1071546"/>
              <a:ext cx="6143625" cy="581025"/>
            </a:xfrm>
            <a:prstGeom prst="roundRect">
              <a:avLst/>
            </a:prstGeom>
          </p:spPr>
          <p:style>
            <a:lnRef idx="2">
              <a:schemeClr val="accent2"/>
            </a:lnRef>
            <a:fillRef idx="1">
              <a:schemeClr val="lt1"/>
            </a:fillRef>
            <a:effectRef idx="0">
              <a:schemeClr val="accent2"/>
            </a:effectRef>
            <a:fontRef idx="minor">
              <a:schemeClr val="dk1"/>
            </a:fontRef>
          </p:style>
          <p:txBody>
            <a:bodyPr anchor="ctr"/>
            <a:lstStyle>
              <a:defPPr>
                <a:defRPr lang="ko-KR"/>
              </a:defPPr>
              <a:lvl1pPr marL="0" algn="l" defTabSz="914400" rtl="0" eaLnBrk="1" latinLnBrk="1" hangingPunct="1">
                <a:defRPr sz="1800" kern="1200">
                  <a:solidFill>
                    <a:schemeClr val="dk1"/>
                  </a:solidFill>
                  <a:latin typeface="+mn-lt"/>
                  <a:ea typeface="+mn-ea"/>
                  <a:cs typeface="+mn-cs"/>
                </a:defRPr>
              </a:lvl1pPr>
              <a:lvl2pPr marL="457200" algn="l" defTabSz="914400" rtl="0" eaLnBrk="1" latinLnBrk="1" hangingPunct="1">
                <a:defRPr sz="1800" kern="1200">
                  <a:solidFill>
                    <a:schemeClr val="dk1"/>
                  </a:solidFill>
                  <a:latin typeface="+mn-lt"/>
                  <a:ea typeface="+mn-ea"/>
                  <a:cs typeface="+mn-cs"/>
                </a:defRPr>
              </a:lvl2pPr>
              <a:lvl3pPr marL="914400" algn="l" defTabSz="914400" rtl="0" eaLnBrk="1" latinLnBrk="1" hangingPunct="1">
                <a:defRPr sz="1800" kern="1200">
                  <a:solidFill>
                    <a:schemeClr val="dk1"/>
                  </a:solidFill>
                  <a:latin typeface="+mn-lt"/>
                  <a:ea typeface="+mn-ea"/>
                  <a:cs typeface="+mn-cs"/>
                </a:defRPr>
              </a:lvl3pPr>
              <a:lvl4pPr marL="1371600" algn="l" defTabSz="914400" rtl="0" eaLnBrk="1" latinLnBrk="1" hangingPunct="1">
                <a:defRPr sz="1800" kern="1200">
                  <a:solidFill>
                    <a:schemeClr val="dk1"/>
                  </a:solidFill>
                  <a:latin typeface="+mn-lt"/>
                  <a:ea typeface="+mn-ea"/>
                  <a:cs typeface="+mn-cs"/>
                </a:defRPr>
              </a:lvl4pPr>
              <a:lvl5pPr marL="1828800" algn="l" defTabSz="914400" rtl="0" eaLnBrk="1" latinLnBrk="1" hangingPunct="1">
                <a:defRPr sz="1800" kern="1200">
                  <a:solidFill>
                    <a:schemeClr val="dk1"/>
                  </a:solidFill>
                  <a:latin typeface="+mn-lt"/>
                  <a:ea typeface="+mn-ea"/>
                  <a:cs typeface="+mn-cs"/>
                </a:defRPr>
              </a:lvl5pPr>
              <a:lvl6pPr marL="2286000" algn="l" defTabSz="914400" rtl="0" eaLnBrk="1" latinLnBrk="1" hangingPunct="1">
                <a:defRPr sz="1800" kern="1200">
                  <a:solidFill>
                    <a:schemeClr val="dk1"/>
                  </a:solidFill>
                  <a:latin typeface="+mn-lt"/>
                  <a:ea typeface="+mn-ea"/>
                  <a:cs typeface="+mn-cs"/>
                </a:defRPr>
              </a:lvl6pPr>
              <a:lvl7pPr marL="2743200" algn="l" defTabSz="914400" rtl="0" eaLnBrk="1" latinLnBrk="1" hangingPunct="1">
                <a:defRPr sz="1800" kern="1200">
                  <a:solidFill>
                    <a:schemeClr val="dk1"/>
                  </a:solidFill>
                  <a:latin typeface="+mn-lt"/>
                  <a:ea typeface="+mn-ea"/>
                  <a:cs typeface="+mn-cs"/>
                </a:defRPr>
              </a:lvl7pPr>
              <a:lvl8pPr marL="3200400" algn="l" defTabSz="914400" rtl="0" eaLnBrk="1" latinLnBrk="1" hangingPunct="1">
                <a:defRPr sz="1800" kern="1200">
                  <a:solidFill>
                    <a:schemeClr val="dk1"/>
                  </a:solidFill>
                  <a:latin typeface="+mn-lt"/>
                  <a:ea typeface="+mn-ea"/>
                  <a:cs typeface="+mn-cs"/>
                </a:defRPr>
              </a:lvl8pPr>
              <a:lvl9pPr marL="3657600" algn="l" defTabSz="914400" rtl="0" eaLnBrk="1" latinLnBrk="1" hangingPunct="1">
                <a:defRPr sz="1800" kern="1200">
                  <a:solidFill>
                    <a:schemeClr val="dk1"/>
                  </a:solidFill>
                  <a:latin typeface="+mn-lt"/>
                  <a:ea typeface="+mn-ea"/>
                  <a:cs typeface="+mn-cs"/>
                </a:defRPr>
              </a:lvl9pPr>
            </a:lstStyle>
            <a:p>
              <a:pPr algn="ctr" fontAlgn="auto">
                <a:spcBef>
                  <a:spcPts val="0"/>
                </a:spcBef>
                <a:spcAft>
                  <a:spcPts val="0"/>
                </a:spcAft>
                <a:defRPr/>
              </a:pPr>
              <a:r>
                <a:rPr kumimoji="0" lang="en-US" altLang="ko-KR" sz="2000" dirty="0" smtClean="0">
                  <a:latin typeface="HY견고딕" pitchFamily="18" charset="-127"/>
                  <a:ea typeface="HY견고딕" pitchFamily="18" charset="-127"/>
                </a:rPr>
                <a:t>STB ATT </a:t>
              </a:r>
              <a:r>
                <a:rPr lang="en-US" altLang="ko-KR" sz="2000" dirty="0">
                  <a:latin typeface="HY견고딕" pitchFamily="18" charset="-127"/>
                  <a:ea typeface="HY견고딕" pitchFamily="18" charset="-127"/>
                </a:rPr>
                <a:t>C</a:t>
              </a:r>
              <a:r>
                <a:rPr kumimoji="0" lang="en-US" altLang="ko-KR" sz="2000" dirty="0" smtClean="0">
                  <a:latin typeface="HY견고딕" pitchFamily="18" charset="-127"/>
                  <a:ea typeface="HY견고딕" pitchFamily="18" charset="-127"/>
                </a:rPr>
                <a:t>ommunication Protocol</a:t>
              </a:r>
              <a:r>
                <a:rPr lang="en-US" altLang="ko-KR" sz="2000" dirty="0" smtClean="0">
                  <a:latin typeface="HY견고딕" pitchFamily="18" charset="-127"/>
                  <a:ea typeface="HY견고딕" pitchFamily="18" charset="-127"/>
                </a:rPr>
                <a:t>(Ver7)</a:t>
              </a:r>
              <a:endParaRPr kumimoji="0" lang="ko-KR" altLang="en-US" sz="2000" dirty="0">
                <a:latin typeface="HY견고딕" pitchFamily="18" charset="-127"/>
                <a:ea typeface="HY견고딕" pitchFamily="18" charset="-127"/>
              </a:endParaRPr>
            </a:p>
          </p:txBody>
        </p:sp>
      </p:grpSp>
      <p:grpSp>
        <p:nvGrpSpPr>
          <p:cNvPr id="4" name="그룹 3"/>
          <p:cNvGrpSpPr/>
          <p:nvPr/>
        </p:nvGrpSpPr>
        <p:grpSpPr>
          <a:xfrm>
            <a:off x="0" y="1984"/>
            <a:ext cx="6858000" cy="512763"/>
            <a:chOff x="0" y="0"/>
            <a:chExt cx="6858000" cy="512763"/>
          </a:xfrm>
        </p:grpSpPr>
        <p:sp>
          <p:nvSpPr>
            <p:cNvPr id="5" name="직사각형 4"/>
            <p:cNvSpPr/>
            <p:nvPr/>
          </p:nvSpPr>
          <p:spPr>
            <a:xfrm>
              <a:off x="0" y="0"/>
              <a:ext cx="6858000" cy="500063"/>
            </a:xfrm>
            <a:prstGeom prst="rect">
              <a:avLst/>
            </a:prstGeom>
          </p:spPr>
          <p:style>
            <a:lnRef idx="1">
              <a:schemeClr val="accent6"/>
            </a:lnRef>
            <a:fillRef idx="3">
              <a:schemeClr val="accent6"/>
            </a:fillRef>
            <a:effectRef idx="2">
              <a:schemeClr val="accent6"/>
            </a:effectRef>
            <a:fontRef idx="minor">
              <a:schemeClr val="lt1"/>
            </a:fontRef>
          </p:style>
          <p:txBody>
            <a:bodyPr anchor="ctr"/>
            <a:lstStyle>
              <a:defPPr>
                <a:defRPr lang="ko-KR"/>
              </a:defPPr>
              <a:lvl1pPr marL="0" algn="l" defTabSz="914400" rtl="0" eaLnBrk="1" latinLnBrk="1" hangingPunct="1">
                <a:defRPr sz="1800" kern="1200">
                  <a:solidFill>
                    <a:schemeClr val="lt1"/>
                  </a:solidFill>
                  <a:latin typeface="+mn-lt"/>
                  <a:ea typeface="+mn-ea"/>
                  <a:cs typeface="+mn-cs"/>
                </a:defRPr>
              </a:lvl1pPr>
              <a:lvl2pPr marL="457200" algn="l" defTabSz="914400" rtl="0" eaLnBrk="1" latinLnBrk="1" hangingPunct="1">
                <a:defRPr sz="1800" kern="1200">
                  <a:solidFill>
                    <a:schemeClr val="lt1"/>
                  </a:solidFill>
                  <a:latin typeface="+mn-lt"/>
                  <a:ea typeface="+mn-ea"/>
                  <a:cs typeface="+mn-cs"/>
                </a:defRPr>
              </a:lvl2pPr>
              <a:lvl3pPr marL="914400" algn="l" defTabSz="914400" rtl="0" eaLnBrk="1" latinLnBrk="1" hangingPunct="1">
                <a:defRPr sz="1800" kern="1200">
                  <a:solidFill>
                    <a:schemeClr val="lt1"/>
                  </a:solidFill>
                  <a:latin typeface="+mn-lt"/>
                  <a:ea typeface="+mn-ea"/>
                  <a:cs typeface="+mn-cs"/>
                </a:defRPr>
              </a:lvl3pPr>
              <a:lvl4pPr marL="1371600" algn="l" defTabSz="914400" rtl="0" eaLnBrk="1" latinLnBrk="1" hangingPunct="1">
                <a:defRPr sz="1800" kern="1200">
                  <a:solidFill>
                    <a:schemeClr val="lt1"/>
                  </a:solidFill>
                  <a:latin typeface="+mn-lt"/>
                  <a:ea typeface="+mn-ea"/>
                  <a:cs typeface="+mn-cs"/>
                </a:defRPr>
              </a:lvl4pPr>
              <a:lvl5pPr marL="1828800" algn="l" defTabSz="914400" rtl="0" eaLnBrk="1" latinLnBrk="1" hangingPunct="1">
                <a:defRPr sz="1800" kern="1200">
                  <a:solidFill>
                    <a:schemeClr val="lt1"/>
                  </a:solidFill>
                  <a:latin typeface="+mn-lt"/>
                  <a:ea typeface="+mn-ea"/>
                  <a:cs typeface="+mn-cs"/>
                </a:defRPr>
              </a:lvl5pPr>
              <a:lvl6pPr marL="2286000" algn="l" defTabSz="914400" rtl="0" eaLnBrk="1" latinLnBrk="1" hangingPunct="1">
                <a:defRPr sz="1800" kern="1200">
                  <a:solidFill>
                    <a:schemeClr val="lt1"/>
                  </a:solidFill>
                  <a:latin typeface="+mn-lt"/>
                  <a:ea typeface="+mn-ea"/>
                  <a:cs typeface="+mn-cs"/>
                </a:defRPr>
              </a:lvl6pPr>
              <a:lvl7pPr marL="2743200" algn="l" defTabSz="914400" rtl="0" eaLnBrk="1" latinLnBrk="1" hangingPunct="1">
                <a:defRPr sz="1800" kern="1200">
                  <a:solidFill>
                    <a:schemeClr val="lt1"/>
                  </a:solidFill>
                  <a:latin typeface="+mn-lt"/>
                  <a:ea typeface="+mn-ea"/>
                  <a:cs typeface="+mn-cs"/>
                </a:defRPr>
              </a:lvl7pPr>
              <a:lvl8pPr marL="3200400" algn="l" defTabSz="914400" rtl="0" eaLnBrk="1" latinLnBrk="1" hangingPunct="1">
                <a:defRPr sz="1800" kern="1200">
                  <a:solidFill>
                    <a:schemeClr val="lt1"/>
                  </a:solidFill>
                  <a:latin typeface="+mn-lt"/>
                  <a:ea typeface="+mn-ea"/>
                  <a:cs typeface="+mn-cs"/>
                </a:defRPr>
              </a:lvl8pPr>
              <a:lvl9pPr marL="3657600" algn="l" defTabSz="914400" rtl="0" eaLnBrk="1" latinLnBrk="1" hangingPunct="1">
                <a:defRPr sz="1800" kern="1200">
                  <a:solidFill>
                    <a:schemeClr val="lt1"/>
                  </a:solidFill>
                  <a:latin typeface="+mn-lt"/>
                  <a:ea typeface="+mn-ea"/>
                  <a:cs typeface="+mn-cs"/>
                </a:defRPr>
              </a:lvl9pPr>
            </a:lstStyle>
            <a:p>
              <a:pPr algn="ctr" fontAlgn="auto">
                <a:spcBef>
                  <a:spcPts val="0"/>
                </a:spcBef>
                <a:spcAft>
                  <a:spcPts val="0"/>
                </a:spcAft>
                <a:defRPr/>
              </a:pPr>
              <a:endParaRPr kumimoji="0" lang="ko-KR" altLang="en-US"/>
            </a:p>
          </p:txBody>
        </p:sp>
        <p:pic>
          <p:nvPicPr>
            <p:cNvPr id="6" name="Picture 3"/>
            <p:cNvPicPr>
              <a:picLocks noChangeAspect="1" noChangeArrowheads="1"/>
            </p:cNvPicPr>
            <p:nvPr/>
          </p:nvPicPr>
          <p:blipFill>
            <a:blip r:embed="rId2" cstate="print"/>
            <a:srcRect/>
            <a:stretch>
              <a:fillRect/>
            </a:stretch>
          </p:blipFill>
          <p:spPr bwMode="auto">
            <a:xfrm>
              <a:off x="0" y="0"/>
              <a:ext cx="1358900" cy="512763"/>
            </a:xfrm>
            <a:prstGeom prst="rect">
              <a:avLst/>
            </a:prstGeom>
            <a:ln>
              <a:noFill/>
            </a:ln>
            <a:effectLst>
              <a:softEdge rad="63500"/>
            </a:effectLst>
          </p:spPr>
        </p:pic>
      </p:gr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9"/>
          <p:cNvSpPr>
            <a:spLocks noChangeArrowheads="1"/>
          </p:cNvSpPr>
          <p:nvPr/>
        </p:nvSpPr>
        <p:spPr bwMode="auto">
          <a:xfrm>
            <a:off x="214313" y="1749280"/>
            <a:ext cx="6429375" cy="7215208"/>
          </a:xfrm>
          <a:prstGeom prst="roundRect">
            <a:avLst>
              <a:gd name="adj" fmla="val 3815"/>
            </a:avLst>
          </a:prstGeom>
          <a:noFill/>
          <a:ln>
            <a:headEnd/>
            <a:tailEnd/>
          </a:ln>
        </p:spPr>
        <p:style>
          <a:lnRef idx="2">
            <a:schemeClr val="accent5"/>
          </a:lnRef>
          <a:fillRef idx="1">
            <a:schemeClr val="lt1"/>
          </a:fillRef>
          <a:effectRef idx="0">
            <a:schemeClr val="accent5"/>
          </a:effectRef>
          <a:fontRef idx="minor">
            <a:schemeClr val="dk1"/>
          </a:fontRef>
        </p:style>
        <p:txBody>
          <a:bodyPr wrap="none" anchor="ctr"/>
          <a:lstStyle>
            <a:defPPr>
              <a:defRPr lang="ko-KR"/>
            </a:defPPr>
            <a:lvl1pPr marL="0" algn="l" defTabSz="914400" rtl="0" eaLnBrk="1" latinLnBrk="1" hangingPunct="1">
              <a:defRPr sz="1800" kern="1200">
                <a:solidFill>
                  <a:schemeClr val="dk1"/>
                </a:solidFill>
                <a:latin typeface="+mn-lt"/>
                <a:ea typeface="+mn-ea"/>
                <a:cs typeface="+mn-cs"/>
              </a:defRPr>
            </a:lvl1pPr>
            <a:lvl2pPr marL="457200" algn="l" defTabSz="914400" rtl="0" eaLnBrk="1" latinLnBrk="1" hangingPunct="1">
              <a:defRPr sz="1800" kern="1200">
                <a:solidFill>
                  <a:schemeClr val="dk1"/>
                </a:solidFill>
                <a:latin typeface="+mn-lt"/>
                <a:ea typeface="+mn-ea"/>
                <a:cs typeface="+mn-cs"/>
              </a:defRPr>
            </a:lvl2pPr>
            <a:lvl3pPr marL="914400" algn="l" defTabSz="914400" rtl="0" eaLnBrk="1" latinLnBrk="1" hangingPunct="1">
              <a:defRPr sz="1800" kern="1200">
                <a:solidFill>
                  <a:schemeClr val="dk1"/>
                </a:solidFill>
                <a:latin typeface="+mn-lt"/>
                <a:ea typeface="+mn-ea"/>
                <a:cs typeface="+mn-cs"/>
              </a:defRPr>
            </a:lvl3pPr>
            <a:lvl4pPr marL="1371600" algn="l" defTabSz="914400" rtl="0" eaLnBrk="1" latinLnBrk="1" hangingPunct="1">
              <a:defRPr sz="1800" kern="1200">
                <a:solidFill>
                  <a:schemeClr val="dk1"/>
                </a:solidFill>
                <a:latin typeface="+mn-lt"/>
                <a:ea typeface="+mn-ea"/>
                <a:cs typeface="+mn-cs"/>
              </a:defRPr>
            </a:lvl4pPr>
            <a:lvl5pPr marL="1828800" algn="l" defTabSz="914400" rtl="0" eaLnBrk="1" latinLnBrk="1" hangingPunct="1">
              <a:defRPr sz="1800" kern="1200">
                <a:solidFill>
                  <a:schemeClr val="dk1"/>
                </a:solidFill>
                <a:latin typeface="+mn-lt"/>
                <a:ea typeface="+mn-ea"/>
                <a:cs typeface="+mn-cs"/>
              </a:defRPr>
            </a:lvl5pPr>
            <a:lvl6pPr marL="2286000" algn="l" defTabSz="914400" rtl="0" eaLnBrk="1" latinLnBrk="1" hangingPunct="1">
              <a:defRPr sz="1800" kern="1200">
                <a:solidFill>
                  <a:schemeClr val="dk1"/>
                </a:solidFill>
                <a:latin typeface="+mn-lt"/>
                <a:ea typeface="+mn-ea"/>
                <a:cs typeface="+mn-cs"/>
              </a:defRPr>
            </a:lvl6pPr>
            <a:lvl7pPr marL="2743200" algn="l" defTabSz="914400" rtl="0" eaLnBrk="1" latinLnBrk="1" hangingPunct="1">
              <a:defRPr sz="1800" kern="1200">
                <a:solidFill>
                  <a:schemeClr val="dk1"/>
                </a:solidFill>
                <a:latin typeface="+mn-lt"/>
                <a:ea typeface="+mn-ea"/>
                <a:cs typeface="+mn-cs"/>
              </a:defRPr>
            </a:lvl7pPr>
            <a:lvl8pPr marL="3200400" algn="l" defTabSz="914400" rtl="0" eaLnBrk="1" latinLnBrk="1" hangingPunct="1">
              <a:defRPr sz="1800" kern="1200">
                <a:solidFill>
                  <a:schemeClr val="dk1"/>
                </a:solidFill>
                <a:latin typeface="+mn-lt"/>
                <a:ea typeface="+mn-ea"/>
                <a:cs typeface="+mn-cs"/>
              </a:defRPr>
            </a:lvl8pPr>
            <a:lvl9pPr marL="3657600" algn="l" defTabSz="914400" rtl="0" eaLnBrk="1" latinLnBrk="1" hangingPunct="1">
              <a:defRPr sz="1800" kern="1200">
                <a:solidFill>
                  <a:schemeClr val="dk1"/>
                </a:solidFill>
                <a:latin typeface="+mn-lt"/>
                <a:ea typeface="+mn-ea"/>
                <a:cs typeface="+mn-cs"/>
              </a:defRPr>
            </a:lvl9pPr>
          </a:lstStyle>
          <a:p>
            <a:pPr fontAlgn="auto">
              <a:spcBef>
                <a:spcPts val="0"/>
              </a:spcBef>
              <a:spcAft>
                <a:spcPts val="0"/>
              </a:spcAft>
              <a:defRPr/>
            </a:pPr>
            <a:endParaRPr kumimoji="0" lang="ko-KR" altLang="en-US"/>
          </a:p>
        </p:txBody>
      </p:sp>
      <p:grpSp>
        <p:nvGrpSpPr>
          <p:cNvPr id="3" name="그룹 2"/>
          <p:cNvGrpSpPr/>
          <p:nvPr/>
        </p:nvGrpSpPr>
        <p:grpSpPr>
          <a:xfrm>
            <a:off x="0" y="-36512"/>
            <a:ext cx="6858000" cy="512763"/>
            <a:chOff x="0" y="0"/>
            <a:chExt cx="6858000" cy="512763"/>
          </a:xfrm>
        </p:grpSpPr>
        <p:sp>
          <p:nvSpPr>
            <p:cNvPr id="38" name="직사각형 37"/>
            <p:cNvSpPr/>
            <p:nvPr/>
          </p:nvSpPr>
          <p:spPr>
            <a:xfrm>
              <a:off x="0" y="0"/>
              <a:ext cx="6858000" cy="500063"/>
            </a:xfrm>
            <a:prstGeom prst="rect">
              <a:avLst/>
            </a:prstGeom>
          </p:spPr>
          <p:style>
            <a:lnRef idx="1">
              <a:schemeClr val="accent6"/>
            </a:lnRef>
            <a:fillRef idx="3">
              <a:schemeClr val="accent6"/>
            </a:fillRef>
            <a:effectRef idx="2">
              <a:schemeClr val="accent6"/>
            </a:effectRef>
            <a:fontRef idx="minor">
              <a:schemeClr val="lt1"/>
            </a:fontRef>
          </p:style>
          <p:txBody>
            <a:bodyPr anchor="ctr"/>
            <a:lstStyle>
              <a:defPPr>
                <a:defRPr lang="ko-KR"/>
              </a:defPPr>
              <a:lvl1pPr marL="0" algn="l" defTabSz="914400" rtl="0" eaLnBrk="1" latinLnBrk="1" hangingPunct="1">
                <a:defRPr sz="1800" kern="1200">
                  <a:solidFill>
                    <a:schemeClr val="lt1"/>
                  </a:solidFill>
                  <a:latin typeface="+mn-lt"/>
                  <a:ea typeface="+mn-ea"/>
                  <a:cs typeface="+mn-cs"/>
                </a:defRPr>
              </a:lvl1pPr>
              <a:lvl2pPr marL="457200" algn="l" defTabSz="914400" rtl="0" eaLnBrk="1" latinLnBrk="1" hangingPunct="1">
                <a:defRPr sz="1800" kern="1200">
                  <a:solidFill>
                    <a:schemeClr val="lt1"/>
                  </a:solidFill>
                  <a:latin typeface="+mn-lt"/>
                  <a:ea typeface="+mn-ea"/>
                  <a:cs typeface="+mn-cs"/>
                </a:defRPr>
              </a:lvl2pPr>
              <a:lvl3pPr marL="914400" algn="l" defTabSz="914400" rtl="0" eaLnBrk="1" latinLnBrk="1" hangingPunct="1">
                <a:defRPr sz="1800" kern="1200">
                  <a:solidFill>
                    <a:schemeClr val="lt1"/>
                  </a:solidFill>
                  <a:latin typeface="+mn-lt"/>
                  <a:ea typeface="+mn-ea"/>
                  <a:cs typeface="+mn-cs"/>
                </a:defRPr>
              </a:lvl3pPr>
              <a:lvl4pPr marL="1371600" algn="l" defTabSz="914400" rtl="0" eaLnBrk="1" latinLnBrk="1" hangingPunct="1">
                <a:defRPr sz="1800" kern="1200">
                  <a:solidFill>
                    <a:schemeClr val="lt1"/>
                  </a:solidFill>
                  <a:latin typeface="+mn-lt"/>
                  <a:ea typeface="+mn-ea"/>
                  <a:cs typeface="+mn-cs"/>
                </a:defRPr>
              </a:lvl4pPr>
              <a:lvl5pPr marL="1828800" algn="l" defTabSz="914400" rtl="0" eaLnBrk="1" latinLnBrk="1" hangingPunct="1">
                <a:defRPr sz="1800" kern="1200">
                  <a:solidFill>
                    <a:schemeClr val="lt1"/>
                  </a:solidFill>
                  <a:latin typeface="+mn-lt"/>
                  <a:ea typeface="+mn-ea"/>
                  <a:cs typeface="+mn-cs"/>
                </a:defRPr>
              </a:lvl5pPr>
              <a:lvl6pPr marL="2286000" algn="l" defTabSz="914400" rtl="0" eaLnBrk="1" latinLnBrk="1" hangingPunct="1">
                <a:defRPr sz="1800" kern="1200">
                  <a:solidFill>
                    <a:schemeClr val="lt1"/>
                  </a:solidFill>
                  <a:latin typeface="+mn-lt"/>
                  <a:ea typeface="+mn-ea"/>
                  <a:cs typeface="+mn-cs"/>
                </a:defRPr>
              </a:lvl6pPr>
              <a:lvl7pPr marL="2743200" algn="l" defTabSz="914400" rtl="0" eaLnBrk="1" latinLnBrk="1" hangingPunct="1">
                <a:defRPr sz="1800" kern="1200">
                  <a:solidFill>
                    <a:schemeClr val="lt1"/>
                  </a:solidFill>
                  <a:latin typeface="+mn-lt"/>
                  <a:ea typeface="+mn-ea"/>
                  <a:cs typeface="+mn-cs"/>
                </a:defRPr>
              </a:lvl7pPr>
              <a:lvl8pPr marL="3200400" algn="l" defTabSz="914400" rtl="0" eaLnBrk="1" latinLnBrk="1" hangingPunct="1">
                <a:defRPr sz="1800" kern="1200">
                  <a:solidFill>
                    <a:schemeClr val="lt1"/>
                  </a:solidFill>
                  <a:latin typeface="+mn-lt"/>
                  <a:ea typeface="+mn-ea"/>
                  <a:cs typeface="+mn-cs"/>
                </a:defRPr>
              </a:lvl8pPr>
              <a:lvl9pPr marL="3657600" algn="l" defTabSz="914400" rtl="0" eaLnBrk="1" latinLnBrk="1" hangingPunct="1">
                <a:defRPr sz="1800" kern="1200">
                  <a:solidFill>
                    <a:schemeClr val="lt1"/>
                  </a:solidFill>
                  <a:latin typeface="+mn-lt"/>
                  <a:ea typeface="+mn-ea"/>
                  <a:cs typeface="+mn-cs"/>
                </a:defRPr>
              </a:lvl9pPr>
            </a:lstStyle>
            <a:p>
              <a:pPr algn="ctr" fontAlgn="auto">
                <a:spcBef>
                  <a:spcPts val="0"/>
                </a:spcBef>
                <a:spcAft>
                  <a:spcPts val="0"/>
                </a:spcAft>
                <a:defRPr/>
              </a:pPr>
              <a:endParaRPr kumimoji="0" lang="ko-KR" altLang="en-US"/>
            </a:p>
          </p:txBody>
        </p:sp>
        <p:pic>
          <p:nvPicPr>
            <p:cNvPr id="39" name="Picture 3"/>
            <p:cNvPicPr>
              <a:picLocks noChangeAspect="1" noChangeArrowheads="1"/>
            </p:cNvPicPr>
            <p:nvPr/>
          </p:nvPicPr>
          <p:blipFill>
            <a:blip r:embed="rId3" cstate="print"/>
            <a:srcRect/>
            <a:stretch>
              <a:fillRect/>
            </a:stretch>
          </p:blipFill>
          <p:spPr bwMode="auto">
            <a:xfrm>
              <a:off x="0" y="0"/>
              <a:ext cx="1358900" cy="512763"/>
            </a:xfrm>
            <a:prstGeom prst="rect">
              <a:avLst/>
            </a:prstGeom>
            <a:ln>
              <a:noFill/>
            </a:ln>
            <a:effectLst>
              <a:softEdge rad="63500"/>
            </a:effectLst>
          </p:spPr>
        </p:pic>
      </p:grpSp>
      <p:sp>
        <p:nvSpPr>
          <p:cNvPr id="4" name="모서리가 둥근 직사각형 3"/>
          <p:cNvSpPr/>
          <p:nvPr/>
        </p:nvSpPr>
        <p:spPr>
          <a:xfrm>
            <a:off x="357188" y="1837818"/>
            <a:ext cx="6143625" cy="840156"/>
          </a:xfrm>
          <a:prstGeom prst="roundRect">
            <a:avLst/>
          </a:prstGeom>
          <a:solidFill>
            <a:schemeClr val="bg1">
              <a:lumMod val="95000"/>
            </a:schemeClr>
          </a:solidFill>
          <a:ln>
            <a:solidFill>
              <a:schemeClr val="bg1"/>
            </a:solidFill>
          </a:ln>
        </p:spPr>
        <p:style>
          <a:lnRef idx="1">
            <a:schemeClr val="dk1"/>
          </a:lnRef>
          <a:fillRef idx="2">
            <a:schemeClr val="dk1"/>
          </a:fillRef>
          <a:effectRef idx="1">
            <a:schemeClr val="dk1"/>
          </a:effectRef>
          <a:fontRef idx="minor">
            <a:schemeClr val="dk1"/>
          </a:fontRef>
        </p:style>
        <p:txBody>
          <a:bodyPr anchor="ctr"/>
          <a:lstStyle>
            <a:defPPr>
              <a:defRPr lang="ko-KR"/>
            </a:defPPr>
            <a:lvl1pPr marL="0" algn="l" defTabSz="914400" rtl="0" eaLnBrk="1" latinLnBrk="1" hangingPunct="1">
              <a:defRPr sz="1800" kern="1200">
                <a:solidFill>
                  <a:schemeClr val="dk1"/>
                </a:solidFill>
                <a:latin typeface="+mn-lt"/>
                <a:ea typeface="+mn-ea"/>
                <a:cs typeface="+mn-cs"/>
              </a:defRPr>
            </a:lvl1pPr>
            <a:lvl2pPr marL="457200" algn="l" defTabSz="914400" rtl="0" eaLnBrk="1" latinLnBrk="1" hangingPunct="1">
              <a:defRPr sz="1800" kern="1200">
                <a:solidFill>
                  <a:schemeClr val="dk1"/>
                </a:solidFill>
                <a:latin typeface="+mn-lt"/>
                <a:ea typeface="+mn-ea"/>
                <a:cs typeface="+mn-cs"/>
              </a:defRPr>
            </a:lvl2pPr>
            <a:lvl3pPr marL="914400" algn="l" defTabSz="914400" rtl="0" eaLnBrk="1" latinLnBrk="1" hangingPunct="1">
              <a:defRPr sz="1800" kern="1200">
                <a:solidFill>
                  <a:schemeClr val="dk1"/>
                </a:solidFill>
                <a:latin typeface="+mn-lt"/>
                <a:ea typeface="+mn-ea"/>
                <a:cs typeface="+mn-cs"/>
              </a:defRPr>
            </a:lvl3pPr>
            <a:lvl4pPr marL="1371600" algn="l" defTabSz="914400" rtl="0" eaLnBrk="1" latinLnBrk="1" hangingPunct="1">
              <a:defRPr sz="1800" kern="1200">
                <a:solidFill>
                  <a:schemeClr val="dk1"/>
                </a:solidFill>
                <a:latin typeface="+mn-lt"/>
                <a:ea typeface="+mn-ea"/>
                <a:cs typeface="+mn-cs"/>
              </a:defRPr>
            </a:lvl4pPr>
            <a:lvl5pPr marL="1828800" algn="l" defTabSz="914400" rtl="0" eaLnBrk="1" latinLnBrk="1" hangingPunct="1">
              <a:defRPr sz="1800" kern="1200">
                <a:solidFill>
                  <a:schemeClr val="dk1"/>
                </a:solidFill>
                <a:latin typeface="+mn-lt"/>
                <a:ea typeface="+mn-ea"/>
                <a:cs typeface="+mn-cs"/>
              </a:defRPr>
            </a:lvl5pPr>
            <a:lvl6pPr marL="2286000" algn="l" defTabSz="914400" rtl="0" eaLnBrk="1" latinLnBrk="1" hangingPunct="1">
              <a:defRPr sz="1800" kern="1200">
                <a:solidFill>
                  <a:schemeClr val="dk1"/>
                </a:solidFill>
                <a:latin typeface="+mn-lt"/>
                <a:ea typeface="+mn-ea"/>
                <a:cs typeface="+mn-cs"/>
              </a:defRPr>
            </a:lvl6pPr>
            <a:lvl7pPr marL="2743200" algn="l" defTabSz="914400" rtl="0" eaLnBrk="1" latinLnBrk="1" hangingPunct="1">
              <a:defRPr sz="1800" kern="1200">
                <a:solidFill>
                  <a:schemeClr val="dk1"/>
                </a:solidFill>
                <a:latin typeface="+mn-lt"/>
                <a:ea typeface="+mn-ea"/>
                <a:cs typeface="+mn-cs"/>
              </a:defRPr>
            </a:lvl7pPr>
            <a:lvl8pPr marL="3200400" algn="l" defTabSz="914400" rtl="0" eaLnBrk="1" latinLnBrk="1" hangingPunct="1">
              <a:defRPr sz="1800" kern="1200">
                <a:solidFill>
                  <a:schemeClr val="dk1"/>
                </a:solidFill>
                <a:latin typeface="+mn-lt"/>
                <a:ea typeface="+mn-ea"/>
                <a:cs typeface="+mn-cs"/>
              </a:defRPr>
            </a:lvl8pPr>
            <a:lvl9pPr marL="3657600" algn="l" defTabSz="914400" rtl="0" eaLnBrk="1" latinLnBrk="1" hangingPunct="1">
              <a:defRPr sz="1800" kern="1200">
                <a:solidFill>
                  <a:schemeClr val="dk1"/>
                </a:solidFill>
                <a:latin typeface="+mn-lt"/>
                <a:ea typeface="+mn-ea"/>
                <a:cs typeface="+mn-cs"/>
              </a:defRPr>
            </a:lvl9pPr>
          </a:lstStyle>
          <a:p>
            <a:r>
              <a:rPr lang="en-US" altLang="ko-KR" sz="1200" dirty="0" smtClean="0">
                <a:solidFill>
                  <a:schemeClr val="tx1"/>
                </a:solidFill>
              </a:rPr>
              <a:t>  STB </a:t>
            </a:r>
            <a:r>
              <a:rPr lang="en-US" altLang="ko-KR" sz="1200" dirty="0">
                <a:solidFill>
                  <a:schemeClr val="tx1"/>
                </a:solidFill>
              </a:rPr>
              <a:t>ATT program is installed on PC for aging test. And STB </a:t>
            </a:r>
            <a:r>
              <a:rPr lang="en-US" altLang="ko-KR" sz="1200" dirty="0" err="1">
                <a:solidFill>
                  <a:schemeClr val="tx1"/>
                </a:solidFill>
              </a:rPr>
              <a:t>Deamon</a:t>
            </a:r>
            <a:r>
              <a:rPr lang="en-US" altLang="ko-KR" sz="1200" dirty="0">
                <a:solidFill>
                  <a:schemeClr val="tx1"/>
                </a:solidFill>
              </a:rPr>
              <a:t> is installed on each </a:t>
            </a:r>
            <a:r>
              <a:rPr lang="en-US" altLang="ko-KR" sz="1200" dirty="0" smtClean="0">
                <a:solidFill>
                  <a:schemeClr val="tx1"/>
                </a:solidFill>
              </a:rPr>
              <a:t>STBs for test. STB </a:t>
            </a:r>
            <a:r>
              <a:rPr lang="en-US" altLang="ko-KR" sz="1200" dirty="0">
                <a:solidFill>
                  <a:schemeClr val="tx1"/>
                </a:solidFill>
              </a:rPr>
              <a:t>and Aging PC </a:t>
            </a:r>
            <a:r>
              <a:rPr lang="en-US" altLang="ko-KR" sz="1200" dirty="0" smtClean="0">
                <a:solidFill>
                  <a:schemeClr val="tx1"/>
                </a:solidFill>
              </a:rPr>
              <a:t>should be able to configure the network environment and connect to each other so that they can access.</a:t>
            </a:r>
          </a:p>
          <a:p>
            <a:r>
              <a:rPr lang="en-US" altLang="ko-KR" sz="1200" dirty="0" smtClean="0">
                <a:solidFill>
                  <a:schemeClr val="tx1"/>
                </a:solidFill>
              </a:rPr>
              <a:t>STB ATT controls and monitors STBs through STB </a:t>
            </a:r>
            <a:r>
              <a:rPr lang="en-US" altLang="ko-KR" sz="1200" dirty="0" err="1" smtClean="0">
                <a:solidFill>
                  <a:schemeClr val="tx1"/>
                </a:solidFill>
              </a:rPr>
              <a:t>Deamon</a:t>
            </a:r>
            <a:r>
              <a:rPr lang="en-US" altLang="ko-KR" sz="1200" dirty="0" smtClean="0">
                <a:solidFill>
                  <a:schemeClr val="tx1"/>
                </a:solidFill>
              </a:rPr>
              <a:t> via network.</a:t>
            </a:r>
          </a:p>
        </p:txBody>
      </p:sp>
      <p:grpSp>
        <p:nvGrpSpPr>
          <p:cNvPr id="5" name="그룹 4"/>
          <p:cNvGrpSpPr/>
          <p:nvPr/>
        </p:nvGrpSpPr>
        <p:grpSpPr>
          <a:xfrm>
            <a:off x="214313" y="606272"/>
            <a:ext cx="6429375" cy="714375"/>
            <a:chOff x="214313" y="571472"/>
            <a:chExt cx="6429375" cy="714375"/>
          </a:xfrm>
        </p:grpSpPr>
        <p:sp>
          <p:nvSpPr>
            <p:cNvPr id="36" name="모서리가 둥근 직사각형 35"/>
            <p:cNvSpPr/>
            <p:nvPr/>
          </p:nvSpPr>
          <p:spPr bwMode="auto">
            <a:xfrm>
              <a:off x="214313" y="571472"/>
              <a:ext cx="6429375" cy="714375"/>
            </a:xfrm>
            <a:prstGeom prst="roundRect">
              <a:avLst/>
            </a:prstGeom>
          </p:spPr>
          <p:style>
            <a:lnRef idx="3">
              <a:schemeClr val="lt1"/>
            </a:lnRef>
            <a:fillRef idx="1">
              <a:schemeClr val="accent6"/>
            </a:fillRef>
            <a:effectRef idx="1">
              <a:schemeClr val="accent6"/>
            </a:effectRef>
            <a:fontRef idx="minor">
              <a:schemeClr val="lt1"/>
            </a:fontRef>
          </p:style>
          <p:txBody>
            <a:bodyPr anchor="ctr"/>
            <a:lstStyle>
              <a:defPPr>
                <a:defRPr lang="ko-KR"/>
              </a:defPPr>
              <a:lvl1pPr marL="0" algn="l" defTabSz="914400" rtl="0" eaLnBrk="1" latinLnBrk="1" hangingPunct="1">
                <a:defRPr sz="1800" kern="1200">
                  <a:solidFill>
                    <a:schemeClr val="lt1"/>
                  </a:solidFill>
                  <a:latin typeface="+mn-lt"/>
                  <a:ea typeface="+mn-ea"/>
                  <a:cs typeface="+mn-cs"/>
                </a:defRPr>
              </a:lvl1pPr>
              <a:lvl2pPr marL="457200" algn="l" defTabSz="914400" rtl="0" eaLnBrk="1" latinLnBrk="1" hangingPunct="1">
                <a:defRPr sz="1800" kern="1200">
                  <a:solidFill>
                    <a:schemeClr val="lt1"/>
                  </a:solidFill>
                  <a:latin typeface="+mn-lt"/>
                  <a:ea typeface="+mn-ea"/>
                  <a:cs typeface="+mn-cs"/>
                </a:defRPr>
              </a:lvl2pPr>
              <a:lvl3pPr marL="914400" algn="l" defTabSz="914400" rtl="0" eaLnBrk="1" latinLnBrk="1" hangingPunct="1">
                <a:defRPr sz="1800" kern="1200">
                  <a:solidFill>
                    <a:schemeClr val="lt1"/>
                  </a:solidFill>
                  <a:latin typeface="+mn-lt"/>
                  <a:ea typeface="+mn-ea"/>
                  <a:cs typeface="+mn-cs"/>
                </a:defRPr>
              </a:lvl3pPr>
              <a:lvl4pPr marL="1371600" algn="l" defTabSz="914400" rtl="0" eaLnBrk="1" latinLnBrk="1" hangingPunct="1">
                <a:defRPr sz="1800" kern="1200">
                  <a:solidFill>
                    <a:schemeClr val="lt1"/>
                  </a:solidFill>
                  <a:latin typeface="+mn-lt"/>
                  <a:ea typeface="+mn-ea"/>
                  <a:cs typeface="+mn-cs"/>
                </a:defRPr>
              </a:lvl4pPr>
              <a:lvl5pPr marL="1828800" algn="l" defTabSz="914400" rtl="0" eaLnBrk="1" latinLnBrk="1" hangingPunct="1">
                <a:defRPr sz="1800" kern="1200">
                  <a:solidFill>
                    <a:schemeClr val="lt1"/>
                  </a:solidFill>
                  <a:latin typeface="+mn-lt"/>
                  <a:ea typeface="+mn-ea"/>
                  <a:cs typeface="+mn-cs"/>
                </a:defRPr>
              </a:lvl5pPr>
              <a:lvl6pPr marL="2286000" algn="l" defTabSz="914400" rtl="0" eaLnBrk="1" latinLnBrk="1" hangingPunct="1">
                <a:defRPr sz="1800" kern="1200">
                  <a:solidFill>
                    <a:schemeClr val="lt1"/>
                  </a:solidFill>
                  <a:latin typeface="+mn-lt"/>
                  <a:ea typeface="+mn-ea"/>
                  <a:cs typeface="+mn-cs"/>
                </a:defRPr>
              </a:lvl6pPr>
              <a:lvl7pPr marL="2743200" algn="l" defTabSz="914400" rtl="0" eaLnBrk="1" latinLnBrk="1" hangingPunct="1">
                <a:defRPr sz="1800" kern="1200">
                  <a:solidFill>
                    <a:schemeClr val="lt1"/>
                  </a:solidFill>
                  <a:latin typeface="+mn-lt"/>
                  <a:ea typeface="+mn-ea"/>
                  <a:cs typeface="+mn-cs"/>
                </a:defRPr>
              </a:lvl7pPr>
              <a:lvl8pPr marL="3200400" algn="l" defTabSz="914400" rtl="0" eaLnBrk="1" latinLnBrk="1" hangingPunct="1">
                <a:defRPr sz="1800" kern="1200">
                  <a:solidFill>
                    <a:schemeClr val="lt1"/>
                  </a:solidFill>
                  <a:latin typeface="+mn-lt"/>
                  <a:ea typeface="+mn-ea"/>
                  <a:cs typeface="+mn-cs"/>
                </a:defRPr>
              </a:lvl8pPr>
              <a:lvl9pPr marL="3657600" algn="l" defTabSz="914400" rtl="0" eaLnBrk="1" latinLnBrk="1" hangingPunct="1">
                <a:defRPr sz="1800" kern="1200">
                  <a:solidFill>
                    <a:schemeClr val="lt1"/>
                  </a:solidFill>
                  <a:latin typeface="+mn-lt"/>
                  <a:ea typeface="+mn-ea"/>
                  <a:cs typeface="+mn-cs"/>
                </a:defRPr>
              </a:lvl9pPr>
            </a:lstStyle>
            <a:p>
              <a:pPr algn="ctr" fontAlgn="auto">
                <a:spcBef>
                  <a:spcPts val="0"/>
                </a:spcBef>
                <a:spcAft>
                  <a:spcPts val="0"/>
                </a:spcAft>
                <a:defRPr/>
              </a:pPr>
              <a:endParaRPr kumimoji="0" lang="ko-KR" altLang="en-US" sz="1600"/>
            </a:p>
          </p:txBody>
        </p:sp>
        <p:sp>
          <p:nvSpPr>
            <p:cNvPr id="37" name="모서리가 둥근 직사각형 36"/>
            <p:cNvSpPr/>
            <p:nvPr/>
          </p:nvSpPr>
          <p:spPr bwMode="auto">
            <a:xfrm>
              <a:off x="354330" y="642910"/>
              <a:ext cx="6146483" cy="581025"/>
            </a:xfrm>
            <a:prstGeom prst="roundRect">
              <a:avLst/>
            </a:prstGeom>
            <a:ln>
              <a:solidFill>
                <a:schemeClr val="accent6">
                  <a:lumMod val="75000"/>
                </a:schemeClr>
              </a:solidFill>
            </a:ln>
          </p:spPr>
          <p:style>
            <a:lnRef idx="2">
              <a:schemeClr val="accent6"/>
            </a:lnRef>
            <a:fillRef idx="1">
              <a:schemeClr val="lt1"/>
            </a:fillRef>
            <a:effectRef idx="0">
              <a:schemeClr val="accent6"/>
            </a:effectRef>
            <a:fontRef idx="minor">
              <a:schemeClr val="dk1"/>
            </a:fontRef>
          </p:style>
          <p:txBody>
            <a:bodyPr anchor="ctr"/>
            <a:lstStyle>
              <a:defPPr>
                <a:defRPr lang="ko-KR"/>
              </a:defPPr>
              <a:lvl1pPr marL="0" algn="l" defTabSz="914400" rtl="0" eaLnBrk="1" latinLnBrk="1" hangingPunct="1">
                <a:defRPr sz="1800" kern="1200">
                  <a:solidFill>
                    <a:schemeClr val="dk1"/>
                  </a:solidFill>
                  <a:latin typeface="+mn-lt"/>
                  <a:ea typeface="+mn-ea"/>
                  <a:cs typeface="+mn-cs"/>
                </a:defRPr>
              </a:lvl1pPr>
              <a:lvl2pPr marL="457200" algn="l" defTabSz="914400" rtl="0" eaLnBrk="1" latinLnBrk="1" hangingPunct="1">
                <a:defRPr sz="1800" kern="1200">
                  <a:solidFill>
                    <a:schemeClr val="dk1"/>
                  </a:solidFill>
                  <a:latin typeface="+mn-lt"/>
                  <a:ea typeface="+mn-ea"/>
                  <a:cs typeface="+mn-cs"/>
                </a:defRPr>
              </a:lvl2pPr>
              <a:lvl3pPr marL="914400" algn="l" defTabSz="914400" rtl="0" eaLnBrk="1" latinLnBrk="1" hangingPunct="1">
                <a:defRPr sz="1800" kern="1200">
                  <a:solidFill>
                    <a:schemeClr val="dk1"/>
                  </a:solidFill>
                  <a:latin typeface="+mn-lt"/>
                  <a:ea typeface="+mn-ea"/>
                  <a:cs typeface="+mn-cs"/>
                </a:defRPr>
              </a:lvl3pPr>
              <a:lvl4pPr marL="1371600" algn="l" defTabSz="914400" rtl="0" eaLnBrk="1" latinLnBrk="1" hangingPunct="1">
                <a:defRPr sz="1800" kern="1200">
                  <a:solidFill>
                    <a:schemeClr val="dk1"/>
                  </a:solidFill>
                  <a:latin typeface="+mn-lt"/>
                  <a:ea typeface="+mn-ea"/>
                  <a:cs typeface="+mn-cs"/>
                </a:defRPr>
              </a:lvl4pPr>
              <a:lvl5pPr marL="1828800" algn="l" defTabSz="914400" rtl="0" eaLnBrk="1" latinLnBrk="1" hangingPunct="1">
                <a:defRPr sz="1800" kern="1200">
                  <a:solidFill>
                    <a:schemeClr val="dk1"/>
                  </a:solidFill>
                  <a:latin typeface="+mn-lt"/>
                  <a:ea typeface="+mn-ea"/>
                  <a:cs typeface="+mn-cs"/>
                </a:defRPr>
              </a:lvl5pPr>
              <a:lvl6pPr marL="2286000" algn="l" defTabSz="914400" rtl="0" eaLnBrk="1" latinLnBrk="1" hangingPunct="1">
                <a:defRPr sz="1800" kern="1200">
                  <a:solidFill>
                    <a:schemeClr val="dk1"/>
                  </a:solidFill>
                  <a:latin typeface="+mn-lt"/>
                  <a:ea typeface="+mn-ea"/>
                  <a:cs typeface="+mn-cs"/>
                </a:defRPr>
              </a:lvl6pPr>
              <a:lvl7pPr marL="2743200" algn="l" defTabSz="914400" rtl="0" eaLnBrk="1" latinLnBrk="1" hangingPunct="1">
                <a:defRPr sz="1800" kern="1200">
                  <a:solidFill>
                    <a:schemeClr val="dk1"/>
                  </a:solidFill>
                  <a:latin typeface="+mn-lt"/>
                  <a:ea typeface="+mn-ea"/>
                  <a:cs typeface="+mn-cs"/>
                </a:defRPr>
              </a:lvl7pPr>
              <a:lvl8pPr marL="3200400" algn="l" defTabSz="914400" rtl="0" eaLnBrk="1" latinLnBrk="1" hangingPunct="1">
                <a:defRPr sz="1800" kern="1200">
                  <a:solidFill>
                    <a:schemeClr val="dk1"/>
                  </a:solidFill>
                  <a:latin typeface="+mn-lt"/>
                  <a:ea typeface="+mn-ea"/>
                  <a:cs typeface="+mn-cs"/>
                </a:defRPr>
              </a:lvl8pPr>
              <a:lvl9pPr marL="3657600" algn="l" defTabSz="914400" rtl="0" eaLnBrk="1" latinLnBrk="1" hangingPunct="1">
                <a:defRPr sz="1800" kern="1200">
                  <a:solidFill>
                    <a:schemeClr val="dk1"/>
                  </a:solidFill>
                  <a:latin typeface="+mn-lt"/>
                  <a:ea typeface="+mn-ea"/>
                  <a:cs typeface="+mn-cs"/>
                </a:defRPr>
              </a:lvl9pPr>
            </a:lstStyle>
            <a:p>
              <a:pPr algn="ctr" fontAlgn="auto">
                <a:spcBef>
                  <a:spcPts val="0"/>
                </a:spcBef>
                <a:spcAft>
                  <a:spcPts val="0"/>
                </a:spcAft>
                <a:defRPr/>
              </a:pPr>
              <a:r>
                <a:rPr lang="en-US" altLang="ko-KR" sz="2000" dirty="0" smtClean="0">
                  <a:latin typeface="HY견고딕" pitchFamily="18" charset="-127"/>
                  <a:ea typeface="HY견고딕" pitchFamily="18" charset="-127"/>
                </a:rPr>
                <a:t>1. System Configuration of STB ATT</a:t>
              </a:r>
              <a:endParaRPr kumimoji="0" lang="ko-KR" altLang="en-US" sz="2000" dirty="0">
                <a:latin typeface="HY견고딕" pitchFamily="18" charset="-127"/>
                <a:ea typeface="HY견고딕" pitchFamily="18" charset="-127"/>
              </a:endParaRPr>
            </a:p>
          </p:txBody>
        </p:sp>
      </p:grpSp>
      <p:cxnSp>
        <p:nvCxnSpPr>
          <p:cNvPr id="6" name="직선 연결선 5"/>
          <p:cNvCxnSpPr/>
          <p:nvPr/>
        </p:nvCxnSpPr>
        <p:spPr>
          <a:xfrm>
            <a:off x="214313" y="1676254"/>
            <a:ext cx="6429375" cy="1588"/>
          </a:xfrm>
          <a:prstGeom prst="line">
            <a:avLst/>
          </a:prstGeom>
        </p:spPr>
        <p:style>
          <a:lnRef idx="2">
            <a:schemeClr val="accent6"/>
          </a:lnRef>
          <a:fillRef idx="0">
            <a:schemeClr val="accent6"/>
          </a:fillRef>
          <a:effectRef idx="1">
            <a:schemeClr val="accent6"/>
          </a:effectRef>
          <a:fontRef idx="minor">
            <a:schemeClr val="tx1"/>
          </a:fontRef>
        </p:style>
      </p:cxnSp>
      <p:sp>
        <p:nvSpPr>
          <p:cNvPr id="7" name="모서리가 둥근 직사각형 6"/>
          <p:cNvSpPr/>
          <p:nvPr/>
        </p:nvSpPr>
        <p:spPr>
          <a:xfrm>
            <a:off x="214313" y="1390504"/>
            <a:ext cx="2566615" cy="285750"/>
          </a:xfrm>
          <a:prstGeom prst="roundRect">
            <a:avLst/>
          </a:prstGeom>
        </p:spPr>
        <p:style>
          <a:lnRef idx="1">
            <a:schemeClr val="accent6"/>
          </a:lnRef>
          <a:fillRef idx="3">
            <a:schemeClr val="accent6"/>
          </a:fillRef>
          <a:effectRef idx="2">
            <a:schemeClr val="accent6"/>
          </a:effectRef>
          <a:fontRef idx="minor">
            <a:schemeClr val="lt1"/>
          </a:fontRef>
        </p:style>
        <p:txBody>
          <a:bodyPr anchor="ctr"/>
          <a:lstStyle>
            <a:defPPr>
              <a:defRPr lang="ko-KR"/>
            </a:defPPr>
            <a:lvl1pPr marL="0" algn="l" defTabSz="914400" rtl="0" eaLnBrk="1" latinLnBrk="1" hangingPunct="1">
              <a:defRPr sz="1800" kern="1200">
                <a:solidFill>
                  <a:schemeClr val="lt1"/>
                </a:solidFill>
                <a:latin typeface="+mn-lt"/>
                <a:ea typeface="+mn-ea"/>
                <a:cs typeface="+mn-cs"/>
              </a:defRPr>
            </a:lvl1pPr>
            <a:lvl2pPr marL="457200" algn="l" defTabSz="914400" rtl="0" eaLnBrk="1" latinLnBrk="1" hangingPunct="1">
              <a:defRPr sz="1800" kern="1200">
                <a:solidFill>
                  <a:schemeClr val="lt1"/>
                </a:solidFill>
                <a:latin typeface="+mn-lt"/>
                <a:ea typeface="+mn-ea"/>
                <a:cs typeface="+mn-cs"/>
              </a:defRPr>
            </a:lvl2pPr>
            <a:lvl3pPr marL="914400" algn="l" defTabSz="914400" rtl="0" eaLnBrk="1" latinLnBrk="1" hangingPunct="1">
              <a:defRPr sz="1800" kern="1200">
                <a:solidFill>
                  <a:schemeClr val="lt1"/>
                </a:solidFill>
                <a:latin typeface="+mn-lt"/>
                <a:ea typeface="+mn-ea"/>
                <a:cs typeface="+mn-cs"/>
              </a:defRPr>
            </a:lvl3pPr>
            <a:lvl4pPr marL="1371600" algn="l" defTabSz="914400" rtl="0" eaLnBrk="1" latinLnBrk="1" hangingPunct="1">
              <a:defRPr sz="1800" kern="1200">
                <a:solidFill>
                  <a:schemeClr val="lt1"/>
                </a:solidFill>
                <a:latin typeface="+mn-lt"/>
                <a:ea typeface="+mn-ea"/>
                <a:cs typeface="+mn-cs"/>
              </a:defRPr>
            </a:lvl4pPr>
            <a:lvl5pPr marL="1828800" algn="l" defTabSz="914400" rtl="0" eaLnBrk="1" latinLnBrk="1" hangingPunct="1">
              <a:defRPr sz="1800" kern="1200">
                <a:solidFill>
                  <a:schemeClr val="lt1"/>
                </a:solidFill>
                <a:latin typeface="+mn-lt"/>
                <a:ea typeface="+mn-ea"/>
                <a:cs typeface="+mn-cs"/>
              </a:defRPr>
            </a:lvl5pPr>
            <a:lvl6pPr marL="2286000" algn="l" defTabSz="914400" rtl="0" eaLnBrk="1" latinLnBrk="1" hangingPunct="1">
              <a:defRPr sz="1800" kern="1200">
                <a:solidFill>
                  <a:schemeClr val="lt1"/>
                </a:solidFill>
                <a:latin typeface="+mn-lt"/>
                <a:ea typeface="+mn-ea"/>
                <a:cs typeface="+mn-cs"/>
              </a:defRPr>
            </a:lvl6pPr>
            <a:lvl7pPr marL="2743200" algn="l" defTabSz="914400" rtl="0" eaLnBrk="1" latinLnBrk="1" hangingPunct="1">
              <a:defRPr sz="1800" kern="1200">
                <a:solidFill>
                  <a:schemeClr val="lt1"/>
                </a:solidFill>
                <a:latin typeface="+mn-lt"/>
                <a:ea typeface="+mn-ea"/>
                <a:cs typeface="+mn-cs"/>
              </a:defRPr>
            </a:lvl7pPr>
            <a:lvl8pPr marL="3200400" algn="l" defTabSz="914400" rtl="0" eaLnBrk="1" latinLnBrk="1" hangingPunct="1">
              <a:defRPr sz="1800" kern="1200">
                <a:solidFill>
                  <a:schemeClr val="lt1"/>
                </a:solidFill>
                <a:latin typeface="+mn-lt"/>
                <a:ea typeface="+mn-ea"/>
                <a:cs typeface="+mn-cs"/>
              </a:defRPr>
            </a:lvl8pPr>
            <a:lvl9pPr marL="3657600" algn="l" defTabSz="914400" rtl="0" eaLnBrk="1" latinLnBrk="1" hangingPunct="1">
              <a:defRPr sz="1800" kern="1200">
                <a:solidFill>
                  <a:schemeClr val="lt1"/>
                </a:solidFill>
                <a:latin typeface="+mn-lt"/>
                <a:ea typeface="+mn-ea"/>
                <a:cs typeface="+mn-cs"/>
              </a:defRPr>
            </a:lvl9pPr>
          </a:lstStyle>
          <a:p>
            <a:pPr fontAlgn="auto">
              <a:spcBef>
                <a:spcPts val="0"/>
              </a:spcBef>
              <a:spcAft>
                <a:spcPts val="0"/>
              </a:spcAft>
              <a:defRPr/>
            </a:pPr>
            <a:r>
              <a:rPr kumimoji="0" lang="en-US" altLang="ko-KR" sz="1200" b="1" dirty="0" smtClean="0"/>
              <a:t>1.1 STB </a:t>
            </a:r>
            <a:r>
              <a:rPr lang="en-US" altLang="ko-KR" sz="1200" b="1" dirty="0" err="1" smtClean="0"/>
              <a:t>Deamon</a:t>
            </a:r>
            <a:endParaRPr kumimoji="0" lang="ko-KR" altLang="en-US" sz="1200" b="1" dirty="0"/>
          </a:p>
        </p:txBody>
      </p:sp>
      <p:sp>
        <p:nvSpPr>
          <p:cNvPr id="8" name="모서리가 둥근 직사각형 7"/>
          <p:cNvSpPr/>
          <p:nvPr/>
        </p:nvSpPr>
        <p:spPr>
          <a:xfrm>
            <a:off x="332656" y="3742704"/>
            <a:ext cx="2592288" cy="2304256"/>
          </a:xfrm>
          <a:prstGeom prst="roundRect">
            <a:avLst>
              <a:gd name="adj" fmla="val 6746"/>
            </a:avLst>
          </a:prstGeom>
        </p:spPr>
        <p:style>
          <a:lnRef idx="1">
            <a:schemeClr val="accent3"/>
          </a:lnRef>
          <a:fillRef idx="2">
            <a:schemeClr val="accent3"/>
          </a:fillRef>
          <a:effectRef idx="1">
            <a:schemeClr val="accent3"/>
          </a:effectRef>
          <a:fontRef idx="minor">
            <a:schemeClr val="dk1"/>
          </a:fontRef>
        </p:style>
        <p:txBody>
          <a:bodyPr rtlCol="0" anchor="ctr"/>
          <a:lstStyle>
            <a:defPPr>
              <a:defRPr lang="ko-KR"/>
            </a:defPPr>
            <a:lvl1pPr marL="0" algn="l" defTabSz="914400" rtl="0" eaLnBrk="1" latinLnBrk="1" hangingPunct="1">
              <a:defRPr sz="1800" kern="1200">
                <a:solidFill>
                  <a:schemeClr val="dk1"/>
                </a:solidFill>
                <a:latin typeface="+mn-lt"/>
                <a:ea typeface="+mn-ea"/>
                <a:cs typeface="+mn-cs"/>
              </a:defRPr>
            </a:lvl1pPr>
            <a:lvl2pPr marL="457200" algn="l" defTabSz="914400" rtl="0" eaLnBrk="1" latinLnBrk="1" hangingPunct="1">
              <a:defRPr sz="1800" kern="1200">
                <a:solidFill>
                  <a:schemeClr val="dk1"/>
                </a:solidFill>
                <a:latin typeface="+mn-lt"/>
                <a:ea typeface="+mn-ea"/>
                <a:cs typeface="+mn-cs"/>
              </a:defRPr>
            </a:lvl2pPr>
            <a:lvl3pPr marL="914400" algn="l" defTabSz="914400" rtl="0" eaLnBrk="1" latinLnBrk="1" hangingPunct="1">
              <a:defRPr sz="1800" kern="1200">
                <a:solidFill>
                  <a:schemeClr val="dk1"/>
                </a:solidFill>
                <a:latin typeface="+mn-lt"/>
                <a:ea typeface="+mn-ea"/>
                <a:cs typeface="+mn-cs"/>
              </a:defRPr>
            </a:lvl3pPr>
            <a:lvl4pPr marL="1371600" algn="l" defTabSz="914400" rtl="0" eaLnBrk="1" latinLnBrk="1" hangingPunct="1">
              <a:defRPr sz="1800" kern="1200">
                <a:solidFill>
                  <a:schemeClr val="dk1"/>
                </a:solidFill>
                <a:latin typeface="+mn-lt"/>
                <a:ea typeface="+mn-ea"/>
                <a:cs typeface="+mn-cs"/>
              </a:defRPr>
            </a:lvl4pPr>
            <a:lvl5pPr marL="1828800" algn="l" defTabSz="914400" rtl="0" eaLnBrk="1" latinLnBrk="1" hangingPunct="1">
              <a:defRPr sz="1800" kern="1200">
                <a:solidFill>
                  <a:schemeClr val="dk1"/>
                </a:solidFill>
                <a:latin typeface="+mn-lt"/>
                <a:ea typeface="+mn-ea"/>
                <a:cs typeface="+mn-cs"/>
              </a:defRPr>
            </a:lvl5pPr>
            <a:lvl6pPr marL="2286000" algn="l" defTabSz="914400" rtl="0" eaLnBrk="1" latinLnBrk="1" hangingPunct="1">
              <a:defRPr sz="1800" kern="1200">
                <a:solidFill>
                  <a:schemeClr val="dk1"/>
                </a:solidFill>
                <a:latin typeface="+mn-lt"/>
                <a:ea typeface="+mn-ea"/>
                <a:cs typeface="+mn-cs"/>
              </a:defRPr>
            </a:lvl6pPr>
            <a:lvl7pPr marL="2743200" algn="l" defTabSz="914400" rtl="0" eaLnBrk="1" latinLnBrk="1" hangingPunct="1">
              <a:defRPr sz="1800" kern="1200">
                <a:solidFill>
                  <a:schemeClr val="dk1"/>
                </a:solidFill>
                <a:latin typeface="+mn-lt"/>
                <a:ea typeface="+mn-ea"/>
                <a:cs typeface="+mn-cs"/>
              </a:defRPr>
            </a:lvl7pPr>
            <a:lvl8pPr marL="3200400" algn="l" defTabSz="914400" rtl="0" eaLnBrk="1" latinLnBrk="1" hangingPunct="1">
              <a:defRPr sz="1800" kern="1200">
                <a:solidFill>
                  <a:schemeClr val="dk1"/>
                </a:solidFill>
                <a:latin typeface="+mn-lt"/>
                <a:ea typeface="+mn-ea"/>
                <a:cs typeface="+mn-cs"/>
              </a:defRPr>
            </a:lvl8pPr>
            <a:lvl9pPr marL="3657600" algn="l" defTabSz="914400" rtl="0" eaLnBrk="1" latinLnBrk="1" hangingPunct="1">
              <a:defRPr sz="1800" kern="1200">
                <a:solidFill>
                  <a:schemeClr val="dk1"/>
                </a:solidFill>
                <a:latin typeface="+mn-lt"/>
                <a:ea typeface="+mn-ea"/>
                <a:cs typeface="+mn-cs"/>
              </a:defRPr>
            </a:lvl9pPr>
          </a:lstStyle>
          <a:p>
            <a:pPr algn="ctr"/>
            <a:endParaRPr lang="ko-KR" altLang="en-US"/>
          </a:p>
        </p:txBody>
      </p:sp>
      <p:pic>
        <p:nvPicPr>
          <p:cNvPr id="9" name="Picture 4" descr="http://celrun.com/kor/images/products/img/td160a_m_side.gif"/>
          <p:cNvPicPr>
            <a:picLocks noChangeAspect="1" noChangeArrowheads="1"/>
          </p:cNvPicPr>
          <p:nvPr/>
        </p:nvPicPr>
        <p:blipFill>
          <a:blip r:embed="rId4" cstate="print">
            <a:clrChange>
              <a:clrFrom>
                <a:srgbClr val="FFFFFF"/>
              </a:clrFrom>
              <a:clrTo>
                <a:srgbClr val="FFFFFF">
                  <a:alpha val="0"/>
                </a:srgbClr>
              </a:clrTo>
            </a:clrChange>
          </a:blip>
          <a:srcRect/>
          <a:stretch>
            <a:fillRect/>
          </a:stretch>
        </p:blipFill>
        <p:spPr bwMode="auto">
          <a:xfrm>
            <a:off x="404664" y="4672855"/>
            <a:ext cx="679458" cy="335954"/>
          </a:xfrm>
          <a:prstGeom prst="rect">
            <a:avLst/>
          </a:prstGeom>
          <a:noFill/>
          <a:ln w="9525">
            <a:noFill/>
            <a:miter lim="800000"/>
            <a:headEnd/>
            <a:tailEnd/>
          </a:ln>
        </p:spPr>
      </p:pic>
      <p:pic>
        <p:nvPicPr>
          <p:cNvPr id="10" name="Picture 4" descr="http://celrun.com/kor/images/products/img/td160a_m_side.gif"/>
          <p:cNvPicPr>
            <a:picLocks noChangeAspect="1" noChangeArrowheads="1"/>
          </p:cNvPicPr>
          <p:nvPr/>
        </p:nvPicPr>
        <p:blipFill>
          <a:blip r:embed="rId4" cstate="print">
            <a:clrChange>
              <a:clrFrom>
                <a:srgbClr val="FFFFFF"/>
              </a:clrFrom>
              <a:clrTo>
                <a:srgbClr val="FFFFFF">
                  <a:alpha val="0"/>
                </a:srgbClr>
              </a:clrTo>
            </a:clrChange>
          </a:blip>
          <a:srcRect/>
          <a:stretch>
            <a:fillRect/>
          </a:stretch>
        </p:blipFill>
        <p:spPr bwMode="auto">
          <a:xfrm>
            <a:off x="2138556" y="4664129"/>
            <a:ext cx="679458" cy="335954"/>
          </a:xfrm>
          <a:prstGeom prst="rect">
            <a:avLst/>
          </a:prstGeom>
          <a:noFill/>
          <a:ln w="9525">
            <a:noFill/>
            <a:miter lim="800000"/>
            <a:headEnd/>
            <a:tailEnd/>
          </a:ln>
        </p:spPr>
      </p:pic>
      <p:sp>
        <p:nvSpPr>
          <p:cNvPr id="11" name="TextBox 36"/>
          <p:cNvSpPr txBox="1">
            <a:spLocks noChangeArrowheads="1"/>
          </p:cNvSpPr>
          <p:nvPr/>
        </p:nvSpPr>
        <p:spPr bwMode="auto">
          <a:xfrm>
            <a:off x="1421896" y="4705624"/>
            <a:ext cx="501650" cy="369887"/>
          </a:xfrm>
          <a:prstGeom prst="rect">
            <a:avLst/>
          </a:prstGeom>
          <a:noFill/>
          <a:ln w="9525">
            <a:noFill/>
            <a:miter lim="800000"/>
            <a:headEnd/>
            <a:tailEnd/>
          </a:ln>
        </p:spPr>
        <p:txBody>
          <a:bodyPr wrap="none">
            <a:spAutoFit/>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r>
              <a:rPr lang="en-US" altLang="ko-KR" dirty="0"/>
              <a:t>· · ·</a:t>
            </a:r>
            <a:endParaRPr lang="ko-KR" altLang="en-US" dirty="0"/>
          </a:p>
        </p:txBody>
      </p:sp>
      <p:sp>
        <p:nvSpPr>
          <p:cNvPr id="12" name="TextBox 61"/>
          <p:cNvSpPr txBox="1">
            <a:spLocks noChangeArrowheads="1"/>
          </p:cNvSpPr>
          <p:nvPr/>
        </p:nvSpPr>
        <p:spPr bwMode="auto">
          <a:xfrm>
            <a:off x="441159" y="5008809"/>
            <a:ext cx="668337" cy="246063"/>
          </a:xfrm>
          <a:prstGeom prst="rect">
            <a:avLst/>
          </a:prstGeom>
          <a:noFill/>
          <a:ln w="9525">
            <a:noFill/>
            <a:miter lim="800000"/>
            <a:headEnd/>
            <a:tailEnd/>
          </a:ln>
        </p:spPr>
        <p:txBody>
          <a:bodyPr wrap="none">
            <a:spAutoFit/>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r>
              <a:rPr lang="en-US" altLang="ko-KR" sz="1000" dirty="0"/>
              <a:t>[STB</a:t>
            </a:r>
            <a:r>
              <a:rPr lang="ko-KR" altLang="en-US" sz="1000" dirty="0"/>
              <a:t> </a:t>
            </a:r>
            <a:r>
              <a:rPr lang="en-US" altLang="ko-KR" sz="1000" dirty="0"/>
              <a:t>#1]</a:t>
            </a:r>
            <a:endParaRPr lang="ko-KR" altLang="en-US" sz="1000" dirty="0"/>
          </a:p>
        </p:txBody>
      </p:sp>
      <p:sp>
        <p:nvSpPr>
          <p:cNvPr id="13" name="TextBox 62"/>
          <p:cNvSpPr txBox="1">
            <a:spLocks noChangeArrowheads="1"/>
          </p:cNvSpPr>
          <p:nvPr/>
        </p:nvSpPr>
        <p:spPr bwMode="auto">
          <a:xfrm>
            <a:off x="2181424" y="5008809"/>
            <a:ext cx="671512" cy="246063"/>
          </a:xfrm>
          <a:prstGeom prst="rect">
            <a:avLst/>
          </a:prstGeom>
          <a:noFill/>
          <a:ln w="9525">
            <a:noFill/>
            <a:miter lim="800000"/>
            <a:headEnd/>
            <a:tailEnd/>
          </a:ln>
        </p:spPr>
        <p:txBody>
          <a:bodyPr wrap="none">
            <a:spAutoFit/>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r>
              <a:rPr lang="en-US" altLang="ko-KR" sz="1000" dirty="0"/>
              <a:t>[STB</a:t>
            </a:r>
            <a:r>
              <a:rPr lang="ko-KR" altLang="en-US" sz="1000" dirty="0"/>
              <a:t> </a:t>
            </a:r>
            <a:r>
              <a:rPr lang="en-US" altLang="ko-KR" sz="1000" dirty="0"/>
              <a:t>#n]</a:t>
            </a:r>
            <a:endParaRPr lang="ko-KR" altLang="en-US" sz="1000" dirty="0"/>
          </a:p>
        </p:txBody>
      </p:sp>
      <p:pic>
        <p:nvPicPr>
          <p:cNvPr id="14" name="Picture 2"/>
          <p:cNvPicPr>
            <a:picLocks noChangeAspect="1" noChangeArrowheads="1"/>
          </p:cNvPicPr>
          <p:nvPr/>
        </p:nvPicPr>
        <p:blipFill>
          <a:blip r:embed="rId5" cstate="print"/>
          <a:srcRect/>
          <a:stretch>
            <a:fillRect/>
          </a:stretch>
        </p:blipFill>
        <p:spPr bwMode="auto">
          <a:xfrm>
            <a:off x="472211" y="4139407"/>
            <a:ext cx="2308717" cy="332110"/>
          </a:xfrm>
          <a:prstGeom prst="rect">
            <a:avLst/>
          </a:prstGeom>
          <a:noFill/>
          <a:ln w="9525">
            <a:noFill/>
            <a:miter lim="800000"/>
            <a:headEnd/>
            <a:tailEnd/>
          </a:ln>
        </p:spPr>
      </p:pic>
      <p:sp>
        <p:nvSpPr>
          <p:cNvPr id="15" name="모서리가 둥근 직사각형 14"/>
          <p:cNvSpPr/>
          <p:nvPr/>
        </p:nvSpPr>
        <p:spPr>
          <a:xfrm>
            <a:off x="332656" y="3454672"/>
            <a:ext cx="2592288" cy="288032"/>
          </a:xfrm>
          <a:prstGeom prst="roundRect">
            <a:avLst/>
          </a:prstGeom>
        </p:spPr>
        <p:style>
          <a:lnRef idx="1">
            <a:schemeClr val="accent3"/>
          </a:lnRef>
          <a:fillRef idx="3">
            <a:schemeClr val="accent3"/>
          </a:fillRef>
          <a:effectRef idx="2">
            <a:schemeClr val="accent3"/>
          </a:effectRef>
          <a:fontRef idx="minor">
            <a:schemeClr val="lt1"/>
          </a:fontRef>
        </p:style>
        <p:txBody>
          <a:bodyPr rtlCol="0" anchor="ctr"/>
          <a:lstStyle>
            <a:defPPr>
              <a:defRPr lang="ko-KR"/>
            </a:defPPr>
            <a:lvl1pPr marL="0" algn="l" defTabSz="914400" rtl="0" eaLnBrk="1" latinLnBrk="1" hangingPunct="1">
              <a:defRPr sz="1800" kern="1200">
                <a:solidFill>
                  <a:schemeClr val="lt1"/>
                </a:solidFill>
                <a:latin typeface="+mn-lt"/>
                <a:ea typeface="+mn-ea"/>
                <a:cs typeface="+mn-cs"/>
              </a:defRPr>
            </a:lvl1pPr>
            <a:lvl2pPr marL="457200" algn="l" defTabSz="914400" rtl="0" eaLnBrk="1" latinLnBrk="1" hangingPunct="1">
              <a:defRPr sz="1800" kern="1200">
                <a:solidFill>
                  <a:schemeClr val="lt1"/>
                </a:solidFill>
                <a:latin typeface="+mn-lt"/>
                <a:ea typeface="+mn-ea"/>
                <a:cs typeface="+mn-cs"/>
              </a:defRPr>
            </a:lvl2pPr>
            <a:lvl3pPr marL="914400" algn="l" defTabSz="914400" rtl="0" eaLnBrk="1" latinLnBrk="1" hangingPunct="1">
              <a:defRPr sz="1800" kern="1200">
                <a:solidFill>
                  <a:schemeClr val="lt1"/>
                </a:solidFill>
                <a:latin typeface="+mn-lt"/>
                <a:ea typeface="+mn-ea"/>
                <a:cs typeface="+mn-cs"/>
              </a:defRPr>
            </a:lvl3pPr>
            <a:lvl4pPr marL="1371600" algn="l" defTabSz="914400" rtl="0" eaLnBrk="1" latinLnBrk="1" hangingPunct="1">
              <a:defRPr sz="1800" kern="1200">
                <a:solidFill>
                  <a:schemeClr val="lt1"/>
                </a:solidFill>
                <a:latin typeface="+mn-lt"/>
                <a:ea typeface="+mn-ea"/>
                <a:cs typeface="+mn-cs"/>
              </a:defRPr>
            </a:lvl4pPr>
            <a:lvl5pPr marL="1828800" algn="l" defTabSz="914400" rtl="0" eaLnBrk="1" latinLnBrk="1" hangingPunct="1">
              <a:defRPr sz="1800" kern="1200">
                <a:solidFill>
                  <a:schemeClr val="lt1"/>
                </a:solidFill>
                <a:latin typeface="+mn-lt"/>
                <a:ea typeface="+mn-ea"/>
                <a:cs typeface="+mn-cs"/>
              </a:defRPr>
            </a:lvl5pPr>
            <a:lvl6pPr marL="2286000" algn="l" defTabSz="914400" rtl="0" eaLnBrk="1" latinLnBrk="1" hangingPunct="1">
              <a:defRPr sz="1800" kern="1200">
                <a:solidFill>
                  <a:schemeClr val="lt1"/>
                </a:solidFill>
                <a:latin typeface="+mn-lt"/>
                <a:ea typeface="+mn-ea"/>
                <a:cs typeface="+mn-cs"/>
              </a:defRPr>
            </a:lvl6pPr>
            <a:lvl7pPr marL="2743200" algn="l" defTabSz="914400" rtl="0" eaLnBrk="1" latinLnBrk="1" hangingPunct="1">
              <a:defRPr sz="1800" kern="1200">
                <a:solidFill>
                  <a:schemeClr val="lt1"/>
                </a:solidFill>
                <a:latin typeface="+mn-lt"/>
                <a:ea typeface="+mn-ea"/>
                <a:cs typeface="+mn-cs"/>
              </a:defRPr>
            </a:lvl7pPr>
            <a:lvl8pPr marL="3200400" algn="l" defTabSz="914400" rtl="0" eaLnBrk="1" latinLnBrk="1" hangingPunct="1">
              <a:defRPr sz="1800" kern="1200">
                <a:solidFill>
                  <a:schemeClr val="lt1"/>
                </a:solidFill>
                <a:latin typeface="+mn-lt"/>
                <a:ea typeface="+mn-ea"/>
                <a:cs typeface="+mn-cs"/>
              </a:defRPr>
            </a:lvl8pPr>
            <a:lvl9pPr marL="3657600" algn="l" defTabSz="914400" rtl="0" eaLnBrk="1" latinLnBrk="1" hangingPunct="1">
              <a:defRPr sz="1800" kern="1200">
                <a:solidFill>
                  <a:schemeClr val="lt1"/>
                </a:solidFill>
                <a:latin typeface="+mn-lt"/>
                <a:ea typeface="+mn-ea"/>
                <a:cs typeface="+mn-cs"/>
              </a:defRPr>
            </a:lvl9pPr>
          </a:lstStyle>
          <a:p>
            <a:pPr algn="ctr"/>
            <a:r>
              <a:rPr lang="en-US" altLang="ko-KR" sz="1200" b="1" dirty="0" smtClean="0"/>
              <a:t>STB </a:t>
            </a:r>
            <a:r>
              <a:rPr lang="en-US" altLang="ko-KR" sz="1200" b="1" dirty="0" err="1" smtClean="0"/>
              <a:t>Deamon</a:t>
            </a:r>
            <a:endParaRPr lang="ko-KR" altLang="en-US" sz="1200" b="1" dirty="0"/>
          </a:p>
        </p:txBody>
      </p:sp>
      <p:sp>
        <p:nvSpPr>
          <p:cNvPr id="16" name="모서리가 둥근 직사각형 15"/>
          <p:cNvSpPr/>
          <p:nvPr/>
        </p:nvSpPr>
        <p:spPr>
          <a:xfrm>
            <a:off x="3717032" y="3742704"/>
            <a:ext cx="2808312" cy="2304256"/>
          </a:xfrm>
          <a:prstGeom prst="roundRect">
            <a:avLst>
              <a:gd name="adj" fmla="val 4995"/>
            </a:avLst>
          </a:prstGeom>
        </p:spPr>
        <p:style>
          <a:lnRef idx="1">
            <a:schemeClr val="accent3"/>
          </a:lnRef>
          <a:fillRef idx="2">
            <a:schemeClr val="accent3"/>
          </a:fillRef>
          <a:effectRef idx="1">
            <a:schemeClr val="accent3"/>
          </a:effectRef>
          <a:fontRef idx="minor">
            <a:schemeClr val="dk1"/>
          </a:fontRef>
        </p:style>
        <p:txBody>
          <a:bodyPr rtlCol="0" anchor="ctr"/>
          <a:lstStyle>
            <a:defPPr>
              <a:defRPr lang="ko-KR"/>
            </a:defPPr>
            <a:lvl1pPr marL="0" algn="l" defTabSz="914400" rtl="0" eaLnBrk="1" latinLnBrk="1" hangingPunct="1">
              <a:defRPr sz="1800" kern="1200">
                <a:solidFill>
                  <a:schemeClr val="dk1"/>
                </a:solidFill>
                <a:latin typeface="+mn-lt"/>
                <a:ea typeface="+mn-ea"/>
                <a:cs typeface="+mn-cs"/>
              </a:defRPr>
            </a:lvl1pPr>
            <a:lvl2pPr marL="457200" algn="l" defTabSz="914400" rtl="0" eaLnBrk="1" latinLnBrk="1" hangingPunct="1">
              <a:defRPr sz="1800" kern="1200">
                <a:solidFill>
                  <a:schemeClr val="dk1"/>
                </a:solidFill>
                <a:latin typeface="+mn-lt"/>
                <a:ea typeface="+mn-ea"/>
                <a:cs typeface="+mn-cs"/>
              </a:defRPr>
            </a:lvl2pPr>
            <a:lvl3pPr marL="914400" algn="l" defTabSz="914400" rtl="0" eaLnBrk="1" latinLnBrk="1" hangingPunct="1">
              <a:defRPr sz="1800" kern="1200">
                <a:solidFill>
                  <a:schemeClr val="dk1"/>
                </a:solidFill>
                <a:latin typeface="+mn-lt"/>
                <a:ea typeface="+mn-ea"/>
                <a:cs typeface="+mn-cs"/>
              </a:defRPr>
            </a:lvl3pPr>
            <a:lvl4pPr marL="1371600" algn="l" defTabSz="914400" rtl="0" eaLnBrk="1" latinLnBrk="1" hangingPunct="1">
              <a:defRPr sz="1800" kern="1200">
                <a:solidFill>
                  <a:schemeClr val="dk1"/>
                </a:solidFill>
                <a:latin typeface="+mn-lt"/>
                <a:ea typeface="+mn-ea"/>
                <a:cs typeface="+mn-cs"/>
              </a:defRPr>
            </a:lvl4pPr>
            <a:lvl5pPr marL="1828800" algn="l" defTabSz="914400" rtl="0" eaLnBrk="1" latinLnBrk="1" hangingPunct="1">
              <a:defRPr sz="1800" kern="1200">
                <a:solidFill>
                  <a:schemeClr val="dk1"/>
                </a:solidFill>
                <a:latin typeface="+mn-lt"/>
                <a:ea typeface="+mn-ea"/>
                <a:cs typeface="+mn-cs"/>
              </a:defRPr>
            </a:lvl5pPr>
            <a:lvl6pPr marL="2286000" algn="l" defTabSz="914400" rtl="0" eaLnBrk="1" latinLnBrk="1" hangingPunct="1">
              <a:defRPr sz="1800" kern="1200">
                <a:solidFill>
                  <a:schemeClr val="dk1"/>
                </a:solidFill>
                <a:latin typeface="+mn-lt"/>
                <a:ea typeface="+mn-ea"/>
                <a:cs typeface="+mn-cs"/>
              </a:defRPr>
            </a:lvl6pPr>
            <a:lvl7pPr marL="2743200" algn="l" defTabSz="914400" rtl="0" eaLnBrk="1" latinLnBrk="1" hangingPunct="1">
              <a:defRPr sz="1800" kern="1200">
                <a:solidFill>
                  <a:schemeClr val="dk1"/>
                </a:solidFill>
                <a:latin typeface="+mn-lt"/>
                <a:ea typeface="+mn-ea"/>
                <a:cs typeface="+mn-cs"/>
              </a:defRPr>
            </a:lvl7pPr>
            <a:lvl8pPr marL="3200400" algn="l" defTabSz="914400" rtl="0" eaLnBrk="1" latinLnBrk="1" hangingPunct="1">
              <a:defRPr sz="1800" kern="1200">
                <a:solidFill>
                  <a:schemeClr val="dk1"/>
                </a:solidFill>
                <a:latin typeface="+mn-lt"/>
                <a:ea typeface="+mn-ea"/>
                <a:cs typeface="+mn-cs"/>
              </a:defRPr>
            </a:lvl8pPr>
            <a:lvl9pPr marL="3657600" algn="l" defTabSz="914400" rtl="0" eaLnBrk="1" latinLnBrk="1" hangingPunct="1">
              <a:defRPr sz="1800" kern="1200">
                <a:solidFill>
                  <a:schemeClr val="dk1"/>
                </a:solidFill>
                <a:latin typeface="+mn-lt"/>
                <a:ea typeface="+mn-ea"/>
                <a:cs typeface="+mn-cs"/>
              </a:defRPr>
            </a:lvl9pPr>
          </a:lstStyle>
          <a:p>
            <a:pPr algn="ctr"/>
            <a:endParaRPr lang="ko-KR" altLang="en-US"/>
          </a:p>
        </p:txBody>
      </p:sp>
      <p:sp>
        <p:nvSpPr>
          <p:cNvPr id="17" name="모서리가 둥근 직사각형 16"/>
          <p:cNvSpPr/>
          <p:nvPr/>
        </p:nvSpPr>
        <p:spPr>
          <a:xfrm>
            <a:off x="3717032" y="3454672"/>
            <a:ext cx="2808312" cy="288032"/>
          </a:xfrm>
          <a:prstGeom prst="roundRect">
            <a:avLst/>
          </a:prstGeom>
        </p:spPr>
        <p:style>
          <a:lnRef idx="1">
            <a:schemeClr val="accent3"/>
          </a:lnRef>
          <a:fillRef idx="3">
            <a:schemeClr val="accent3"/>
          </a:fillRef>
          <a:effectRef idx="2">
            <a:schemeClr val="accent3"/>
          </a:effectRef>
          <a:fontRef idx="minor">
            <a:schemeClr val="lt1"/>
          </a:fontRef>
        </p:style>
        <p:txBody>
          <a:bodyPr rtlCol="0" anchor="ctr"/>
          <a:lstStyle>
            <a:defPPr>
              <a:defRPr lang="ko-KR"/>
            </a:defPPr>
            <a:lvl1pPr marL="0" algn="l" defTabSz="914400" rtl="0" eaLnBrk="1" latinLnBrk="1" hangingPunct="1">
              <a:defRPr sz="1800" kern="1200">
                <a:solidFill>
                  <a:schemeClr val="lt1"/>
                </a:solidFill>
                <a:latin typeface="+mn-lt"/>
                <a:ea typeface="+mn-ea"/>
                <a:cs typeface="+mn-cs"/>
              </a:defRPr>
            </a:lvl1pPr>
            <a:lvl2pPr marL="457200" algn="l" defTabSz="914400" rtl="0" eaLnBrk="1" latinLnBrk="1" hangingPunct="1">
              <a:defRPr sz="1800" kern="1200">
                <a:solidFill>
                  <a:schemeClr val="lt1"/>
                </a:solidFill>
                <a:latin typeface="+mn-lt"/>
                <a:ea typeface="+mn-ea"/>
                <a:cs typeface="+mn-cs"/>
              </a:defRPr>
            </a:lvl2pPr>
            <a:lvl3pPr marL="914400" algn="l" defTabSz="914400" rtl="0" eaLnBrk="1" latinLnBrk="1" hangingPunct="1">
              <a:defRPr sz="1800" kern="1200">
                <a:solidFill>
                  <a:schemeClr val="lt1"/>
                </a:solidFill>
                <a:latin typeface="+mn-lt"/>
                <a:ea typeface="+mn-ea"/>
                <a:cs typeface="+mn-cs"/>
              </a:defRPr>
            </a:lvl3pPr>
            <a:lvl4pPr marL="1371600" algn="l" defTabSz="914400" rtl="0" eaLnBrk="1" latinLnBrk="1" hangingPunct="1">
              <a:defRPr sz="1800" kern="1200">
                <a:solidFill>
                  <a:schemeClr val="lt1"/>
                </a:solidFill>
                <a:latin typeface="+mn-lt"/>
                <a:ea typeface="+mn-ea"/>
                <a:cs typeface="+mn-cs"/>
              </a:defRPr>
            </a:lvl4pPr>
            <a:lvl5pPr marL="1828800" algn="l" defTabSz="914400" rtl="0" eaLnBrk="1" latinLnBrk="1" hangingPunct="1">
              <a:defRPr sz="1800" kern="1200">
                <a:solidFill>
                  <a:schemeClr val="lt1"/>
                </a:solidFill>
                <a:latin typeface="+mn-lt"/>
                <a:ea typeface="+mn-ea"/>
                <a:cs typeface="+mn-cs"/>
              </a:defRPr>
            </a:lvl5pPr>
            <a:lvl6pPr marL="2286000" algn="l" defTabSz="914400" rtl="0" eaLnBrk="1" latinLnBrk="1" hangingPunct="1">
              <a:defRPr sz="1800" kern="1200">
                <a:solidFill>
                  <a:schemeClr val="lt1"/>
                </a:solidFill>
                <a:latin typeface="+mn-lt"/>
                <a:ea typeface="+mn-ea"/>
                <a:cs typeface="+mn-cs"/>
              </a:defRPr>
            </a:lvl6pPr>
            <a:lvl7pPr marL="2743200" algn="l" defTabSz="914400" rtl="0" eaLnBrk="1" latinLnBrk="1" hangingPunct="1">
              <a:defRPr sz="1800" kern="1200">
                <a:solidFill>
                  <a:schemeClr val="lt1"/>
                </a:solidFill>
                <a:latin typeface="+mn-lt"/>
                <a:ea typeface="+mn-ea"/>
                <a:cs typeface="+mn-cs"/>
              </a:defRPr>
            </a:lvl7pPr>
            <a:lvl8pPr marL="3200400" algn="l" defTabSz="914400" rtl="0" eaLnBrk="1" latinLnBrk="1" hangingPunct="1">
              <a:defRPr sz="1800" kern="1200">
                <a:solidFill>
                  <a:schemeClr val="lt1"/>
                </a:solidFill>
                <a:latin typeface="+mn-lt"/>
                <a:ea typeface="+mn-ea"/>
                <a:cs typeface="+mn-cs"/>
              </a:defRPr>
            </a:lvl8pPr>
            <a:lvl9pPr marL="3657600" algn="l" defTabSz="914400" rtl="0" eaLnBrk="1" latinLnBrk="1" hangingPunct="1">
              <a:defRPr sz="1800" kern="1200">
                <a:solidFill>
                  <a:schemeClr val="lt1"/>
                </a:solidFill>
                <a:latin typeface="+mn-lt"/>
                <a:ea typeface="+mn-ea"/>
                <a:cs typeface="+mn-cs"/>
              </a:defRPr>
            </a:lvl9pPr>
          </a:lstStyle>
          <a:p>
            <a:pPr algn="ctr"/>
            <a:r>
              <a:rPr lang="en-US" altLang="ko-KR" sz="1200" b="1" dirty="0" smtClean="0"/>
              <a:t>STB ATT Program</a:t>
            </a:r>
            <a:endParaRPr lang="ko-KR" altLang="en-US" sz="1200" b="1" dirty="0"/>
          </a:p>
        </p:txBody>
      </p:sp>
      <p:pic>
        <p:nvPicPr>
          <p:cNvPr id="18" name="Picture 7"/>
          <p:cNvPicPr>
            <a:picLocks noChangeAspect="1" noChangeArrowheads="1"/>
          </p:cNvPicPr>
          <p:nvPr/>
        </p:nvPicPr>
        <p:blipFill>
          <a:blip r:embed="rId6" cstate="print">
            <a:clrChange>
              <a:clrFrom>
                <a:srgbClr val="FFFFFF"/>
              </a:clrFrom>
              <a:clrTo>
                <a:srgbClr val="FFFFFF">
                  <a:alpha val="0"/>
                </a:srgbClr>
              </a:clrTo>
            </a:clrChange>
          </a:blip>
          <a:srcRect/>
          <a:stretch>
            <a:fillRect/>
          </a:stretch>
        </p:blipFill>
        <p:spPr bwMode="auto">
          <a:xfrm>
            <a:off x="5517232" y="3814712"/>
            <a:ext cx="892975" cy="1938747"/>
          </a:xfrm>
          <a:prstGeom prst="rect">
            <a:avLst/>
          </a:prstGeom>
          <a:noFill/>
          <a:ln w="9525">
            <a:noFill/>
            <a:miter lim="800000"/>
            <a:headEnd/>
            <a:tailEnd/>
          </a:ln>
        </p:spPr>
      </p:pic>
      <p:sp>
        <p:nvSpPr>
          <p:cNvPr id="19" name="TextBox 8"/>
          <p:cNvSpPr txBox="1"/>
          <p:nvPr/>
        </p:nvSpPr>
        <p:spPr>
          <a:xfrm>
            <a:off x="5517232" y="5758928"/>
            <a:ext cx="806631" cy="246221"/>
          </a:xfrm>
          <a:prstGeom prst="rect">
            <a:avLst/>
          </a:prstGeom>
          <a:noFill/>
        </p:spPr>
        <p:txBody>
          <a:bodyPr wrap="none" rtlCol="0">
            <a:spAutoFit/>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r>
              <a:rPr lang="en-US" altLang="ko-KR" sz="1000" dirty="0" smtClean="0"/>
              <a:t>[Aging PC]</a:t>
            </a:r>
            <a:endParaRPr lang="ko-KR" altLang="en-US" sz="1000" dirty="0"/>
          </a:p>
        </p:txBody>
      </p:sp>
      <p:sp>
        <p:nvSpPr>
          <p:cNvPr id="20" name="모서리가 둥근 사각형 설명선 19"/>
          <p:cNvSpPr/>
          <p:nvPr/>
        </p:nvSpPr>
        <p:spPr>
          <a:xfrm>
            <a:off x="3789040" y="4382226"/>
            <a:ext cx="1497918" cy="1152698"/>
          </a:xfrm>
          <a:prstGeom prst="wedgeRoundRectCallout">
            <a:avLst>
              <a:gd name="adj1" fmla="val 73431"/>
              <a:gd name="adj2" fmla="val -28352"/>
              <a:gd name="adj3" fmla="val 16667"/>
            </a:avLst>
          </a:prstGeom>
        </p:spPr>
        <p:style>
          <a:lnRef idx="1">
            <a:schemeClr val="accent2"/>
          </a:lnRef>
          <a:fillRef idx="2">
            <a:schemeClr val="accent2"/>
          </a:fillRef>
          <a:effectRef idx="1">
            <a:schemeClr val="accent2"/>
          </a:effectRef>
          <a:fontRef idx="minor">
            <a:schemeClr val="dk1"/>
          </a:fontRef>
        </p:style>
        <p:txBody>
          <a:bodyPr rtlCol="0" anchor="ctr"/>
          <a:lstStyle>
            <a:defPPr>
              <a:defRPr lang="ko-KR"/>
            </a:defPPr>
            <a:lvl1pPr marL="0" algn="l" defTabSz="914400" rtl="0" eaLnBrk="1" latinLnBrk="1" hangingPunct="1">
              <a:defRPr sz="1800" kern="1200">
                <a:solidFill>
                  <a:schemeClr val="dk1"/>
                </a:solidFill>
                <a:latin typeface="+mn-lt"/>
                <a:ea typeface="+mn-ea"/>
                <a:cs typeface="+mn-cs"/>
              </a:defRPr>
            </a:lvl1pPr>
            <a:lvl2pPr marL="457200" algn="l" defTabSz="914400" rtl="0" eaLnBrk="1" latinLnBrk="1" hangingPunct="1">
              <a:defRPr sz="1800" kern="1200">
                <a:solidFill>
                  <a:schemeClr val="dk1"/>
                </a:solidFill>
                <a:latin typeface="+mn-lt"/>
                <a:ea typeface="+mn-ea"/>
                <a:cs typeface="+mn-cs"/>
              </a:defRPr>
            </a:lvl2pPr>
            <a:lvl3pPr marL="914400" algn="l" defTabSz="914400" rtl="0" eaLnBrk="1" latinLnBrk="1" hangingPunct="1">
              <a:defRPr sz="1800" kern="1200">
                <a:solidFill>
                  <a:schemeClr val="dk1"/>
                </a:solidFill>
                <a:latin typeface="+mn-lt"/>
                <a:ea typeface="+mn-ea"/>
                <a:cs typeface="+mn-cs"/>
              </a:defRPr>
            </a:lvl3pPr>
            <a:lvl4pPr marL="1371600" algn="l" defTabSz="914400" rtl="0" eaLnBrk="1" latinLnBrk="1" hangingPunct="1">
              <a:defRPr sz="1800" kern="1200">
                <a:solidFill>
                  <a:schemeClr val="dk1"/>
                </a:solidFill>
                <a:latin typeface="+mn-lt"/>
                <a:ea typeface="+mn-ea"/>
                <a:cs typeface="+mn-cs"/>
              </a:defRPr>
            </a:lvl4pPr>
            <a:lvl5pPr marL="1828800" algn="l" defTabSz="914400" rtl="0" eaLnBrk="1" latinLnBrk="1" hangingPunct="1">
              <a:defRPr sz="1800" kern="1200">
                <a:solidFill>
                  <a:schemeClr val="dk1"/>
                </a:solidFill>
                <a:latin typeface="+mn-lt"/>
                <a:ea typeface="+mn-ea"/>
                <a:cs typeface="+mn-cs"/>
              </a:defRPr>
            </a:lvl5pPr>
            <a:lvl6pPr marL="2286000" algn="l" defTabSz="914400" rtl="0" eaLnBrk="1" latinLnBrk="1" hangingPunct="1">
              <a:defRPr sz="1800" kern="1200">
                <a:solidFill>
                  <a:schemeClr val="dk1"/>
                </a:solidFill>
                <a:latin typeface="+mn-lt"/>
                <a:ea typeface="+mn-ea"/>
                <a:cs typeface="+mn-cs"/>
              </a:defRPr>
            </a:lvl6pPr>
            <a:lvl7pPr marL="2743200" algn="l" defTabSz="914400" rtl="0" eaLnBrk="1" latinLnBrk="1" hangingPunct="1">
              <a:defRPr sz="1800" kern="1200">
                <a:solidFill>
                  <a:schemeClr val="dk1"/>
                </a:solidFill>
                <a:latin typeface="+mn-lt"/>
                <a:ea typeface="+mn-ea"/>
                <a:cs typeface="+mn-cs"/>
              </a:defRPr>
            </a:lvl7pPr>
            <a:lvl8pPr marL="3200400" algn="l" defTabSz="914400" rtl="0" eaLnBrk="1" latinLnBrk="1" hangingPunct="1">
              <a:defRPr sz="1800" kern="1200">
                <a:solidFill>
                  <a:schemeClr val="dk1"/>
                </a:solidFill>
                <a:latin typeface="+mn-lt"/>
                <a:ea typeface="+mn-ea"/>
                <a:cs typeface="+mn-cs"/>
              </a:defRPr>
            </a:lvl8pPr>
            <a:lvl9pPr marL="3657600" algn="l" defTabSz="914400" rtl="0" eaLnBrk="1" latinLnBrk="1" hangingPunct="1">
              <a:defRPr sz="1800" kern="1200">
                <a:solidFill>
                  <a:schemeClr val="dk1"/>
                </a:solidFill>
                <a:latin typeface="+mn-lt"/>
                <a:ea typeface="+mn-ea"/>
                <a:cs typeface="+mn-cs"/>
              </a:defRPr>
            </a:lvl9pPr>
          </a:lstStyle>
          <a:p>
            <a:pPr algn="ctr"/>
            <a:endParaRPr lang="en-US" altLang="ko-KR" sz="1000" dirty="0" smtClean="0"/>
          </a:p>
          <a:p>
            <a:pPr algn="ctr"/>
            <a:endParaRPr lang="en-US" altLang="ko-KR" sz="1000" dirty="0" smtClean="0"/>
          </a:p>
          <a:p>
            <a:pPr algn="ctr"/>
            <a:endParaRPr lang="en-US" altLang="ko-KR" sz="1000" dirty="0" smtClean="0"/>
          </a:p>
          <a:p>
            <a:pPr algn="ctr"/>
            <a:endParaRPr lang="en-US" altLang="ko-KR" sz="1000" dirty="0" smtClean="0"/>
          </a:p>
          <a:p>
            <a:pPr algn="ctr"/>
            <a:endParaRPr lang="en-US" altLang="ko-KR" sz="1000" dirty="0" smtClean="0"/>
          </a:p>
          <a:p>
            <a:pPr algn="ctr"/>
            <a:endParaRPr lang="en-US" altLang="ko-KR" sz="1000" dirty="0" smtClean="0"/>
          </a:p>
          <a:p>
            <a:pPr algn="ctr"/>
            <a:endParaRPr lang="ko-KR" altLang="en-US" sz="1000" dirty="0"/>
          </a:p>
        </p:txBody>
      </p:sp>
      <p:pic>
        <p:nvPicPr>
          <p:cNvPr id="21" name="Picture 4"/>
          <p:cNvPicPr>
            <a:picLocks noChangeAspect="1" noChangeArrowheads="1"/>
          </p:cNvPicPr>
          <p:nvPr/>
        </p:nvPicPr>
        <p:blipFill>
          <a:blip r:embed="rId7" cstate="print"/>
          <a:srcRect/>
          <a:stretch>
            <a:fillRect/>
          </a:stretch>
        </p:blipFill>
        <p:spPr bwMode="auto">
          <a:xfrm>
            <a:off x="3880974" y="4534792"/>
            <a:ext cx="1320838" cy="931013"/>
          </a:xfrm>
          <a:prstGeom prst="rect">
            <a:avLst/>
          </a:prstGeom>
          <a:ln w="3175" cap="sq">
            <a:solidFill>
              <a:srgbClr val="000000"/>
            </a:solidFill>
            <a:prstDash val="solid"/>
            <a:miter lim="800000"/>
          </a:ln>
          <a:effectLst>
            <a:outerShdw blurRad="50800" dist="38100" dir="2700000" algn="tl" rotWithShape="0">
              <a:srgbClr val="000000">
                <a:alpha val="43000"/>
              </a:srgbClr>
            </a:outerShdw>
          </a:effectLst>
        </p:spPr>
      </p:pic>
      <p:sp>
        <p:nvSpPr>
          <p:cNvPr id="22" name="모서리가 둥근 직사각형 21"/>
          <p:cNvSpPr/>
          <p:nvPr/>
        </p:nvSpPr>
        <p:spPr>
          <a:xfrm>
            <a:off x="1916832" y="7487120"/>
            <a:ext cx="3096344" cy="1080120"/>
          </a:xfrm>
          <a:prstGeom prst="roundRect">
            <a:avLst>
              <a:gd name="adj" fmla="val 6746"/>
            </a:avLst>
          </a:prstGeom>
        </p:spPr>
        <p:style>
          <a:lnRef idx="1">
            <a:schemeClr val="accent3"/>
          </a:lnRef>
          <a:fillRef idx="2">
            <a:schemeClr val="accent3"/>
          </a:fillRef>
          <a:effectRef idx="1">
            <a:schemeClr val="accent3"/>
          </a:effectRef>
          <a:fontRef idx="minor">
            <a:schemeClr val="dk1"/>
          </a:fontRef>
        </p:style>
        <p:txBody>
          <a:bodyPr rtlCol="0" anchor="ctr"/>
          <a:lstStyle>
            <a:defPPr>
              <a:defRPr lang="ko-KR"/>
            </a:defPPr>
            <a:lvl1pPr marL="0" algn="l" defTabSz="914400" rtl="0" eaLnBrk="1" latinLnBrk="1" hangingPunct="1">
              <a:defRPr sz="1800" kern="1200">
                <a:solidFill>
                  <a:schemeClr val="dk1"/>
                </a:solidFill>
                <a:latin typeface="+mn-lt"/>
                <a:ea typeface="+mn-ea"/>
                <a:cs typeface="+mn-cs"/>
              </a:defRPr>
            </a:lvl1pPr>
            <a:lvl2pPr marL="457200" algn="l" defTabSz="914400" rtl="0" eaLnBrk="1" latinLnBrk="1" hangingPunct="1">
              <a:defRPr sz="1800" kern="1200">
                <a:solidFill>
                  <a:schemeClr val="dk1"/>
                </a:solidFill>
                <a:latin typeface="+mn-lt"/>
                <a:ea typeface="+mn-ea"/>
                <a:cs typeface="+mn-cs"/>
              </a:defRPr>
            </a:lvl2pPr>
            <a:lvl3pPr marL="914400" algn="l" defTabSz="914400" rtl="0" eaLnBrk="1" latinLnBrk="1" hangingPunct="1">
              <a:defRPr sz="1800" kern="1200">
                <a:solidFill>
                  <a:schemeClr val="dk1"/>
                </a:solidFill>
                <a:latin typeface="+mn-lt"/>
                <a:ea typeface="+mn-ea"/>
                <a:cs typeface="+mn-cs"/>
              </a:defRPr>
            </a:lvl3pPr>
            <a:lvl4pPr marL="1371600" algn="l" defTabSz="914400" rtl="0" eaLnBrk="1" latinLnBrk="1" hangingPunct="1">
              <a:defRPr sz="1800" kern="1200">
                <a:solidFill>
                  <a:schemeClr val="dk1"/>
                </a:solidFill>
                <a:latin typeface="+mn-lt"/>
                <a:ea typeface="+mn-ea"/>
                <a:cs typeface="+mn-cs"/>
              </a:defRPr>
            </a:lvl4pPr>
            <a:lvl5pPr marL="1828800" algn="l" defTabSz="914400" rtl="0" eaLnBrk="1" latinLnBrk="1" hangingPunct="1">
              <a:defRPr sz="1800" kern="1200">
                <a:solidFill>
                  <a:schemeClr val="dk1"/>
                </a:solidFill>
                <a:latin typeface="+mn-lt"/>
                <a:ea typeface="+mn-ea"/>
                <a:cs typeface="+mn-cs"/>
              </a:defRPr>
            </a:lvl5pPr>
            <a:lvl6pPr marL="2286000" algn="l" defTabSz="914400" rtl="0" eaLnBrk="1" latinLnBrk="1" hangingPunct="1">
              <a:defRPr sz="1800" kern="1200">
                <a:solidFill>
                  <a:schemeClr val="dk1"/>
                </a:solidFill>
                <a:latin typeface="+mn-lt"/>
                <a:ea typeface="+mn-ea"/>
                <a:cs typeface="+mn-cs"/>
              </a:defRPr>
            </a:lvl6pPr>
            <a:lvl7pPr marL="2743200" algn="l" defTabSz="914400" rtl="0" eaLnBrk="1" latinLnBrk="1" hangingPunct="1">
              <a:defRPr sz="1800" kern="1200">
                <a:solidFill>
                  <a:schemeClr val="dk1"/>
                </a:solidFill>
                <a:latin typeface="+mn-lt"/>
                <a:ea typeface="+mn-ea"/>
                <a:cs typeface="+mn-cs"/>
              </a:defRPr>
            </a:lvl7pPr>
            <a:lvl8pPr marL="3200400" algn="l" defTabSz="914400" rtl="0" eaLnBrk="1" latinLnBrk="1" hangingPunct="1">
              <a:defRPr sz="1800" kern="1200">
                <a:solidFill>
                  <a:schemeClr val="dk1"/>
                </a:solidFill>
                <a:latin typeface="+mn-lt"/>
                <a:ea typeface="+mn-ea"/>
                <a:cs typeface="+mn-cs"/>
              </a:defRPr>
            </a:lvl8pPr>
            <a:lvl9pPr marL="3657600" algn="l" defTabSz="914400" rtl="0" eaLnBrk="1" latinLnBrk="1" hangingPunct="1">
              <a:defRPr sz="1800" kern="1200">
                <a:solidFill>
                  <a:schemeClr val="dk1"/>
                </a:solidFill>
                <a:latin typeface="+mn-lt"/>
                <a:ea typeface="+mn-ea"/>
                <a:cs typeface="+mn-cs"/>
              </a:defRPr>
            </a:lvl9pPr>
          </a:lstStyle>
          <a:p>
            <a:pPr algn="ctr"/>
            <a:endParaRPr lang="ko-KR" altLang="en-US"/>
          </a:p>
        </p:txBody>
      </p:sp>
      <p:sp>
        <p:nvSpPr>
          <p:cNvPr id="23" name="모서리가 둥근 직사각형 22"/>
          <p:cNvSpPr/>
          <p:nvPr/>
        </p:nvSpPr>
        <p:spPr>
          <a:xfrm>
            <a:off x="1916832" y="7199088"/>
            <a:ext cx="3096344" cy="288032"/>
          </a:xfrm>
          <a:prstGeom prst="roundRect">
            <a:avLst/>
          </a:prstGeom>
        </p:spPr>
        <p:style>
          <a:lnRef idx="1">
            <a:schemeClr val="accent3"/>
          </a:lnRef>
          <a:fillRef idx="3">
            <a:schemeClr val="accent3"/>
          </a:fillRef>
          <a:effectRef idx="2">
            <a:schemeClr val="accent3"/>
          </a:effectRef>
          <a:fontRef idx="minor">
            <a:schemeClr val="lt1"/>
          </a:fontRef>
        </p:style>
        <p:txBody>
          <a:bodyPr rtlCol="0" anchor="ctr"/>
          <a:lstStyle>
            <a:defPPr>
              <a:defRPr lang="ko-KR"/>
            </a:defPPr>
            <a:lvl1pPr marL="0" algn="l" defTabSz="914400" rtl="0" eaLnBrk="1" latinLnBrk="1" hangingPunct="1">
              <a:defRPr sz="1800" kern="1200">
                <a:solidFill>
                  <a:schemeClr val="lt1"/>
                </a:solidFill>
                <a:latin typeface="+mn-lt"/>
                <a:ea typeface="+mn-ea"/>
                <a:cs typeface="+mn-cs"/>
              </a:defRPr>
            </a:lvl1pPr>
            <a:lvl2pPr marL="457200" algn="l" defTabSz="914400" rtl="0" eaLnBrk="1" latinLnBrk="1" hangingPunct="1">
              <a:defRPr sz="1800" kern="1200">
                <a:solidFill>
                  <a:schemeClr val="lt1"/>
                </a:solidFill>
                <a:latin typeface="+mn-lt"/>
                <a:ea typeface="+mn-ea"/>
                <a:cs typeface="+mn-cs"/>
              </a:defRPr>
            </a:lvl2pPr>
            <a:lvl3pPr marL="914400" algn="l" defTabSz="914400" rtl="0" eaLnBrk="1" latinLnBrk="1" hangingPunct="1">
              <a:defRPr sz="1800" kern="1200">
                <a:solidFill>
                  <a:schemeClr val="lt1"/>
                </a:solidFill>
                <a:latin typeface="+mn-lt"/>
                <a:ea typeface="+mn-ea"/>
                <a:cs typeface="+mn-cs"/>
              </a:defRPr>
            </a:lvl3pPr>
            <a:lvl4pPr marL="1371600" algn="l" defTabSz="914400" rtl="0" eaLnBrk="1" latinLnBrk="1" hangingPunct="1">
              <a:defRPr sz="1800" kern="1200">
                <a:solidFill>
                  <a:schemeClr val="lt1"/>
                </a:solidFill>
                <a:latin typeface="+mn-lt"/>
                <a:ea typeface="+mn-ea"/>
                <a:cs typeface="+mn-cs"/>
              </a:defRPr>
            </a:lvl4pPr>
            <a:lvl5pPr marL="1828800" algn="l" defTabSz="914400" rtl="0" eaLnBrk="1" latinLnBrk="1" hangingPunct="1">
              <a:defRPr sz="1800" kern="1200">
                <a:solidFill>
                  <a:schemeClr val="lt1"/>
                </a:solidFill>
                <a:latin typeface="+mn-lt"/>
                <a:ea typeface="+mn-ea"/>
                <a:cs typeface="+mn-cs"/>
              </a:defRPr>
            </a:lvl5pPr>
            <a:lvl6pPr marL="2286000" algn="l" defTabSz="914400" rtl="0" eaLnBrk="1" latinLnBrk="1" hangingPunct="1">
              <a:defRPr sz="1800" kern="1200">
                <a:solidFill>
                  <a:schemeClr val="lt1"/>
                </a:solidFill>
                <a:latin typeface="+mn-lt"/>
                <a:ea typeface="+mn-ea"/>
                <a:cs typeface="+mn-cs"/>
              </a:defRPr>
            </a:lvl6pPr>
            <a:lvl7pPr marL="2743200" algn="l" defTabSz="914400" rtl="0" eaLnBrk="1" latinLnBrk="1" hangingPunct="1">
              <a:defRPr sz="1800" kern="1200">
                <a:solidFill>
                  <a:schemeClr val="lt1"/>
                </a:solidFill>
                <a:latin typeface="+mn-lt"/>
                <a:ea typeface="+mn-ea"/>
                <a:cs typeface="+mn-cs"/>
              </a:defRPr>
            </a:lvl7pPr>
            <a:lvl8pPr marL="3200400" algn="l" defTabSz="914400" rtl="0" eaLnBrk="1" latinLnBrk="1" hangingPunct="1">
              <a:defRPr sz="1800" kern="1200">
                <a:solidFill>
                  <a:schemeClr val="lt1"/>
                </a:solidFill>
                <a:latin typeface="+mn-lt"/>
                <a:ea typeface="+mn-ea"/>
                <a:cs typeface="+mn-cs"/>
              </a:defRPr>
            </a:lvl8pPr>
            <a:lvl9pPr marL="3657600" algn="l" defTabSz="914400" rtl="0" eaLnBrk="1" latinLnBrk="1" hangingPunct="1">
              <a:defRPr sz="1800" kern="1200">
                <a:solidFill>
                  <a:schemeClr val="lt1"/>
                </a:solidFill>
                <a:latin typeface="+mn-lt"/>
                <a:ea typeface="+mn-ea"/>
                <a:cs typeface="+mn-cs"/>
              </a:defRPr>
            </a:lvl9pPr>
          </a:lstStyle>
          <a:p>
            <a:pPr algn="ctr"/>
            <a:r>
              <a:rPr lang="en-US" altLang="ko-KR" sz="1200" b="1" dirty="0" smtClean="0"/>
              <a:t>ATT Server</a:t>
            </a:r>
            <a:endParaRPr lang="ko-KR" altLang="en-US" sz="1200" b="1" dirty="0"/>
          </a:p>
        </p:txBody>
      </p:sp>
      <p:pic>
        <p:nvPicPr>
          <p:cNvPr id="24" name="Picture 2"/>
          <p:cNvPicPr>
            <a:picLocks noChangeAspect="1" noChangeArrowheads="1"/>
          </p:cNvPicPr>
          <p:nvPr/>
        </p:nvPicPr>
        <p:blipFill>
          <a:blip r:embed="rId8" cstate="print"/>
          <a:srcRect/>
          <a:stretch>
            <a:fillRect/>
          </a:stretch>
        </p:blipFill>
        <p:spPr bwMode="auto">
          <a:xfrm>
            <a:off x="1988840" y="7919168"/>
            <a:ext cx="2914197" cy="268571"/>
          </a:xfrm>
          <a:prstGeom prst="rect">
            <a:avLst/>
          </a:prstGeom>
          <a:noFill/>
          <a:ln w="9525">
            <a:noFill/>
            <a:miter lim="800000"/>
            <a:headEnd/>
            <a:tailEnd/>
          </a:ln>
        </p:spPr>
      </p:pic>
      <p:cxnSp>
        <p:nvCxnSpPr>
          <p:cNvPr id="25" name="Shape 78"/>
          <p:cNvCxnSpPr>
            <a:stCxn id="8" idx="2"/>
            <a:endCxn id="23" idx="1"/>
          </p:cNvCxnSpPr>
          <p:nvPr/>
        </p:nvCxnSpPr>
        <p:spPr>
          <a:xfrm rot="16200000" flipH="1">
            <a:off x="1124744" y="6551016"/>
            <a:ext cx="1296144" cy="288032"/>
          </a:xfrm>
          <a:prstGeom prst="bentConnector2">
            <a:avLst/>
          </a:prstGeom>
          <a:ln>
            <a:headEnd type="none" w="med" len="med"/>
            <a:tailEnd type="triangle" w="med" len="med"/>
          </a:ln>
        </p:spPr>
        <p:style>
          <a:lnRef idx="2">
            <a:schemeClr val="accent1"/>
          </a:lnRef>
          <a:fillRef idx="0">
            <a:schemeClr val="accent1"/>
          </a:fillRef>
          <a:effectRef idx="1">
            <a:schemeClr val="accent1"/>
          </a:effectRef>
          <a:fontRef idx="minor">
            <a:schemeClr val="tx1"/>
          </a:fontRef>
        </p:style>
      </p:cxnSp>
      <p:cxnSp>
        <p:nvCxnSpPr>
          <p:cNvPr id="26" name="Shape 79"/>
          <p:cNvCxnSpPr>
            <a:stCxn id="23" idx="3"/>
          </p:cNvCxnSpPr>
          <p:nvPr/>
        </p:nvCxnSpPr>
        <p:spPr>
          <a:xfrm flipV="1">
            <a:off x="5013176" y="6046960"/>
            <a:ext cx="288032" cy="1296144"/>
          </a:xfrm>
          <a:prstGeom prst="bentConnector2">
            <a:avLst/>
          </a:prstGeom>
          <a:ln>
            <a:headEnd type="none" w="med" len="med"/>
            <a:tailEnd type="triangle" w="med" len="med"/>
          </a:ln>
        </p:spPr>
        <p:style>
          <a:lnRef idx="2">
            <a:schemeClr val="accent1"/>
          </a:lnRef>
          <a:fillRef idx="0">
            <a:schemeClr val="accent1"/>
          </a:fillRef>
          <a:effectRef idx="1">
            <a:schemeClr val="accent1"/>
          </a:effectRef>
          <a:fontRef idx="minor">
            <a:schemeClr val="tx1"/>
          </a:fontRef>
        </p:style>
      </p:cxnSp>
      <p:sp>
        <p:nvSpPr>
          <p:cNvPr id="27" name="TextBox 62"/>
          <p:cNvSpPr txBox="1">
            <a:spLocks noChangeArrowheads="1"/>
          </p:cNvSpPr>
          <p:nvPr/>
        </p:nvSpPr>
        <p:spPr bwMode="auto">
          <a:xfrm>
            <a:off x="1556792" y="6551016"/>
            <a:ext cx="1253869" cy="400110"/>
          </a:xfrm>
          <a:prstGeom prst="rect">
            <a:avLst/>
          </a:prstGeom>
          <a:noFill/>
          <a:ln w="9525">
            <a:noFill/>
            <a:miter lim="800000"/>
            <a:headEnd/>
            <a:tailEnd/>
          </a:ln>
        </p:spPr>
        <p:txBody>
          <a:bodyPr wrap="none">
            <a:spAutoFit/>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r>
              <a:rPr lang="en-US" altLang="ko-KR" sz="1000" dirty="0" smtClean="0"/>
              <a:t>Send Mac, IP and </a:t>
            </a:r>
          </a:p>
          <a:p>
            <a:r>
              <a:rPr lang="en-US" altLang="ko-KR" sz="1000" dirty="0" smtClean="0"/>
              <a:t>Step information</a:t>
            </a:r>
            <a:endParaRPr lang="ko-KR" altLang="en-US" sz="1000" dirty="0"/>
          </a:p>
        </p:txBody>
      </p:sp>
      <p:sp>
        <p:nvSpPr>
          <p:cNvPr id="28" name="TextBox 62"/>
          <p:cNvSpPr txBox="1">
            <a:spLocks noChangeArrowheads="1"/>
          </p:cNvSpPr>
          <p:nvPr/>
        </p:nvSpPr>
        <p:spPr bwMode="auto">
          <a:xfrm>
            <a:off x="4079450" y="6419477"/>
            <a:ext cx="1293766" cy="553998"/>
          </a:xfrm>
          <a:prstGeom prst="rect">
            <a:avLst/>
          </a:prstGeom>
          <a:noFill/>
          <a:ln w="9525">
            <a:noFill/>
            <a:miter lim="800000"/>
            <a:headEnd/>
            <a:tailEnd/>
          </a:ln>
        </p:spPr>
        <p:txBody>
          <a:bodyPr wrap="square">
            <a:spAutoFit/>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r>
              <a:rPr lang="en-US" altLang="ko-KR" sz="1000" dirty="0" smtClean="0"/>
              <a:t>Receive STB IP and </a:t>
            </a:r>
          </a:p>
          <a:p>
            <a:r>
              <a:rPr lang="en-US" altLang="ko-KR" sz="1000" dirty="0" smtClean="0"/>
              <a:t>Step information </a:t>
            </a:r>
          </a:p>
          <a:p>
            <a:r>
              <a:rPr lang="en-US" altLang="ko-KR" sz="1000" dirty="0" smtClean="0"/>
              <a:t>via MAC</a:t>
            </a:r>
            <a:endParaRPr lang="ko-KR" altLang="en-US" sz="1000" dirty="0"/>
          </a:p>
        </p:txBody>
      </p:sp>
      <p:cxnSp>
        <p:nvCxnSpPr>
          <p:cNvPr id="29" name="Shape 84"/>
          <p:cNvCxnSpPr/>
          <p:nvPr/>
        </p:nvCxnSpPr>
        <p:spPr>
          <a:xfrm rot="10800000">
            <a:off x="2925032" y="4462784"/>
            <a:ext cx="792000" cy="1588"/>
          </a:xfrm>
          <a:prstGeom prst="bentConnector3">
            <a:avLst>
              <a:gd name="adj1" fmla="val 50000"/>
            </a:avLst>
          </a:prstGeom>
          <a:ln>
            <a:headEnd type="none" w="med" len="med"/>
            <a:tailEnd type="triangle" w="med" len="med"/>
          </a:ln>
        </p:spPr>
        <p:style>
          <a:lnRef idx="2">
            <a:schemeClr val="accent1"/>
          </a:lnRef>
          <a:fillRef idx="0">
            <a:schemeClr val="accent1"/>
          </a:fillRef>
          <a:effectRef idx="1">
            <a:schemeClr val="accent1"/>
          </a:effectRef>
          <a:fontRef idx="minor">
            <a:schemeClr val="tx1"/>
          </a:fontRef>
        </p:style>
      </p:cxnSp>
      <p:cxnSp>
        <p:nvCxnSpPr>
          <p:cNvPr id="30" name="Shape 84"/>
          <p:cNvCxnSpPr/>
          <p:nvPr/>
        </p:nvCxnSpPr>
        <p:spPr>
          <a:xfrm rot="10800000">
            <a:off x="2925033" y="5253284"/>
            <a:ext cx="792000" cy="1588"/>
          </a:xfrm>
          <a:prstGeom prst="bentConnector3">
            <a:avLst>
              <a:gd name="adj1" fmla="val 50000"/>
            </a:avLst>
          </a:prstGeom>
          <a:ln>
            <a:headEnd type="triangle" w="med" len="med"/>
            <a:tailEnd type="none" w="med" len="med"/>
          </a:ln>
        </p:spPr>
        <p:style>
          <a:lnRef idx="2">
            <a:schemeClr val="accent1"/>
          </a:lnRef>
          <a:fillRef idx="0">
            <a:schemeClr val="accent1"/>
          </a:fillRef>
          <a:effectRef idx="1">
            <a:schemeClr val="accent1"/>
          </a:effectRef>
          <a:fontRef idx="minor">
            <a:schemeClr val="tx1"/>
          </a:fontRef>
        </p:style>
      </p:cxnSp>
      <p:sp>
        <p:nvSpPr>
          <p:cNvPr id="31" name="TextBox 62"/>
          <p:cNvSpPr txBox="1">
            <a:spLocks noChangeArrowheads="1"/>
          </p:cNvSpPr>
          <p:nvPr/>
        </p:nvSpPr>
        <p:spPr bwMode="auto">
          <a:xfrm>
            <a:off x="2952079" y="4174752"/>
            <a:ext cx="785793" cy="246221"/>
          </a:xfrm>
          <a:prstGeom prst="rect">
            <a:avLst/>
          </a:prstGeom>
          <a:noFill/>
          <a:ln w="9525">
            <a:noFill/>
            <a:miter lim="800000"/>
            <a:headEnd/>
            <a:tailEnd/>
          </a:ln>
        </p:spPr>
        <p:txBody>
          <a:bodyPr wrap="none">
            <a:spAutoFit/>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r>
              <a:rPr lang="en-US" altLang="ko-KR" sz="1000" dirty="0" smtClean="0"/>
              <a:t>Command</a:t>
            </a:r>
            <a:endParaRPr lang="ko-KR" altLang="en-US" sz="1000" dirty="0"/>
          </a:p>
        </p:txBody>
      </p:sp>
      <p:sp>
        <p:nvSpPr>
          <p:cNvPr id="32" name="TextBox 62"/>
          <p:cNvSpPr txBox="1">
            <a:spLocks noChangeArrowheads="1"/>
          </p:cNvSpPr>
          <p:nvPr/>
        </p:nvSpPr>
        <p:spPr bwMode="auto">
          <a:xfrm>
            <a:off x="2818776" y="4572000"/>
            <a:ext cx="1042272" cy="707886"/>
          </a:xfrm>
          <a:prstGeom prst="rect">
            <a:avLst/>
          </a:prstGeom>
          <a:noFill/>
          <a:ln w="9525">
            <a:noFill/>
            <a:miter lim="800000"/>
            <a:headEnd/>
            <a:tailEnd/>
          </a:ln>
        </p:spPr>
        <p:txBody>
          <a:bodyPr wrap="none">
            <a:spAutoFit/>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pPr algn="ctr"/>
            <a:r>
              <a:rPr lang="en-US" altLang="ko-KR" sz="1000" dirty="0" smtClean="0"/>
              <a:t>Report results </a:t>
            </a:r>
          </a:p>
          <a:p>
            <a:pPr algn="ctr"/>
            <a:r>
              <a:rPr lang="en-US" altLang="ko-KR" sz="1000" dirty="0" smtClean="0"/>
              <a:t>of command </a:t>
            </a:r>
          </a:p>
          <a:p>
            <a:pPr algn="ctr"/>
            <a:r>
              <a:rPr lang="en-US" altLang="ko-KR" sz="1000" dirty="0" smtClean="0"/>
              <a:t>and Status </a:t>
            </a:r>
          </a:p>
          <a:p>
            <a:pPr algn="ctr"/>
            <a:r>
              <a:rPr lang="en-US" altLang="ko-KR" sz="1000" dirty="0" smtClean="0"/>
              <a:t>information</a:t>
            </a:r>
            <a:endParaRPr lang="ko-KR" altLang="en-US" sz="1000" dirty="0"/>
          </a:p>
        </p:txBody>
      </p:sp>
      <p:sp>
        <p:nvSpPr>
          <p:cNvPr id="33" name="모서리가 둥근 사각형 설명선 32"/>
          <p:cNvSpPr/>
          <p:nvPr/>
        </p:nvSpPr>
        <p:spPr>
          <a:xfrm>
            <a:off x="404664" y="5398888"/>
            <a:ext cx="1497918" cy="504056"/>
          </a:xfrm>
          <a:prstGeom prst="wedgeRoundRectCallout">
            <a:avLst>
              <a:gd name="adj1" fmla="val 72533"/>
              <a:gd name="adj2" fmla="val -92378"/>
              <a:gd name="adj3" fmla="val 16667"/>
            </a:avLst>
          </a:prstGeom>
        </p:spPr>
        <p:style>
          <a:lnRef idx="1">
            <a:schemeClr val="accent2"/>
          </a:lnRef>
          <a:fillRef idx="2">
            <a:schemeClr val="accent2"/>
          </a:fillRef>
          <a:effectRef idx="1">
            <a:schemeClr val="accent2"/>
          </a:effectRef>
          <a:fontRef idx="minor">
            <a:schemeClr val="dk1"/>
          </a:fontRef>
        </p:style>
        <p:txBody>
          <a:bodyPr rtlCol="0" anchor="ctr"/>
          <a:lstStyle>
            <a:defPPr>
              <a:defRPr lang="ko-KR"/>
            </a:defPPr>
            <a:lvl1pPr marL="0" algn="l" defTabSz="914400" rtl="0" eaLnBrk="1" latinLnBrk="1" hangingPunct="1">
              <a:defRPr sz="1800" kern="1200">
                <a:solidFill>
                  <a:schemeClr val="dk1"/>
                </a:solidFill>
                <a:latin typeface="+mn-lt"/>
                <a:ea typeface="+mn-ea"/>
                <a:cs typeface="+mn-cs"/>
              </a:defRPr>
            </a:lvl1pPr>
            <a:lvl2pPr marL="457200" algn="l" defTabSz="914400" rtl="0" eaLnBrk="1" latinLnBrk="1" hangingPunct="1">
              <a:defRPr sz="1800" kern="1200">
                <a:solidFill>
                  <a:schemeClr val="dk1"/>
                </a:solidFill>
                <a:latin typeface="+mn-lt"/>
                <a:ea typeface="+mn-ea"/>
                <a:cs typeface="+mn-cs"/>
              </a:defRPr>
            </a:lvl2pPr>
            <a:lvl3pPr marL="914400" algn="l" defTabSz="914400" rtl="0" eaLnBrk="1" latinLnBrk="1" hangingPunct="1">
              <a:defRPr sz="1800" kern="1200">
                <a:solidFill>
                  <a:schemeClr val="dk1"/>
                </a:solidFill>
                <a:latin typeface="+mn-lt"/>
                <a:ea typeface="+mn-ea"/>
                <a:cs typeface="+mn-cs"/>
              </a:defRPr>
            </a:lvl3pPr>
            <a:lvl4pPr marL="1371600" algn="l" defTabSz="914400" rtl="0" eaLnBrk="1" latinLnBrk="1" hangingPunct="1">
              <a:defRPr sz="1800" kern="1200">
                <a:solidFill>
                  <a:schemeClr val="dk1"/>
                </a:solidFill>
                <a:latin typeface="+mn-lt"/>
                <a:ea typeface="+mn-ea"/>
                <a:cs typeface="+mn-cs"/>
              </a:defRPr>
            </a:lvl4pPr>
            <a:lvl5pPr marL="1828800" algn="l" defTabSz="914400" rtl="0" eaLnBrk="1" latinLnBrk="1" hangingPunct="1">
              <a:defRPr sz="1800" kern="1200">
                <a:solidFill>
                  <a:schemeClr val="dk1"/>
                </a:solidFill>
                <a:latin typeface="+mn-lt"/>
                <a:ea typeface="+mn-ea"/>
                <a:cs typeface="+mn-cs"/>
              </a:defRPr>
            </a:lvl5pPr>
            <a:lvl6pPr marL="2286000" algn="l" defTabSz="914400" rtl="0" eaLnBrk="1" latinLnBrk="1" hangingPunct="1">
              <a:defRPr sz="1800" kern="1200">
                <a:solidFill>
                  <a:schemeClr val="dk1"/>
                </a:solidFill>
                <a:latin typeface="+mn-lt"/>
                <a:ea typeface="+mn-ea"/>
                <a:cs typeface="+mn-cs"/>
              </a:defRPr>
            </a:lvl6pPr>
            <a:lvl7pPr marL="2743200" algn="l" defTabSz="914400" rtl="0" eaLnBrk="1" latinLnBrk="1" hangingPunct="1">
              <a:defRPr sz="1800" kern="1200">
                <a:solidFill>
                  <a:schemeClr val="dk1"/>
                </a:solidFill>
                <a:latin typeface="+mn-lt"/>
                <a:ea typeface="+mn-ea"/>
                <a:cs typeface="+mn-cs"/>
              </a:defRPr>
            </a:lvl7pPr>
            <a:lvl8pPr marL="3200400" algn="l" defTabSz="914400" rtl="0" eaLnBrk="1" latinLnBrk="1" hangingPunct="1">
              <a:defRPr sz="1800" kern="1200">
                <a:solidFill>
                  <a:schemeClr val="dk1"/>
                </a:solidFill>
                <a:latin typeface="+mn-lt"/>
                <a:ea typeface="+mn-ea"/>
                <a:cs typeface="+mn-cs"/>
              </a:defRPr>
            </a:lvl8pPr>
            <a:lvl9pPr marL="3657600" algn="l" defTabSz="914400" rtl="0" eaLnBrk="1" latinLnBrk="1" hangingPunct="1">
              <a:defRPr sz="1800" kern="1200">
                <a:solidFill>
                  <a:schemeClr val="dk1"/>
                </a:solidFill>
                <a:latin typeface="+mn-lt"/>
                <a:ea typeface="+mn-ea"/>
                <a:cs typeface="+mn-cs"/>
              </a:defRPr>
            </a:lvl9pPr>
          </a:lstStyle>
          <a:p>
            <a:pPr algn="ctr"/>
            <a:r>
              <a:rPr lang="en-US" altLang="ko-KR" sz="1000" dirty="0" smtClean="0"/>
              <a:t>STB </a:t>
            </a:r>
            <a:r>
              <a:rPr lang="en-US" altLang="ko-KR" sz="1000" dirty="0" err="1" smtClean="0"/>
              <a:t>deamon</a:t>
            </a:r>
            <a:r>
              <a:rPr lang="en-US" altLang="ko-KR" sz="1000" dirty="0" smtClean="0"/>
              <a:t> is installed on each STBs</a:t>
            </a:r>
            <a:endParaRPr lang="ko-KR" altLang="en-US" sz="1000" dirty="0"/>
          </a:p>
        </p:txBody>
      </p:sp>
      <p:cxnSp>
        <p:nvCxnSpPr>
          <p:cNvPr id="34" name="꺾인 연결선 33"/>
          <p:cNvCxnSpPr/>
          <p:nvPr/>
        </p:nvCxnSpPr>
        <p:spPr>
          <a:xfrm rot="16200000" flipH="1">
            <a:off x="1956121" y="4141965"/>
            <a:ext cx="192612" cy="851715"/>
          </a:xfrm>
          <a:prstGeom prst="bentConnector3">
            <a:avLst>
              <a:gd name="adj1" fmla="val 50000"/>
            </a:avLst>
          </a:prstGeom>
        </p:spPr>
        <p:style>
          <a:lnRef idx="2">
            <a:schemeClr val="accent1"/>
          </a:lnRef>
          <a:fillRef idx="0">
            <a:schemeClr val="accent1"/>
          </a:fillRef>
          <a:effectRef idx="1">
            <a:schemeClr val="accent1"/>
          </a:effectRef>
          <a:fontRef idx="minor">
            <a:schemeClr val="tx1"/>
          </a:fontRef>
        </p:style>
      </p:cxnSp>
      <p:cxnSp>
        <p:nvCxnSpPr>
          <p:cNvPr id="35" name="꺾인 연결선 34"/>
          <p:cNvCxnSpPr/>
          <p:nvPr/>
        </p:nvCxnSpPr>
        <p:spPr>
          <a:xfrm rot="5400000">
            <a:off x="1084813" y="4131098"/>
            <a:ext cx="201338" cy="882177"/>
          </a:xfrm>
          <a:prstGeom prst="bentConnector3">
            <a:avLst>
              <a:gd name="adj1" fmla="val 50000"/>
            </a:avLst>
          </a:prstGeom>
        </p:spPr>
        <p:style>
          <a:lnRef idx="2">
            <a:schemeClr val="accent1"/>
          </a:lnRef>
          <a:fillRef idx="0">
            <a:schemeClr val="accent1"/>
          </a:fillRef>
          <a:effectRef idx="1">
            <a:schemeClr val="accent1"/>
          </a:effectRef>
          <a:fontRef idx="minor">
            <a:schemeClr val="tx1"/>
          </a:fontRef>
        </p:style>
      </p:cxnSp>
      <p:sp>
        <p:nvSpPr>
          <p:cNvPr id="40" name="슬라이드 번호 개체 틀 39"/>
          <p:cNvSpPr>
            <a:spLocks noGrp="1"/>
          </p:cNvSpPr>
          <p:nvPr>
            <p:ph type="sldNum" sz="quarter" idx="12"/>
          </p:nvPr>
        </p:nvSpPr>
        <p:spPr>
          <a:xfrm>
            <a:off x="6247556" y="8693679"/>
            <a:ext cx="565820" cy="486833"/>
          </a:xfrm>
        </p:spPr>
        <p:txBody>
          <a:bodyPr/>
          <a:lstStyle/>
          <a:p>
            <a:fld id="{4AFB1CAC-E0B2-4E67-BA47-1772C30776A2}" type="slidenum">
              <a:rPr lang="ko-KR" altLang="en-US" smtClean="0"/>
              <a:pPr/>
              <a:t>2</a:t>
            </a:fld>
            <a:endParaRPr lang="ko-KR" altLang="en-US"/>
          </a:p>
        </p:txBody>
      </p:sp>
      <p:sp>
        <p:nvSpPr>
          <p:cNvPr id="41" name="모서리가 둥근 사각형 설명선 40"/>
          <p:cNvSpPr/>
          <p:nvPr/>
        </p:nvSpPr>
        <p:spPr>
          <a:xfrm>
            <a:off x="3744850" y="5741528"/>
            <a:ext cx="1312517" cy="504056"/>
          </a:xfrm>
          <a:prstGeom prst="wedgeRoundRectCallout">
            <a:avLst>
              <a:gd name="adj1" fmla="val 5042"/>
              <a:gd name="adj2" fmla="val -106236"/>
              <a:gd name="adj3" fmla="val 16667"/>
            </a:avLst>
          </a:prstGeom>
        </p:spPr>
        <p:style>
          <a:lnRef idx="1">
            <a:schemeClr val="accent2"/>
          </a:lnRef>
          <a:fillRef idx="2">
            <a:schemeClr val="accent2"/>
          </a:fillRef>
          <a:effectRef idx="1">
            <a:schemeClr val="accent2"/>
          </a:effectRef>
          <a:fontRef idx="minor">
            <a:schemeClr val="dk1"/>
          </a:fontRef>
        </p:style>
        <p:txBody>
          <a:bodyPr rtlCol="0" anchor="ctr"/>
          <a:lstStyle>
            <a:defPPr>
              <a:defRPr lang="ko-KR"/>
            </a:defPPr>
            <a:lvl1pPr marL="0" algn="l" defTabSz="914400" rtl="0" eaLnBrk="1" latinLnBrk="1" hangingPunct="1">
              <a:defRPr sz="1800" kern="1200">
                <a:solidFill>
                  <a:schemeClr val="dk1"/>
                </a:solidFill>
                <a:latin typeface="+mn-lt"/>
                <a:ea typeface="+mn-ea"/>
                <a:cs typeface="+mn-cs"/>
              </a:defRPr>
            </a:lvl1pPr>
            <a:lvl2pPr marL="457200" algn="l" defTabSz="914400" rtl="0" eaLnBrk="1" latinLnBrk="1" hangingPunct="1">
              <a:defRPr sz="1800" kern="1200">
                <a:solidFill>
                  <a:schemeClr val="dk1"/>
                </a:solidFill>
                <a:latin typeface="+mn-lt"/>
                <a:ea typeface="+mn-ea"/>
                <a:cs typeface="+mn-cs"/>
              </a:defRPr>
            </a:lvl2pPr>
            <a:lvl3pPr marL="914400" algn="l" defTabSz="914400" rtl="0" eaLnBrk="1" latinLnBrk="1" hangingPunct="1">
              <a:defRPr sz="1800" kern="1200">
                <a:solidFill>
                  <a:schemeClr val="dk1"/>
                </a:solidFill>
                <a:latin typeface="+mn-lt"/>
                <a:ea typeface="+mn-ea"/>
                <a:cs typeface="+mn-cs"/>
              </a:defRPr>
            </a:lvl3pPr>
            <a:lvl4pPr marL="1371600" algn="l" defTabSz="914400" rtl="0" eaLnBrk="1" latinLnBrk="1" hangingPunct="1">
              <a:defRPr sz="1800" kern="1200">
                <a:solidFill>
                  <a:schemeClr val="dk1"/>
                </a:solidFill>
                <a:latin typeface="+mn-lt"/>
                <a:ea typeface="+mn-ea"/>
                <a:cs typeface="+mn-cs"/>
              </a:defRPr>
            </a:lvl4pPr>
            <a:lvl5pPr marL="1828800" algn="l" defTabSz="914400" rtl="0" eaLnBrk="1" latinLnBrk="1" hangingPunct="1">
              <a:defRPr sz="1800" kern="1200">
                <a:solidFill>
                  <a:schemeClr val="dk1"/>
                </a:solidFill>
                <a:latin typeface="+mn-lt"/>
                <a:ea typeface="+mn-ea"/>
                <a:cs typeface="+mn-cs"/>
              </a:defRPr>
            </a:lvl5pPr>
            <a:lvl6pPr marL="2286000" algn="l" defTabSz="914400" rtl="0" eaLnBrk="1" latinLnBrk="1" hangingPunct="1">
              <a:defRPr sz="1800" kern="1200">
                <a:solidFill>
                  <a:schemeClr val="dk1"/>
                </a:solidFill>
                <a:latin typeface="+mn-lt"/>
                <a:ea typeface="+mn-ea"/>
                <a:cs typeface="+mn-cs"/>
              </a:defRPr>
            </a:lvl6pPr>
            <a:lvl7pPr marL="2743200" algn="l" defTabSz="914400" rtl="0" eaLnBrk="1" latinLnBrk="1" hangingPunct="1">
              <a:defRPr sz="1800" kern="1200">
                <a:solidFill>
                  <a:schemeClr val="dk1"/>
                </a:solidFill>
                <a:latin typeface="+mn-lt"/>
                <a:ea typeface="+mn-ea"/>
                <a:cs typeface="+mn-cs"/>
              </a:defRPr>
            </a:lvl7pPr>
            <a:lvl8pPr marL="3200400" algn="l" defTabSz="914400" rtl="0" eaLnBrk="1" latinLnBrk="1" hangingPunct="1">
              <a:defRPr sz="1800" kern="1200">
                <a:solidFill>
                  <a:schemeClr val="dk1"/>
                </a:solidFill>
                <a:latin typeface="+mn-lt"/>
                <a:ea typeface="+mn-ea"/>
                <a:cs typeface="+mn-cs"/>
              </a:defRPr>
            </a:lvl8pPr>
            <a:lvl9pPr marL="3657600" algn="l" defTabSz="914400" rtl="0" eaLnBrk="1" latinLnBrk="1" hangingPunct="1">
              <a:defRPr sz="1800" kern="1200">
                <a:solidFill>
                  <a:schemeClr val="dk1"/>
                </a:solidFill>
                <a:latin typeface="+mn-lt"/>
                <a:ea typeface="+mn-ea"/>
                <a:cs typeface="+mn-cs"/>
              </a:defRPr>
            </a:lvl9pPr>
          </a:lstStyle>
          <a:p>
            <a:pPr algn="ctr"/>
            <a:r>
              <a:rPr lang="en-US" altLang="ko-KR" sz="1000" dirty="0" smtClean="0"/>
              <a:t>STB ATT Program is installed on Aging PC</a:t>
            </a:r>
            <a:endParaRPr lang="ko-KR" altLang="en-US" sz="10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9"/>
          <p:cNvSpPr>
            <a:spLocks noChangeArrowheads="1"/>
          </p:cNvSpPr>
          <p:nvPr/>
        </p:nvSpPr>
        <p:spPr bwMode="auto">
          <a:xfrm>
            <a:off x="214313" y="1714480"/>
            <a:ext cx="6429375" cy="7215208"/>
          </a:xfrm>
          <a:prstGeom prst="roundRect">
            <a:avLst>
              <a:gd name="adj" fmla="val 3815"/>
            </a:avLst>
          </a:prstGeom>
          <a:noFill/>
          <a:ln>
            <a:headEnd/>
            <a:tailEnd/>
          </a:ln>
        </p:spPr>
        <p:style>
          <a:lnRef idx="2">
            <a:schemeClr val="accent5"/>
          </a:lnRef>
          <a:fillRef idx="1">
            <a:schemeClr val="lt1"/>
          </a:fillRef>
          <a:effectRef idx="0">
            <a:schemeClr val="accent5"/>
          </a:effectRef>
          <a:fontRef idx="minor">
            <a:schemeClr val="dk1"/>
          </a:fontRef>
        </p:style>
        <p:txBody>
          <a:bodyPr wrap="none" anchor="ctr"/>
          <a:lstStyle/>
          <a:p>
            <a:pPr fontAlgn="auto">
              <a:spcBef>
                <a:spcPts val="0"/>
              </a:spcBef>
              <a:spcAft>
                <a:spcPts val="0"/>
              </a:spcAft>
              <a:defRPr/>
            </a:pPr>
            <a:endParaRPr kumimoji="0" lang="ko-KR" altLang="en-US"/>
          </a:p>
        </p:txBody>
      </p:sp>
      <p:grpSp>
        <p:nvGrpSpPr>
          <p:cNvPr id="3" name="그룹 2"/>
          <p:cNvGrpSpPr/>
          <p:nvPr/>
        </p:nvGrpSpPr>
        <p:grpSpPr>
          <a:xfrm>
            <a:off x="0" y="0"/>
            <a:ext cx="6858000" cy="512763"/>
            <a:chOff x="0" y="0"/>
            <a:chExt cx="6858000" cy="512763"/>
          </a:xfrm>
        </p:grpSpPr>
        <p:sp>
          <p:nvSpPr>
            <p:cNvPr id="4" name="직사각형 3"/>
            <p:cNvSpPr/>
            <p:nvPr/>
          </p:nvSpPr>
          <p:spPr>
            <a:xfrm>
              <a:off x="0" y="0"/>
              <a:ext cx="6858000" cy="500063"/>
            </a:xfrm>
            <a:prstGeom prst="rect">
              <a:avLst/>
            </a:prstGeom>
          </p:spPr>
          <p:style>
            <a:lnRef idx="1">
              <a:schemeClr val="accent6"/>
            </a:lnRef>
            <a:fillRef idx="3">
              <a:schemeClr val="accent6"/>
            </a:fillRef>
            <a:effectRef idx="2">
              <a:schemeClr val="accent6"/>
            </a:effectRef>
            <a:fontRef idx="minor">
              <a:schemeClr val="lt1"/>
            </a:fontRef>
          </p:style>
          <p:txBody>
            <a:bodyPr anchor="ctr"/>
            <a:lstStyle/>
            <a:p>
              <a:pPr algn="ctr" fontAlgn="auto">
                <a:spcBef>
                  <a:spcPts val="0"/>
                </a:spcBef>
                <a:spcAft>
                  <a:spcPts val="0"/>
                </a:spcAft>
                <a:defRPr/>
              </a:pPr>
              <a:endParaRPr kumimoji="0" lang="ko-KR" altLang="en-US"/>
            </a:p>
          </p:txBody>
        </p:sp>
        <p:pic>
          <p:nvPicPr>
            <p:cNvPr id="5" name="Picture 3"/>
            <p:cNvPicPr>
              <a:picLocks noChangeAspect="1" noChangeArrowheads="1"/>
            </p:cNvPicPr>
            <p:nvPr/>
          </p:nvPicPr>
          <p:blipFill>
            <a:blip r:embed="rId2" cstate="print"/>
            <a:srcRect/>
            <a:stretch>
              <a:fillRect/>
            </a:stretch>
          </p:blipFill>
          <p:spPr bwMode="auto">
            <a:xfrm>
              <a:off x="0" y="0"/>
              <a:ext cx="1358900" cy="512763"/>
            </a:xfrm>
            <a:prstGeom prst="rect">
              <a:avLst/>
            </a:prstGeom>
            <a:ln>
              <a:noFill/>
            </a:ln>
            <a:effectLst>
              <a:softEdge rad="63500"/>
            </a:effectLst>
          </p:spPr>
        </p:pic>
      </p:grpSp>
      <p:sp>
        <p:nvSpPr>
          <p:cNvPr id="6" name="모서리가 둥근 직사각형 5"/>
          <p:cNvSpPr/>
          <p:nvPr/>
        </p:nvSpPr>
        <p:spPr>
          <a:xfrm>
            <a:off x="1840264" y="2977564"/>
            <a:ext cx="1517298" cy="529706"/>
          </a:xfrm>
          <a:prstGeom prst="roundRect">
            <a:avLst>
              <a:gd name="adj" fmla="val 45768"/>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n-US" altLang="ko-KR" sz="1000" dirty="0" smtClean="0"/>
              <a:t>Install using USB </a:t>
            </a:r>
          </a:p>
          <a:p>
            <a:pPr algn="ctr"/>
            <a:r>
              <a:rPr lang="en-US" altLang="ko-KR" sz="1000" dirty="0" smtClean="0"/>
              <a:t>and</a:t>
            </a:r>
            <a:r>
              <a:rPr lang="ko-KR" altLang="en-US" sz="1000" dirty="0" smtClean="0"/>
              <a:t> </a:t>
            </a:r>
            <a:r>
              <a:rPr lang="en-US" altLang="ko-KR" sz="1000" dirty="0" smtClean="0"/>
              <a:t>STB turns On</a:t>
            </a:r>
            <a:endParaRPr lang="ko-KR" altLang="en-US" sz="1000" dirty="0"/>
          </a:p>
        </p:txBody>
      </p:sp>
      <p:sp>
        <p:nvSpPr>
          <p:cNvPr id="9" name="모서리가 둥근 사각형 설명선 8"/>
          <p:cNvSpPr/>
          <p:nvPr/>
        </p:nvSpPr>
        <p:spPr>
          <a:xfrm>
            <a:off x="285728" y="6672772"/>
            <a:ext cx="1374422" cy="432048"/>
          </a:xfrm>
          <a:prstGeom prst="wedgeRoundRectCallout">
            <a:avLst>
              <a:gd name="adj1" fmla="val 58873"/>
              <a:gd name="adj2" fmla="val -12451"/>
              <a:gd name="adj3" fmla="val 16667"/>
            </a:avLst>
          </a:prstGeom>
        </p:spPr>
        <p:style>
          <a:lnRef idx="1">
            <a:schemeClr val="dk1"/>
          </a:lnRef>
          <a:fillRef idx="2">
            <a:schemeClr val="dk1"/>
          </a:fillRef>
          <a:effectRef idx="1">
            <a:schemeClr val="dk1"/>
          </a:effectRef>
          <a:fontRef idx="minor">
            <a:schemeClr val="dk1"/>
          </a:fontRef>
        </p:style>
        <p:txBody>
          <a:bodyPr rtlCol="0" anchor="ctr"/>
          <a:lstStyle/>
          <a:p>
            <a:pPr algn="ctr"/>
            <a:r>
              <a:rPr lang="en-US" altLang="ko-KR" sz="1000" dirty="0" smtClean="0"/>
              <a:t>Start option and authentication information</a:t>
            </a:r>
            <a:endParaRPr lang="ko-KR" altLang="en-US" sz="1000" dirty="0"/>
          </a:p>
        </p:txBody>
      </p:sp>
      <p:sp>
        <p:nvSpPr>
          <p:cNvPr id="37" name="모서리가 둥근 직사각형 36"/>
          <p:cNvSpPr/>
          <p:nvPr/>
        </p:nvSpPr>
        <p:spPr>
          <a:xfrm>
            <a:off x="357188" y="1803018"/>
            <a:ext cx="6143625" cy="836166"/>
          </a:xfrm>
          <a:prstGeom prst="roundRect">
            <a:avLst/>
          </a:prstGeom>
          <a:solidFill>
            <a:schemeClr val="bg1">
              <a:lumMod val="95000"/>
            </a:schemeClr>
          </a:solidFill>
          <a:ln>
            <a:solidFill>
              <a:schemeClr val="bg1"/>
            </a:solidFill>
          </a:ln>
        </p:spPr>
        <p:style>
          <a:lnRef idx="1">
            <a:schemeClr val="dk1"/>
          </a:lnRef>
          <a:fillRef idx="2">
            <a:schemeClr val="dk1"/>
          </a:fillRef>
          <a:effectRef idx="1">
            <a:schemeClr val="dk1"/>
          </a:effectRef>
          <a:fontRef idx="minor">
            <a:schemeClr val="dk1"/>
          </a:fontRef>
        </p:style>
        <p:txBody>
          <a:bodyPr anchor="ctr"/>
          <a:lstStyle/>
          <a:p>
            <a:pPr fontAlgn="auto">
              <a:spcBef>
                <a:spcPts val="0"/>
              </a:spcBef>
              <a:spcAft>
                <a:spcPts val="0"/>
              </a:spcAft>
              <a:defRPr/>
            </a:pPr>
            <a:r>
              <a:rPr lang="en-US" altLang="ko-KR" sz="1000" dirty="0">
                <a:solidFill>
                  <a:srgbClr val="002060"/>
                </a:solidFill>
                <a:ea typeface="HY중고딕" pitchFamily="18" charset="-127"/>
              </a:rPr>
              <a:t>The STB daemon is started when the STB is booted, and when the STB obtains the IP, it sends the information to the server and waits until the STB ATT program is connected.</a:t>
            </a:r>
          </a:p>
          <a:p>
            <a:pPr fontAlgn="auto">
              <a:spcBef>
                <a:spcPts val="0"/>
              </a:spcBef>
              <a:spcAft>
                <a:spcPts val="0"/>
              </a:spcAft>
              <a:defRPr/>
            </a:pPr>
            <a:r>
              <a:rPr lang="en-US" altLang="ko-KR" sz="1000" dirty="0">
                <a:solidFill>
                  <a:srgbClr val="002060"/>
                </a:solidFill>
                <a:ea typeface="HY중고딕" pitchFamily="18" charset="-127"/>
              </a:rPr>
              <a:t>The STB status information is transmitted when STB ATT program is connected periodically or when an event occurs. </a:t>
            </a:r>
            <a:r>
              <a:rPr lang="en-US" altLang="ko-KR" sz="1000" dirty="0" smtClean="0">
                <a:solidFill>
                  <a:srgbClr val="002060"/>
                </a:solidFill>
                <a:ea typeface="HY중고딕" pitchFamily="18" charset="-127"/>
              </a:rPr>
              <a:t>The command is executed when it is received.</a:t>
            </a:r>
            <a:endParaRPr lang="en-US" altLang="ko-KR" sz="1000" dirty="0">
              <a:solidFill>
                <a:srgbClr val="002060"/>
              </a:solidFill>
              <a:ea typeface="HY중고딕" pitchFamily="18" charset="-127"/>
            </a:endParaRPr>
          </a:p>
        </p:txBody>
      </p:sp>
      <p:sp>
        <p:nvSpPr>
          <p:cNvPr id="38" name="모서리가 둥근 직사각형 37"/>
          <p:cNvSpPr/>
          <p:nvPr/>
        </p:nvSpPr>
        <p:spPr bwMode="auto">
          <a:xfrm>
            <a:off x="214313" y="571472"/>
            <a:ext cx="6429375" cy="714375"/>
          </a:xfrm>
          <a:prstGeom prst="roundRect">
            <a:avLst/>
          </a:prstGeom>
        </p:spPr>
        <p:style>
          <a:lnRef idx="3">
            <a:schemeClr val="lt1"/>
          </a:lnRef>
          <a:fillRef idx="1">
            <a:schemeClr val="accent6"/>
          </a:fillRef>
          <a:effectRef idx="1">
            <a:schemeClr val="accent6"/>
          </a:effectRef>
          <a:fontRef idx="minor">
            <a:schemeClr val="lt1"/>
          </a:fontRef>
        </p:style>
        <p:txBody>
          <a:bodyPr anchor="ctr"/>
          <a:lstStyle/>
          <a:p>
            <a:pPr algn="ctr" fontAlgn="auto">
              <a:spcBef>
                <a:spcPts val="0"/>
              </a:spcBef>
              <a:spcAft>
                <a:spcPts val="0"/>
              </a:spcAft>
              <a:defRPr/>
            </a:pPr>
            <a:endParaRPr kumimoji="0" lang="ko-KR" altLang="en-US"/>
          </a:p>
        </p:txBody>
      </p:sp>
      <p:sp>
        <p:nvSpPr>
          <p:cNvPr id="39" name="모서리가 둥근 직사각형 38"/>
          <p:cNvSpPr/>
          <p:nvPr/>
        </p:nvSpPr>
        <p:spPr bwMode="auto">
          <a:xfrm>
            <a:off x="357188" y="642910"/>
            <a:ext cx="6143625" cy="581025"/>
          </a:xfrm>
          <a:prstGeom prst="roundRect">
            <a:avLst/>
          </a:prstGeom>
          <a:ln>
            <a:solidFill>
              <a:schemeClr val="accent6">
                <a:lumMod val="75000"/>
              </a:schemeClr>
            </a:solidFill>
          </a:ln>
        </p:spPr>
        <p:style>
          <a:lnRef idx="2">
            <a:schemeClr val="accent6"/>
          </a:lnRef>
          <a:fillRef idx="1">
            <a:schemeClr val="lt1"/>
          </a:fillRef>
          <a:effectRef idx="0">
            <a:schemeClr val="accent6"/>
          </a:effectRef>
          <a:fontRef idx="minor">
            <a:schemeClr val="dk1"/>
          </a:fontRef>
        </p:style>
        <p:txBody>
          <a:bodyPr anchor="ctr"/>
          <a:lstStyle/>
          <a:p>
            <a:pPr algn="ctr" fontAlgn="auto">
              <a:spcBef>
                <a:spcPts val="0"/>
              </a:spcBef>
              <a:spcAft>
                <a:spcPts val="0"/>
              </a:spcAft>
              <a:defRPr/>
            </a:pPr>
            <a:r>
              <a:rPr lang="en-US" altLang="ko-KR" sz="2000" dirty="0" smtClean="0">
                <a:latin typeface="HY견고딕" pitchFamily="18" charset="-127"/>
                <a:ea typeface="HY견고딕" pitchFamily="18" charset="-127"/>
              </a:rPr>
              <a:t>2. STB </a:t>
            </a:r>
            <a:r>
              <a:rPr lang="en-US" altLang="ko-KR" sz="2000" dirty="0" err="1" smtClean="0">
                <a:latin typeface="HY견고딕" pitchFamily="18" charset="-127"/>
                <a:ea typeface="HY견고딕" pitchFamily="18" charset="-127"/>
              </a:rPr>
              <a:t>Deamon</a:t>
            </a:r>
            <a:r>
              <a:rPr lang="en-US" altLang="ko-KR" sz="2000" dirty="0" smtClean="0">
                <a:latin typeface="HY견고딕" pitchFamily="18" charset="-127"/>
                <a:ea typeface="HY견고딕" pitchFamily="18" charset="-127"/>
              </a:rPr>
              <a:t> communication scenario</a:t>
            </a:r>
            <a:endParaRPr kumimoji="0" lang="ko-KR" altLang="en-US" sz="2000" dirty="0">
              <a:latin typeface="HY견고딕" pitchFamily="18" charset="-127"/>
              <a:ea typeface="HY견고딕" pitchFamily="18" charset="-127"/>
            </a:endParaRPr>
          </a:p>
        </p:txBody>
      </p:sp>
      <p:cxnSp>
        <p:nvCxnSpPr>
          <p:cNvPr id="41" name="직선 연결선 40"/>
          <p:cNvCxnSpPr/>
          <p:nvPr/>
        </p:nvCxnSpPr>
        <p:spPr>
          <a:xfrm>
            <a:off x="214313" y="1641454"/>
            <a:ext cx="6429375" cy="1588"/>
          </a:xfrm>
          <a:prstGeom prst="line">
            <a:avLst/>
          </a:prstGeom>
        </p:spPr>
        <p:style>
          <a:lnRef idx="2">
            <a:schemeClr val="accent6"/>
          </a:lnRef>
          <a:fillRef idx="0">
            <a:schemeClr val="accent6"/>
          </a:fillRef>
          <a:effectRef idx="1">
            <a:schemeClr val="accent6"/>
          </a:effectRef>
          <a:fontRef idx="minor">
            <a:schemeClr val="tx1"/>
          </a:fontRef>
        </p:style>
      </p:cxnSp>
      <p:sp>
        <p:nvSpPr>
          <p:cNvPr id="42" name="모서리가 둥근 직사각형 41"/>
          <p:cNvSpPr/>
          <p:nvPr/>
        </p:nvSpPr>
        <p:spPr>
          <a:xfrm>
            <a:off x="214313" y="1355704"/>
            <a:ext cx="2566615" cy="285750"/>
          </a:xfrm>
          <a:prstGeom prst="roundRect">
            <a:avLst/>
          </a:prstGeom>
        </p:spPr>
        <p:style>
          <a:lnRef idx="1">
            <a:schemeClr val="accent6"/>
          </a:lnRef>
          <a:fillRef idx="3">
            <a:schemeClr val="accent6"/>
          </a:fillRef>
          <a:effectRef idx="2">
            <a:schemeClr val="accent6"/>
          </a:effectRef>
          <a:fontRef idx="minor">
            <a:schemeClr val="lt1"/>
          </a:fontRef>
        </p:style>
        <p:txBody>
          <a:bodyPr anchor="ctr"/>
          <a:lstStyle/>
          <a:p>
            <a:pPr fontAlgn="auto">
              <a:spcBef>
                <a:spcPts val="0"/>
              </a:spcBef>
              <a:spcAft>
                <a:spcPts val="0"/>
              </a:spcAft>
              <a:defRPr/>
            </a:pPr>
            <a:r>
              <a:rPr kumimoji="0" lang="en-US" altLang="ko-KR" sz="1200" b="1" dirty="0" smtClean="0"/>
              <a:t>2.1 STB </a:t>
            </a:r>
            <a:r>
              <a:rPr lang="en-US" altLang="ko-KR" sz="1200" b="1" dirty="0" err="1" smtClean="0"/>
              <a:t>Deamon</a:t>
            </a:r>
            <a:endParaRPr kumimoji="0" lang="ko-KR" altLang="en-US" sz="1200" b="1" dirty="0"/>
          </a:p>
        </p:txBody>
      </p:sp>
      <p:sp>
        <p:nvSpPr>
          <p:cNvPr id="45" name="직사각형 44"/>
          <p:cNvSpPr/>
          <p:nvPr/>
        </p:nvSpPr>
        <p:spPr>
          <a:xfrm>
            <a:off x="1857364" y="4500562"/>
            <a:ext cx="1500198" cy="575494"/>
          </a:xfrm>
          <a:prstGeom prst="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n-US" altLang="ko-KR" sz="800" dirty="0" smtClean="0"/>
              <a:t>Revoke authentication and Unlock Parental control. </a:t>
            </a:r>
          </a:p>
          <a:p>
            <a:pPr algn="ctr"/>
            <a:r>
              <a:rPr lang="en-US" altLang="ko-KR" sz="800" dirty="0" smtClean="0"/>
              <a:t>Prohibit auto-upgrade,</a:t>
            </a:r>
          </a:p>
          <a:p>
            <a:pPr algn="ctr"/>
            <a:r>
              <a:rPr lang="en-US" altLang="ko-KR" sz="800" dirty="0" smtClean="0"/>
              <a:t>Setup dynamic IP, </a:t>
            </a:r>
          </a:p>
          <a:p>
            <a:pPr algn="ctr"/>
            <a:r>
              <a:rPr lang="en-US" altLang="ko-KR" sz="800" dirty="0" smtClean="0"/>
              <a:t>Check  </a:t>
            </a:r>
            <a:r>
              <a:rPr lang="en-US" altLang="ko-KR" sz="800" dirty="0" err="1" smtClean="0"/>
              <a:t>SDCard</a:t>
            </a:r>
            <a:r>
              <a:rPr lang="en-US" altLang="ko-KR" sz="800" dirty="0" smtClean="0"/>
              <a:t>/USB</a:t>
            </a:r>
            <a:endParaRPr lang="ko-KR" altLang="en-US" sz="800" dirty="0"/>
          </a:p>
        </p:txBody>
      </p:sp>
      <p:sp>
        <p:nvSpPr>
          <p:cNvPr id="46" name="직사각형 45"/>
          <p:cNvSpPr/>
          <p:nvPr/>
        </p:nvSpPr>
        <p:spPr>
          <a:xfrm>
            <a:off x="1857364" y="5393728"/>
            <a:ext cx="1500198" cy="432048"/>
          </a:xfrm>
          <a:prstGeom prst="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en-US" altLang="ko-KR" sz="900" dirty="0" smtClean="0"/>
              <a:t>Reboot</a:t>
            </a:r>
            <a:endParaRPr lang="ko-KR" altLang="en-US" sz="900" dirty="0"/>
          </a:p>
        </p:txBody>
      </p:sp>
      <p:sp>
        <p:nvSpPr>
          <p:cNvPr id="47" name="직사각형 46"/>
          <p:cNvSpPr/>
          <p:nvPr/>
        </p:nvSpPr>
        <p:spPr>
          <a:xfrm>
            <a:off x="1857364" y="6101268"/>
            <a:ext cx="1500198" cy="432048"/>
          </a:xfrm>
          <a:prstGeom prst="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n-US" altLang="ko-KR" sz="900" dirty="0" smtClean="0"/>
              <a:t>Connect Management Server</a:t>
            </a:r>
          </a:p>
          <a:p>
            <a:pPr algn="ctr"/>
            <a:r>
              <a:rPr lang="en-US" altLang="ko-KR" sz="900" dirty="0" smtClean="0"/>
              <a:t>(MAC, IP, Step Flag(1))</a:t>
            </a:r>
            <a:endParaRPr lang="ko-KR" altLang="en-US" sz="900" dirty="0"/>
          </a:p>
        </p:txBody>
      </p:sp>
      <p:sp>
        <p:nvSpPr>
          <p:cNvPr id="48" name="직사각형 47"/>
          <p:cNvSpPr/>
          <p:nvPr/>
        </p:nvSpPr>
        <p:spPr>
          <a:xfrm>
            <a:off x="1857364" y="6819068"/>
            <a:ext cx="1500198" cy="432048"/>
          </a:xfrm>
          <a:prstGeom prst="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n-US" altLang="ko-KR" sz="900" dirty="0" smtClean="0"/>
              <a:t>Receive setting information</a:t>
            </a:r>
            <a:endParaRPr lang="ko-KR" altLang="en-US" sz="900" dirty="0"/>
          </a:p>
        </p:txBody>
      </p:sp>
      <p:sp>
        <p:nvSpPr>
          <p:cNvPr id="49" name="직사각형 48"/>
          <p:cNvSpPr/>
          <p:nvPr/>
        </p:nvSpPr>
        <p:spPr>
          <a:xfrm>
            <a:off x="1857364" y="7536868"/>
            <a:ext cx="1500198" cy="432048"/>
          </a:xfrm>
          <a:prstGeom prst="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n-US" altLang="ko-KR" sz="900" dirty="0"/>
              <a:t>Authentication and </a:t>
            </a:r>
            <a:r>
              <a:rPr lang="en-US" altLang="ko-KR" sz="900" dirty="0" smtClean="0"/>
              <a:t>send </a:t>
            </a:r>
            <a:r>
              <a:rPr lang="en-US" altLang="ko-KR" sz="900" dirty="0"/>
              <a:t>result</a:t>
            </a:r>
            <a:endParaRPr lang="ko-KR" altLang="en-US" sz="900" dirty="0"/>
          </a:p>
        </p:txBody>
      </p:sp>
      <p:sp>
        <p:nvSpPr>
          <p:cNvPr id="51" name="직사각형 50"/>
          <p:cNvSpPr/>
          <p:nvPr/>
        </p:nvSpPr>
        <p:spPr>
          <a:xfrm>
            <a:off x="3789040" y="5148064"/>
            <a:ext cx="2664296" cy="299432"/>
          </a:xfrm>
          <a:prstGeom prst="rect">
            <a:avLst/>
          </a:prstGeom>
          <a:ln w="3175">
            <a:solidFill>
              <a:srgbClr val="FF0000"/>
            </a:solidFill>
            <a:prstDash val="solid"/>
          </a:ln>
        </p:spPr>
        <p:style>
          <a:lnRef idx="1">
            <a:schemeClr val="accent2"/>
          </a:lnRef>
          <a:fillRef idx="2">
            <a:schemeClr val="accent2"/>
          </a:fillRef>
          <a:effectRef idx="1">
            <a:schemeClr val="accent2"/>
          </a:effectRef>
          <a:fontRef idx="minor">
            <a:schemeClr val="dk1"/>
          </a:fontRef>
        </p:style>
        <p:txBody>
          <a:bodyPr rtlCol="0" anchor="ctr"/>
          <a:lstStyle/>
          <a:p>
            <a:pPr algn="ctr"/>
            <a:r>
              <a:rPr lang="en-US" altLang="ko-KR" sz="1000" dirty="0" smtClean="0"/>
              <a:t>Test STB button and IR reception</a:t>
            </a:r>
            <a:endParaRPr lang="ko-KR" altLang="en-US" sz="1000" dirty="0"/>
          </a:p>
        </p:txBody>
      </p:sp>
      <p:sp>
        <p:nvSpPr>
          <p:cNvPr id="52" name="직사각형 51"/>
          <p:cNvSpPr/>
          <p:nvPr/>
        </p:nvSpPr>
        <p:spPr>
          <a:xfrm>
            <a:off x="3789040" y="4642868"/>
            <a:ext cx="1500198" cy="299432"/>
          </a:xfrm>
          <a:prstGeom prst="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n-US" altLang="ko-KR" sz="1000" dirty="0" err="1" smtClean="0"/>
              <a:t>Realtime</a:t>
            </a:r>
            <a:r>
              <a:rPr lang="en-US" altLang="ko-KR" sz="1000" dirty="0" smtClean="0"/>
              <a:t> broadcast/</a:t>
            </a:r>
            <a:r>
              <a:rPr lang="en-US" altLang="ko-KR" sz="1000" dirty="0" err="1" smtClean="0"/>
              <a:t>VoD</a:t>
            </a:r>
            <a:endParaRPr lang="ko-KR" altLang="en-US" sz="1000" dirty="0"/>
          </a:p>
        </p:txBody>
      </p:sp>
      <p:sp>
        <p:nvSpPr>
          <p:cNvPr id="53" name="직사각형 52"/>
          <p:cNvSpPr/>
          <p:nvPr/>
        </p:nvSpPr>
        <p:spPr>
          <a:xfrm>
            <a:off x="3789040" y="5650410"/>
            <a:ext cx="1500198" cy="299432"/>
          </a:xfrm>
          <a:prstGeom prst="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n-US" altLang="ko-KR" sz="1000" dirty="0" smtClean="0"/>
              <a:t> </a:t>
            </a:r>
            <a:r>
              <a:rPr lang="en-US" altLang="ko-KR" sz="1000" dirty="0" smtClean="0"/>
              <a:t>Revoke </a:t>
            </a:r>
            <a:r>
              <a:rPr lang="en-US" altLang="ko-KR" sz="1000" dirty="0" smtClean="0"/>
              <a:t>Authentication</a:t>
            </a:r>
            <a:endParaRPr lang="ko-KR" altLang="en-US" sz="1000" dirty="0"/>
          </a:p>
        </p:txBody>
      </p:sp>
      <p:sp>
        <p:nvSpPr>
          <p:cNvPr id="54" name="직사각형 53"/>
          <p:cNvSpPr/>
          <p:nvPr/>
        </p:nvSpPr>
        <p:spPr>
          <a:xfrm>
            <a:off x="3789040" y="6154466"/>
            <a:ext cx="1500198" cy="299432"/>
          </a:xfrm>
          <a:prstGeom prst="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en-US" altLang="ko-KR" sz="900" dirty="0" smtClean="0"/>
              <a:t>Reboot/Factory Default</a:t>
            </a:r>
            <a:endParaRPr lang="ko-KR" altLang="en-US" sz="900" dirty="0"/>
          </a:p>
        </p:txBody>
      </p:sp>
      <p:sp>
        <p:nvSpPr>
          <p:cNvPr id="55" name="모서리가 둥근 직사각형 54"/>
          <p:cNvSpPr/>
          <p:nvPr/>
        </p:nvSpPr>
        <p:spPr>
          <a:xfrm>
            <a:off x="3789040" y="7252444"/>
            <a:ext cx="1517298" cy="457698"/>
          </a:xfrm>
          <a:prstGeom prst="roundRect">
            <a:avLst>
              <a:gd name="adj" fmla="val 45768"/>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n-US" altLang="ko-KR" sz="900" dirty="0" smtClean="0"/>
              <a:t>END</a:t>
            </a:r>
            <a:endParaRPr lang="ko-KR" altLang="en-US" sz="900" dirty="0"/>
          </a:p>
        </p:txBody>
      </p:sp>
      <p:sp>
        <p:nvSpPr>
          <p:cNvPr id="59" name="아래쪽 화살표 58"/>
          <p:cNvSpPr/>
          <p:nvPr/>
        </p:nvSpPr>
        <p:spPr>
          <a:xfrm>
            <a:off x="2500306" y="3571868"/>
            <a:ext cx="214314" cy="142876"/>
          </a:xfrm>
          <a:prstGeom prst="downArrow">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ko-KR" altLang="en-US"/>
          </a:p>
        </p:txBody>
      </p:sp>
      <p:sp>
        <p:nvSpPr>
          <p:cNvPr id="60" name="아래쪽 화살표 59"/>
          <p:cNvSpPr/>
          <p:nvPr/>
        </p:nvSpPr>
        <p:spPr>
          <a:xfrm>
            <a:off x="2500306" y="5172574"/>
            <a:ext cx="214314" cy="142876"/>
          </a:xfrm>
          <a:prstGeom prst="downArrow">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ko-KR" altLang="en-US"/>
          </a:p>
        </p:txBody>
      </p:sp>
      <p:sp>
        <p:nvSpPr>
          <p:cNvPr id="61" name="아래쪽 화살표 60"/>
          <p:cNvSpPr/>
          <p:nvPr/>
        </p:nvSpPr>
        <p:spPr>
          <a:xfrm>
            <a:off x="2500306" y="5886954"/>
            <a:ext cx="214314" cy="142876"/>
          </a:xfrm>
          <a:prstGeom prst="downArrow">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ko-KR" altLang="en-US"/>
          </a:p>
        </p:txBody>
      </p:sp>
      <p:sp>
        <p:nvSpPr>
          <p:cNvPr id="62" name="아래쪽 화살표 61"/>
          <p:cNvSpPr/>
          <p:nvPr/>
        </p:nvSpPr>
        <p:spPr>
          <a:xfrm>
            <a:off x="2500306" y="6601334"/>
            <a:ext cx="214314" cy="142876"/>
          </a:xfrm>
          <a:prstGeom prst="downArrow">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ko-KR" altLang="en-US"/>
          </a:p>
        </p:txBody>
      </p:sp>
      <p:sp>
        <p:nvSpPr>
          <p:cNvPr id="63" name="아래쪽 화살표 62"/>
          <p:cNvSpPr/>
          <p:nvPr/>
        </p:nvSpPr>
        <p:spPr>
          <a:xfrm>
            <a:off x="2500306" y="7315714"/>
            <a:ext cx="214314" cy="142876"/>
          </a:xfrm>
          <a:prstGeom prst="downArrow">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ko-KR" altLang="en-US"/>
          </a:p>
        </p:txBody>
      </p:sp>
      <p:sp>
        <p:nvSpPr>
          <p:cNvPr id="64" name="아래쪽 화살표 63"/>
          <p:cNvSpPr/>
          <p:nvPr/>
        </p:nvSpPr>
        <p:spPr>
          <a:xfrm>
            <a:off x="2500306" y="8030094"/>
            <a:ext cx="214314" cy="142876"/>
          </a:xfrm>
          <a:prstGeom prst="downArrow">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ko-KR" altLang="en-US"/>
          </a:p>
        </p:txBody>
      </p:sp>
      <p:sp>
        <p:nvSpPr>
          <p:cNvPr id="65" name="아래쪽 화살표 64"/>
          <p:cNvSpPr/>
          <p:nvPr/>
        </p:nvSpPr>
        <p:spPr>
          <a:xfrm>
            <a:off x="4431982" y="4427984"/>
            <a:ext cx="214314" cy="142876"/>
          </a:xfrm>
          <a:prstGeom prst="downArrow">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ko-KR" altLang="en-US"/>
          </a:p>
        </p:txBody>
      </p:sp>
      <p:sp>
        <p:nvSpPr>
          <p:cNvPr id="66" name="아래쪽 화살표 65"/>
          <p:cNvSpPr/>
          <p:nvPr/>
        </p:nvSpPr>
        <p:spPr>
          <a:xfrm>
            <a:off x="4431982" y="4932040"/>
            <a:ext cx="214314" cy="142876"/>
          </a:xfrm>
          <a:prstGeom prst="downArrow">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ko-KR" altLang="en-US"/>
          </a:p>
        </p:txBody>
      </p:sp>
      <p:sp>
        <p:nvSpPr>
          <p:cNvPr id="67" name="아래쪽 화살표 66"/>
          <p:cNvSpPr/>
          <p:nvPr/>
        </p:nvSpPr>
        <p:spPr>
          <a:xfrm>
            <a:off x="4431982" y="5940152"/>
            <a:ext cx="214314" cy="142876"/>
          </a:xfrm>
          <a:prstGeom prst="downArrow">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ko-KR" altLang="en-US"/>
          </a:p>
        </p:txBody>
      </p:sp>
      <p:cxnSp>
        <p:nvCxnSpPr>
          <p:cNvPr id="70" name="Shape 69"/>
          <p:cNvCxnSpPr>
            <a:stCxn id="43" idx="3"/>
            <a:endCxn id="58" idx="0"/>
          </p:cNvCxnSpPr>
          <p:nvPr/>
        </p:nvCxnSpPr>
        <p:spPr>
          <a:xfrm flipV="1">
            <a:off x="3345022" y="3491880"/>
            <a:ext cx="1194117" cy="4968552"/>
          </a:xfrm>
          <a:prstGeom prst="bentConnector4">
            <a:avLst>
              <a:gd name="adj1" fmla="val 18592"/>
              <a:gd name="adj2" fmla="val 104601"/>
            </a:avLst>
          </a:prstGeom>
          <a:ln w="38100">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72" name="직사각형 71"/>
          <p:cNvSpPr/>
          <p:nvPr/>
        </p:nvSpPr>
        <p:spPr>
          <a:xfrm>
            <a:off x="3789040" y="3994796"/>
            <a:ext cx="1500198" cy="432048"/>
          </a:xfrm>
          <a:prstGeom prst="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n-US" altLang="ko-KR" sz="1000" dirty="0" smtClean="0"/>
              <a:t>Connect Management Sever</a:t>
            </a:r>
          </a:p>
          <a:p>
            <a:pPr algn="ctr"/>
            <a:r>
              <a:rPr lang="en-US" altLang="ko-KR" sz="1000" dirty="0" smtClean="0"/>
              <a:t>(MAC, IP, Step Flag(2))</a:t>
            </a:r>
            <a:endParaRPr lang="ko-KR" altLang="en-US" sz="1000" dirty="0"/>
          </a:p>
        </p:txBody>
      </p:sp>
      <p:sp>
        <p:nvSpPr>
          <p:cNvPr id="73" name="아래쪽 화살표 72"/>
          <p:cNvSpPr/>
          <p:nvPr/>
        </p:nvSpPr>
        <p:spPr>
          <a:xfrm>
            <a:off x="4431982" y="5436096"/>
            <a:ext cx="214314" cy="142876"/>
          </a:xfrm>
          <a:prstGeom prst="downArrow">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ko-KR" altLang="en-US"/>
          </a:p>
        </p:txBody>
      </p:sp>
      <p:sp>
        <p:nvSpPr>
          <p:cNvPr id="74" name="직사각형 73"/>
          <p:cNvSpPr/>
          <p:nvPr/>
        </p:nvSpPr>
        <p:spPr>
          <a:xfrm>
            <a:off x="3789040" y="6655102"/>
            <a:ext cx="1500198" cy="432048"/>
          </a:xfrm>
          <a:prstGeom prst="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n-US" altLang="ko-KR" sz="900" dirty="0"/>
              <a:t>Connect Management Sever</a:t>
            </a:r>
          </a:p>
          <a:p>
            <a:pPr algn="ctr"/>
            <a:r>
              <a:rPr lang="en-US" altLang="ko-KR" sz="900" dirty="0" smtClean="0"/>
              <a:t>(MAC, IP, Step Flag(3))</a:t>
            </a:r>
            <a:endParaRPr lang="ko-KR" altLang="en-US" sz="900" dirty="0"/>
          </a:p>
        </p:txBody>
      </p:sp>
      <p:sp>
        <p:nvSpPr>
          <p:cNvPr id="75" name="아래쪽 화살표 74"/>
          <p:cNvSpPr/>
          <p:nvPr/>
        </p:nvSpPr>
        <p:spPr>
          <a:xfrm>
            <a:off x="4431982" y="6444208"/>
            <a:ext cx="214314" cy="142876"/>
          </a:xfrm>
          <a:prstGeom prst="downArrow">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ko-KR" altLang="en-US"/>
          </a:p>
        </p:txBody>
      </p:sp>
      <p:sp>
        <p:nvSpPr>
          <p:cNvPr id="77" name="모서리가 둥근 사각형 설명선 76"/>
          <p:cNvSpPr/>
          <p:nvPr/>
        </p:nvSpPr>
        <p:spPr>
          <a:xfrm>
            <a:off x="5085184" y="7740352"/>
            <a:ext cx="1374422" cy="432048"/>
          </a:xfrm>
          <a:prstGeom prst="wedgeRoundRectCallout">
            <a:avLst>
              <a:gd name="adj1" fmla="val -59143"/>
              <a:gd name="adj2" fmla="val -56466"/>
              <a:gd name="adj3" fmla="val 16667"/>
            </a:avLst>
          </a:prstGeom>
        </p:spPr>
        <p:style>
          <a:lnRef idx="1">
            <a:schemeClr val="dk1"/>
          </a:lnRef>
          <a:fillRef idx="2">
            <a:schemeClr val="dk1"/>
          </a:fillRef>
          <a:effectRef idx="1">
            <a:schemeClr val="dk1"/>
          </a:effectRef>
          <a:fontRef idx="minor">
            <a:schemeClr val="dk1"/>
          </a:fontRef>
        </p:style>
        <p:txBody>
          <a:bodyPr rtlCol="0" anchor="ctr"/>
          <a:lstStyle/>
          <a:p>
            <a:pPr algn="ctr"/>
            <a:r>
              <a:rPr lang="en-US" altLang="ko-KR" sz="1000" dirty="0" smtClean="0"/>
              <a:t>Check ATT STB program and Delete it in  STB.</a:t>
            </a:r>
            <a:endParaRPr lang="ko-KR" altLang="en-US" sz="1000" dirty="0"/>
          </a:p>
        </p:txBody>
      </p:sp>
      <p:sp>
        <p:nvSpPr>
          <p:cNvPr id="78" name="다이아몬드 77"/>
          <p:cNvSpPr/>
          <p:nvPr/>
        </p:nvSpPr>
        <p:spPr>
          <a:xfrm>
            <a:off x="1841974" y="3786182"/>
            <a:ext cx="1515588" cy="432048"/>
          </a:xfrm>
          <a:prstGeom prst="diamond">
            <a:avLst/>
          </a:prstGeom>
        </p:spPr>
        <p:style>
          <a:lnRef idx="1">
            <a:schemeClr val="accent6"/>
          </a:lnRef>
          <a:fillRef idx="2">
            <a:schemeClr val="accent6"/>
          </a:fillRef>
          <a:effectRef idx="1">
            <a:schemeClr val="accent6"/>
          </a:effectRef>
          <a:fontRef idx="minor">
            <a:schemeClr val="dk1"/>
          </a:fontRef>
        </p:style>
        <p:txBody>
          <a:bodyPr lIns="0" rIns="0" rtlCol="0" anchor="ctr"/>
          <a:lstStyle/>
          <a:p>
            <a:pPr algn="ctr"/>
            <a:r>
              <a:rPr lang="en-US" altLang="ko-KR" sz="1000" dirty="0" smtClean="0"/>
              <a:t>Check </a:t>
            </a:r>
            <a:r>
              <a:rPr lang="en-US" altLang="ko-KR" sz="1000" dirty="0" err="1" smtClean="0"/>
              <a:t>Deamon</a:t>
            </a:r>
            <a:r>
              <a:rPr lang="en-US" altLang="ko-KR" sz="1000" dirty="0" smtClean="0"/>
              <a:t> </a:t>
            </a:r>
            <a:r>
              <a:rPr lang="en-US" altLang="ko-KR" sz="1000" dirty="0" err="1" smtClean="0"/>
              <a:t>deletetion</a:t>
            </a:r>
            <a:endParaRPr lang="ko-KR" altLang="en-US" sz="1000" dirty="0"/>
          </a:p>
        </p:txBody>
      </p:sp>
      <p:sp>
        <p:nvSpPr>
          <p:cNvPr id="79" name="모서리가 둥근 사각형 설명선 78"/>
          <p:cNvSpPr/>
          <p:nvPr/>
        </p:nvSpPr>
        <p:spPr>
          <a:xfrm>
            <a:off x="261938" y="3635896"/>
            <a:ext cx="1529710" cy="1201336"/>
          </a:xfrm>
          <a:prstGeom prst="wedgeRoundRectCallout">
            <a:avLst>
              <a:gd name="adj1" fmla="val 53269"/>
              <a:gd name="adj2" fmla="val -11975"/>
              <a:gd name="adj3" fmla="val 16667"/>
            </a:avLst>
          </a:prstGeom>
        </p:spPr>
        <p:style>
          <a:lnRef idx="1">
            <a:schemeClr val="dk1"/>
          </a:lnRef>
          <a:fillRef idx="2">
            <a:schemeClr val="dk1"/>
          </a:fillRef>
          <a:effectRef idx="1">
            <a:schemeClr val="dk1"/>
          </a:effectRef>
          <a:fontRef idx="minor">
            <a:schemeClr val="dk1"/>
          </a:fontRef>
        </p:style>
        <p:txBody>
          <a:bodyPr rtlCol="0" anchor="ctr"/>
          <a:lstStyle/>
          <a:p>
            <a:pPr algn="ctr"/>
            <a:r>
              <a:rPr lang="en-US" altLang="ko-KR" sz="900" dirty="0" smtClean="0"/>
              <a:t>It should be deleted </a:t>
            </a:r>
            <a:r>
              <a:rPr lang="en-US" altLang="ko-KR" sz="900" dirty="0" err="1" smtClean="0"/>
              <a:t>deamon</a:t>
            </a:r>
            <a:r>
              <a:rPr lang="en-US" altLang="ko-KR" sz="900" dirty="0" smtClean="0"/>
              <a:t> that it installed before 24 hours ago.(It is for prevention that it runs in customer house)</a:t>
            </a:r>
            <a:endParaRPr lang="ko-KR" altLang="en-US" sz="900" dirty="0"/>
          </a:p>
        </p:txBody>
      </p:sp>
      <p:sp>
        <p:nvSpPr>
          <p:cNvPr id="80" name="아래쪽 화살표 79"/>
          <p:cNvSpPr/>
          <p:nvPr/>
        </p:nvSpPr>
        <p:spPr>
          <a:xfrm>
            <a:off x="2500306" y="4286248"/>
            <a:ext cx="214314" cy="142876"/>
          </a:xfrm>
          <a:prstGeom prst="downArrow">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ko-KR" altLang="en-US"/>
          </a:p>
        </p:txBody>
      </p:sp>
      <p:sp>
        <p:nvSpPr>
          <p:cNvPr id="43" name="직사각형 42"/>
          <p:cNvSpPr/>
          <p:nvPr/>
        </p:nvSpPr>
        <p:spPr>
          <a:xfrm>
            <a:off x="1844824" y="8244408"/>
            <a:ext cx="1500198" cy="432048"/>
          </a:xfrm>
          <a:prstGeom prst="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n-US" altLang="ko-KR" sz="900" dirty="0" smtClean="0"/>
              <a:t>Update channels</a:t>
            </a:r>
            <a:endParaRPr lang="ko-KR" altLang="en-US" sz="900" dirty="0"/>
          </a:p>
        </p:txBody>
      </p:sp>
      <p:sp>
        <p:nvSpPr>
          <p:cNvPr id="44" name="아래쪽 화살표 43"/>
          <p:cNvSpPr/>
          <p:nvPr/>
        </p:nvSpPr>
        <p:spPr>
          <a:xfrm>
            <a:off x="4441102" y="3779912"/>
            <a:ext cx="214314" cy="142876"/>
          </a:xfrm>
          <a:prstGeom prst="downArrow">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ko-KR" altLang="en-US"/>
          </a:p>
        </p:txBody>
      </p:sp>
      <p:sp>
        <p:nvSpPr>
          <p:cNvPr id="58" name="직사각형 57"/>
          <p:cNvSpPr/>
          <p:nvPr/>
        </p:nvSpPr>
        <p:spPr>
          <a:xfrm>
            <a:off x="3789040" y="3491880"/>
            <a:ext cx="1500198" cy="299432"/>
          </a:xfrm>
          <a:prstGeom prst="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en-US" altLang="ko-KR" sz="1000" dirty="0" smtClean="0"/>
              <a:t>Reboot</a:t>
            </a:r>
            <a:endParaRPr lang="ko-KR" altLang="en-US" sz="1000" dirty="0"/>
          </a:p>
        </p:txBody>
      </p:sp>
      <p:sp>
        <p:nvSpPr>
          <p:cNvPr id="71" name="모서리가 둥근 사각형 설명선 70"/>
          <p:cNvSpPr/>
          <p:nvPr/>
        </p:nvSpPr>
        <p:spPr>
          <a:xfrm>
            <a:off x="326386" y="3059832"/>
            <a:ext cx="1374422" cy="432048"/>
          </a:xfrm>
          <a:prstGeom prst="wedgeRoundRectCallout">
            <a:avLst>
              <a:gd name="adj1" fmla="val 58873"/>
              <a:gd name="adj2" fmla="val -12451"/>
              <a:gd name="adj3" fmla="val 16667"/>
            </a:avLst>
          </a:prstGeom>
        </p:spPr>
        <p:style>
          <a:lnRef idx="1">
            <a:schemeClr val="accent2"/>
          </a:lnRef>
          <a:fillRef idx="2">
            <a:schemeClr val="accent2"/>
          </a:fillRef>
          <a:effectRef idx="1">
            <a:schemeClr val="accent2"/>
          </a:effectRef>
          <a:fontRef idx="minor">
            <a:schemeClr val="dk1"/>
          </a:fontRef>
        </p:style>
        <p:txBody>
          <a:bodyPr rtlCol="0" anchor="ctr"/>
          <a:lstStyle>
            <a:defPPr>
              <a:defRPr lang="ko-KR"/>
            </a:defPPr>
            <a:lvl1pPr marL="0" algn="l" defTabSz="914400" rtl="0" eaLnBrk="1" latinLnBrk="1" hangingPunct="1">
              <a:defRPr sz="1800" kern="1200">
                <a:solidFill>
                  <a:schemeClr val="dk1"/>
                </a:solidFill>
                <a:latin typeface="+mn-lt"/>
                <a:ea typeface="+mn-ea"/>
                <a:cs typeface="+mn-cs"/>
              </a:defRPr>
            </a:lvl1pPr>
            <a:lvl2pPr marL="457200" algn="l" defTabSz="914400" rtl="0" eaLnBrk="1" latinLnBrk="1" hangingPunct="1">
              <a:defRPr sz="1800" kern="1200">
                <a:solidFill>
                  <a:schemeClr val="dk1"/>
                </a:solidFill>
                <a:latin typeface="+mn-lt"/>
                <a:ea typeface="+mn-ea"/>
                <a:cs typeface="+mn-cs"/>
              </a:defRPr>
            </a:lvl2pPr>
            <a:lvl3pPr marL="914400" algn="l" defTabSz="914400" rtl="0" eaLnBrk="1" latinLnBrk="1" hangingPunct="1">
              <a:defRPr sz="1800" kern="1200">
                <a:solidFill>
                  <a:schemeClr val="dk1"/>
                </a:solidFill>
                <a:latin typeface="+mn-lt"/>
                <a:ea typeface="+mn-ea"/>
                <a:cs typeface="+mn-cs"/>
              </a:defRPr>
            </a:lvl3pPr>
            <a:lvl4pPr marL="1371600" algn="l" defTabSz="914400" rtl="0" eaLnBrk="1" latinLnBrk="1" hangingPunct="1">
              <a:defRPr sz="1800" kern="1200">
                <a:solidFill>
                  <a:schemeClr val="dk1"/>
                </a:solidFill>
                <a:latin typeface="+mn-lt"/>
                <a:ea typeface="+mn-ea"/>
                <a:cs typeface="+mn-cs"/>
              </a:defRPr>
            </a:lvl4pPr>
            <a:lvl5pPr marL="1828800" algn="l" defTabSz="914400" rtl="0" eaLnBrk="1" latinLnBrk="1" hangingPunct="1">
              <a:defRPr sz="1800" kern="1200">
                <a:solidFill>
                  <a:schemeClr val="dk1"/>
                </a:solidFill>
                <a:latin typeface="+mn-lt"/>
                <a:ea typeface="+mn-ea"/>
                <a:cs typeface="+mn-cs"/>
              </a:defRPr>
            </a:lvl5pPr>
            <a:lvl6pPr marL="2286000" algn="l" defTabSz="914400" rtl="0" eaLnBrk="1" latinLnBrk="1" hangingPunct="1">
              <a:defRPr sz="1800" kern="1200">
                <a:solidFill>
                  <a:schemeClr val="dk1"/>
                </a:solidFill>
                <a:latin typeface="+mn-lt"/>
                <a:ea typeface="+mn-ea"/>
                <a:cs typeface="+mn-cs"/>
              </a:defRPr>
            </a:lvl6pPr>
            <a:lvl7pPr marL="2743200" algn="l" defTabSz="914400" rtl="0" eaLnBrk="1" latinLnBrk="1" hangingPunct="1">
              <a:defRPr sz="1800" kern="1200">
                <a:solidFill>
                  <a:schemeClr val="dk1"/>
                </a:solidFill>
                <a:latin typeface="+mn-lt"/>
                <a:ea typeface="+mn-ea"/>
                <a:cs typeface="+mn-cs"/>
              </a:defRPr>
            </a:lvl7pPr>
            <a:lvl8pPr marL="3200400" algn="l" defTabSz="914400" rtl="0" eaLnBrk="1" latinLnBrk="1" hangingPunct="1">
              <a:defRPr sz="1800" kern="1200">
                <a:solidFill>
                  <a:schemeClr val="dk1"/>
                </a:solidFill>
                <a:latin typeface="+mn-lt"/>
                <a:ea typeface="+mn-ea"/>
                <a:cs typeface="+mn-cs"/>
              </a:defRPr>
            </a:lvl8pPr>
            <a:lvl9pPr marL="3657600" algn="l" defTabSz="914400" rtl="0" eaLnBrk="1" latinLnBrk="1" hangingPunct="1">
              <a:defRPr sz="1800" kern="1200">
                <a:solidFill>
                  <a:schemeClr val="dk1"/>
                </a:solidFill>
                <a:latin typeface="+mn-lt"/>
                <a:ea typeface="+mn-ea"/>
                <a:cs typeface="+mn-cs"/>
              </a:defRPr>
            </a:lvl9pPr>
          </a:lstStyle>
          <a:p>
            <a:pPr algn="ctr"/>
            <a:r>
              <a:rPr lang="en-US" altLang="ko-KR" sz="900" dirty="0" smtClean="0"/>
              <a:t>It may change how to install demon.</a:t>
            </a:r>
            <a:endParaRPr lang="ko-KR" altLang="en-US" sz="900" dirty="0"/>
          </a:p>
        </p:txBody>
      </p:sp>
      <p:sp>
        <p:nvSpPr>
          <p:cNvPr id="82" name="TextBox 81"/>
          <p:cNvSpPr txBox="1"/>
          <p:nvPr/>
        </p:nvSpPr>
        <p:spPr>
          <a:xfrm>
            <a:off x="188640" y="8867001"/>
            <a:ext cx="6064481" cy="246221"/>
          </a:xfrm>
          <a:prstGeom prst="rect">
            <a:avLst/>
          </a:prstGeom>
          <a:noFill/>
        </p:spPr>
        <p:txBody>
          <a:bodyPr wrap="none" rtlCol="0">
            <a:spAutoFit/>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r>
              <a:rPr lang="en-US" altLang="ko-KR" sz="1000" dirty="0" smtClean="0">
                <a:solidFill>
                  <a:srgbClr val="FF0000"/>
                </a:solidFill>
              </a:rPr>
              <a:t>* After completing each step, it is necessary to modify the step information based on reboot status.</a:t>
            </a:r>
            <a:endParaRPr lang="ko-KR" altLang="en-US" sz="1000" dirty="0">
              <a:solidFill>
                <a:srgbClr val="FF0000"/>
              </a:solidFill>
            </a:endParaRPr>
          </a:p>
        </p:txBody>
      </p:sp>
      <p:sp>
        <p:nvSpPr>
          <p:cNvPr id="69" name="아래쪽 화살표 68"/>
          <p:cNvSpPr/>
          <p:nvPr/>
        </p:nvSpPr>
        <p:spPr>
          <a:xfrm>
            <a:off x="4437112" y="7093420"/>
            <a:ext cx="214314" cy="142876"/>
          </a:xfrm>
          <a:prstGeom prst="downArrow">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ko-KR" altLang="en-US"/>
          </a:p>
        </p:txBody>
      </p:sp>
      <p:sp>
        <p:nvSpPr>
          <p:cNvPr id="50" name="슬라이드 번호 개체 틀 49"/>
          <p:cNvSpPr>
            <a:spLocks noGrp="1"/>
          </p:cNvSpPr>
          <p:nvPr>
            <p:ph type="sldNum" sz="quarter" idx="12"/>
          </p:nvPr>
        </p:nvSpPr>
        <p:spPr>
          <a:xfrm>
            <a:off x="5213176" y="8693679"/>
            <a:ext cx="1600200" cy="486833"/>
          </a:xfrm>
        </p:spPr>
        <p:txBody>
          <a:bodyPr/>
          <a:lstStyle/>
          <a:p>
            <a:fld id="{4AFB1CAC-E0B2-4E67-BA47-1772C30776A2}" type="slidenum">
              <a:rPr lang="ko-KR" altLang="en-US" smtClean="0"/>
              <a:pPr/>
              <a:t>3</a:t>
            </a:fld>
            <a:endParaRPr lang="ko-KR" altLang="en-US"/>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9"/>
          <p:cNvSpPr>
            <a:spLocks noChangeArrowheads="1"/>
          </p:cNvSpPr>
          <p:nvPr/>
        </p:nvSpPr>
        <p:spPr bwMode="auto">
          <a:xfrm>
            <a:off x="214290" y="1142976"/>
            <a:ext cx="6429375" cy="7814072"/>
          </a:xfrm>
          <a:prstGeom prst="roundRect">
            <a:avLst>
              <a:gd name="adj" fmla="val 3815"/>
            </a:avLst>
          </a:prstGeom>
          <a:noFill/>
          <a:ln>
            <a:headEnd/>
            <a:tailEnd/>
          </a:ln>
        </p:spPr>
        <p:style>
          <a:lnRef idx="2">
            <a:schemeClr val="accent5"/>
          </a:lnRef>
          <a:fillRef idx="1">
            <a:schemeClr val="lt1"/>
          </a:fillRef>
          <a:effectRef idx="0">
            <a:schemeClr val="accent5"/>
          </a:effectRef>
          <a:fontRef idx="minor">
            <a:schemeClr val="dk1"/>
          </a:fontRef>
        </p:style>
        <p:txBody>
          <a:bodyPr wrap="none" anchor="ctr"/>
          <a:lstStyle/>
          <a:p>
            <a:pPr fontAlgn="auto">
              <a:spcBef>
                <a:spcPts val="0"/>
              </a:spcBef>
              <a:spcAft>
                <a:spcPts val="0"/>
              </a:spcAft>
              <a:defRPr/>
            </a:pPr>
            <a:endParaRPr kumimoji="0" lang="ko-KR" altLang="en-US"/>
          </a:p>
        </p:txBody>
      </p:sp>
      <p:grpSp>
        <p:nvGrpSpPr>
          <p:cNvPr id="3" name="그룹 2"/>
          <p:cNvGrpSpPr/>
          <p:nvPr/>
        </p:nvGrpSpPr>
        <p:grpSpPr>
          <a:xfrm>
            <a:off x="0" y="0"/>
            <a:ext cx="6858000" cy="512763"/>
            <a:chOff x="0" y="0"/>
            <a:chExt cx="6858000" cy="512763"/>
          </a:xfrm>
        </p:grpSpPr>
        <p:sp>
          <p:nvSpPr>
            <p:cNvPr id="4" name="직사각형 3"/>
            <p:cNvSpPr/>
            <p:nvPr/>
          </p:nvSpPr>
          <p:spPr>
            <a:xfrm>
              <a:off x="0" y="0"/>
              <a:ext cx="6858000" cy="500063"/>
            </a:xfrm>
            <a:prstGeom prst="rect">
              <a:avLst/>
            </a:prstGeom>
          </p:spPr>
          <p:style>
            <a:lnRef idx="1">
              <a:schemeClr val="accent6"/>
            </a:lnRef>
            <a:fillRef idx="3">
              <a:schemeClr val="accent6"/>
            </a:fillRef>
            <a:effectRef idx="2">
              <a:schemeClr val="accent6"/>
            </a:effectRef>
            <a:fontRef idx="minor">
              <a:schemeClr val="lt1"/>
            </a:fontRef>
          </p:style>
          <p:txBody>
            <a:bodyPr anchor="ctr"/>
            <a:lstStyle/>
            <a:p>
              <a:pPr algn="ctr" fontAlgn="auto">
                <a:spcBef>
                  <a:spcPts val="0"/>
                </a:spcBef>
                <a:spcAft>
                  <a:spcPts val="0"/>
                </a:spcAft>
                <a:defRPr/>
              </a:pPr>
              <a:endParaRPr kumimoji="0" lang="ko-KR" altLang="en-US"/>
            </a:p>
          </p:txBody>
        </p:sp>
        <p:pic>
          <p:nvPicPr>
            <p:cNvPr id="5" name="Picture 3"/>
            <p:cNvPicPr>
              <a:picLocks noChangeAspect="1" noChangeArrowheads="1"/>
            </p:cNvPicPr>
            <p:nvPr/>
          </p:nvPicPr>
          <p:blipFill>
            <a:blip r:embed="rId2" cstate="print"/>
            <a:srcRect/>
            <a:stretch>
              <a:fillRect/>
            </a:stretch>
          </p:blipFill>
          <p:spPr bwMode="auto">
            <a:xfrm>
              <a:off x="0" y="0"/>
              <a:ext cx="1358900" cy="512763"/>
            </a:xfrm>
            <a:prstGeom prst="rect">
              <a:avLst/>
            </a:prstGeom>
            <a:ln>
              <a:noFill/>
            </a:ln>
            <a:effectLst>
              <a:softEdge rad="63500"/>
            </a:effectLst>
          </p:spPr>
        </p:pic>
      </p:grpSp>
      <p:cxnSp>
        <p:nvCxnSpPr>
          <p:cNvPr id="6" name="직선 연결선 5"/>
          <p:cNvCxnSpPr/>
          <p:nvPr/>
        </p:nvCxnSpPr>
        <p:spPr>
          <a:xfrm>
            <a:off x="214313" y="969318"/>
            <a:ext cx="6429375" cy="1588"/>
          </a:xfrm>
          <a:prstGeom prst="line">
            <a:avLst/>
          </a:prstGeom>
        </p:spPr>
        <p:style>
          <a:lnRef idx="2">
            <a:schemeClr val="accent6"/>
          </a:lnRef>
          <a:fillRef idx="0">
            <a:schemeClr val="accent6"/>
          </a:fillRef>
          <a:effectRef idx="1">
            <a:schemeClr val="accent6"/>
          </a:effectRef>
          <a:fontRef idx="minor">
            <a:schemeClr val="tx1"/>
          </a:fontRef>
        </p:style>
      </p:cxnSp>
      <p:sp>
        <p:nvSpPr>
          <p:cNvPr id="7" name="모서리가 둥근 직사각형 6"/>
          <p:cNvSpPr/>
          <p:nvPr/>
        </p:nvSpPr>
        <p:spPr>
          <a:xfrm>
            <a:off x="214313" y="683568"/>
            <a:ext cx="4222799" cy="285750"/>
          </a:xfrm>
          <a:prstGeom prst="roundRect">
            <a:avLst/>
          </a:prstGeom>
        </p:spPr>
        <p:style>
          <a:lnRef idx="1">
            <a:schemeClr val="accent6"/>
          </a:lnRef>
          <a:fillRef idx="3">
            <a:schemeClr val="accent6"/>
          </a:fillRef>
          <a:effectRef idx="2">
            <a:schemeClr val="accent6"/>
          </a:effectRef>
          <a:fontRef idx="minor">
            <a:schemeClr val="lt1"/>
          </a:fontRef>
        </p:style>
        <p:txBody>
          <a:bodyPr anchor="ctr"/>
          <a:lstStyle/>
          <a:p>
            <a:pPr fontAlgn="auto">
              <a:spcBef>
                <a:spcPts val="0"/>
              </a:spcBef>
              <a:spcAft>
                <a:spcPts val="0"/>
              </a:spcAft>
              <a:defRPr/>
            </a:pPr>
            <a:r>
              <a:rPr kumimoji="0" lang="en-US" altLang="ko-KR" sz="1200" b="1" dirty="0" smtClean="0"/>
              <a:t>2.2 </a:t>
            </a:r>
            <a:r>
              <a:rPr kumimoji="0" lang="en-US" altLang="ko-KR" sz="1200" b="1" dirty="0" err="1" smtClean="0"/>
              <a:t>Scenarion</a:t>
            </a:r>
            <a:r>
              <a:rPr kumimoji="0" lang="en-US" altLang="ko-KR" sz="1200" b="1" dirty="0" smtClean="0"/>
              <a:t> for sending/receiving Information </a:t>
            </a:r>
            <a:r>
              <a:rPr kumimoji="0" lang="ko-KR" altLang="en-US" sz="1200" b="1" dirty="0" smtClean="0"/>
              <a:t> </a:t>
            </a:r>
            <a:r>
              <a:rPr kumimoji="0" lang="en-US" altLang="ko-KR" sz="1200" b="1" dirty="0" smtClean="0"/>
              <a:t>– 1/4</a:t>
            </a:r>
            <a:endParaRPr kumimoji="0" lang="ko-KR" altLang="en-US" sz="1200" b="1" dirty="0"/>
          </a:p>
        </p:txBody>
      </p:sp>
      <p:cxnSp>
        <p:nvCxnSpPr>
          <p:cNvPr id="8" name="직선 화살표 연결선 7"/>
          <p:cNvCxnSpPr/>
          <p:nvPr/>
        </p:nvCxnSpPr>
        <p:spPr>
          <a:xfrm>
            <a:off x="1435218" y="1567409"/>
            <a:ext cx="0" cy="7200000"/>
          </a:xfrm>
          <a:prstGeom prst="straightConnector1">
            <a:avLst/>
          </a:prstGeom>
          <a:ln>
            <a:headEnd type="none" w="med" len="med"/>
            <a:tailEnd type="triangle" w="med" len="med"/>
          </a:ln>
        </p:spPr>
        <p:style>
          <a:lnRef idx="3">
            <a:schemeClr val="dk1"/>
          </a:lnRef>
          <a:fillRef idx="0">
            <a:schemeClr val="dk1"/>
          </a:fillRef>
          <a:effectRef idx="2">
            <a:schemeClr val="dk1"/>
          </a:effectRef>
          <a:fontRef idx="minor">
            <a:schemeClr val="tx1"/>
          </a:fontRef>
        </p:style>
      </p:cxnSp>
      <p:cxnSp>
        <p:nvCxnSpPr>
          <p:cNvPr id="9" name="직선 화살표 연결선 8"/>
          <p:cNvCxnSpPr/>
          <p:nvPr/>
        </p:nvCxnSpPr>
        <p:spPr>
          <a:xfrm>
            <a:off x="5035618" y="1567409"/>
            <a:ext cx="0" cy="7200000"/>
          </a:xfrm>
          <a:prstGeom prst="straightConnector1">
            <a:avLst/>
          </a:prstGeom>
          <a:ln>
            <a:headEnd type="none" w="med" len="med"/>
            <a:tailEnd type="triangle" w="med" len="med"/>
          </a:ln>
        </p:spPr>
        <p:style>
          <a:lnRef idx="3">
            <a:schemeClr val="dk1"/>
          </a:lnRef>
          <a:fillRef idx="0">
            <a:schemeClr val="dk1"/>
          </a:fillRef>
          <a:effectRef idx="2">
            <a:schemeClr val="dk1"/>
          </a:effectRef>
          <a:fontRef idx="minor">
            <a:schemeClr val="tx1"/>
          </a:fontRef>
        </p:style>
      </p:cxnSp>
      <p:sp>
        <p:nvSpPr>
          <p:cNvPr id="10" name="TextBox 9"/>
          <p:cNvSpPr txBox="1"/>
          <p:nvPr/>
        </p:nvSpPr>
        <p:spPr>
          <a:xfrm>
            <a:off x="803773" y="1279377"/>
            <a:ext cx="1269899" cy="246221"/>
          </a:xfrm>
          <a:prstGeom prst="rect">
            <a:avLst/>
          </a:prstGeom>
          <a:noFill/>
        </p:spPr>
        <p:txBody>
          <a:bodyPr wrap="none" rtlCol="0">
            <a:spAutoFit/>
          </a:bodyPr>
          <a:lstStyle/>
          <a:p>
            <a:r>
              <a:rPr lang="en-US" altLang="ko-KR" sz="1000" b="1" dirty="0" smtClean="0"/>
              <a:t>STB ATT Program</a:t>
            </a:r>
            <a:endParaRPr lang="ko-KR" altLang="en-US" sz="1000" b="1" dirty="0"/>
          </a:p>
        </p:txBody>
      </p:sp>
      <p:sp>
        <p:nvSpPr>
          <p:cNvPr id="11" name="TextBox 10"/>
          <p:cNvSpPr txBox="1"/>
          <p:nvPr/>
        </p:nvSpPr>
        <p:spPr>
          <a:xfrm>
            <a:off x="4545491" y="1259632"/>
            <a:ext cx="971741" cy="246221"/>
          </a:xfrm>
          <a:prstGeom prst="rect">
            <a:avLst/>
          </a:prstGeom>
          <a:noFill/>
        </p:spPr>
        <p:txBody>
          <a:bodyPr wrap="none" rtlCol="0">
            <a:spAutoFit/>
          </a:bodyPr>
          <a:lstStyle/>
          <a:p>
            <a:r>
              <a:rPr lang="en-US" altLang="ko-KR" sz="1000" b="1" dirty="0" smtClean="0"/>
              <a:t>STB </a:t>
            </a:r>
            <a:r>
              <a:rPr lang="en-US" altLang="ko-KR" sz="1000" b="1" dirty="0" err="1" smtClean="0"/>
              <a:t>Deamon</a:t>
            </a:r>
            <a:endParaRPr lang="ko-KR" altLang="en-US" sz="1000" b="1" dirty="0"/>
          </a:p>
        </p:txBody>
      </p:sp>
      <p:sp>
        <p:nvSpPr>
          <p:cNvPr id="15" name="TextBox 14"/>
          <p:cNvSpPr txBox="1"/>
          <p:nvPr/>
        </p:nvSpPr>
        <p:spPr>
          <a:xfrm>
            <a:off x="5694541" y="1187624"/>
            <a:ext cx="1037463" cy="400110"/>
          </a:xfrm>
          <a:prstGeom prst="rect">
            <a:avLst/>
          </a:prstGeom>
          <a:noFill/>
        </p:spPr>
        <p:txBody>
          <a:bodyPr wrap="none" rtlCol="0">
            <a:spAutoFit/>
          </a:bodyPr>
          <a:lstStyle/>
          <a:p>
            <a:r>
              <a:rPr lang="en-US" altLang="ko-KR" sz="1000" b="1" dirty="0" smtClean="0"/>
              <a:t>Management </a:t>
            </a:r>
          </a:p>
          <a:p>
            <a:r>
              <a:rPr lang="en-US" altLang="ko-KR" sz="1000" b="1" dirty="0" smtClean="0"/>
              <a:t>Server</a:t>
            </a:r>
            <a:endParaRPr lang="ko-KR" altLang="en-US" sz="1000" b="1" dirty="0"/>
          </a:p>
        </p:txBody>
      </p:sp>
      <p:sp>
        <p:nvSpPr>
          <p:cNvPr id="33" name="모서리가 둥근 직사각형 32"/>
          <p:cNvSpPr/>
          <p:nvPr/>
        </p:nvSpPr>
        <p:spPr>
          <a:xfrm>
            <a:off x="4424363" y="1714896"/>
            <a:ext cx="1236885" cy="419091"/>
          </a:xfrm>
          <a:prstGeom prst="round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en-US" altLang="ko-KR" sz="1000" b="1" dirty="0" smtClean="0"/>
              <a:t>Connect USB</a:t>
            </a:r>
          </a:p>
        </p:txBody>
      </p:sp>
      <p:grpSp>
        <p:nvGrpSpPr>
          <p:cNvPr id="12" name="그룹 39"/>
          <p:cNvGrpSpPr/>
          <p:nvPr/>
        </p:nvGrpSpPr>
        <p:grpSpPr>
          <a:xfrm>
            <a:off x="3022624" y="35496"/>
            <a:ext cx="3790752" cy="432048"/>
            <a:chOff x="214313" y="714375"/>
            <a:chExt cx="6429375" cy="714375"/>
          </a:xfrm>
        </p:grpSpPr>
        <p:sp>
          <p:nvSpPr>
            <p:cNvPr id="41" name="모서리가 둥근 직사각형 40"/>
            <p:cNvSpPr/>
            <p:nvPr/>
          </p:nvSpPr>
          <p:spPr bwMode="auto">
            <a:xfrm>
              <a:off x="214313" y="714375"/>
              <a:ext cx="6429375" cy="714375"/>
            </a:xfrm>
            <a:prstGeom prst="roundRect">
              <a:avLst/>
            </a:prstGeom>
          </p:spPr>
          <p:style>
            <a:lnRef idx="3">
              <a:schemeClr val="lt1"/>
            </a:lnRef>
            <a:fillRef idx="1">
              <a:schemeClr val="accent6"/>
            </a:fillRef>
            <a:effectRef idx="1">
              <a:schemeClr val="accent6"/>
            </a:effectRef>
            <a:fontRef idx="minor">
              <a:schemeClr val="lt1"/>
            </a:fontRef>
          </p:style>
          <p:txBody>
            <a:bodyPr anchor="ctr"/>
            <a:lstStyle/>
            <a:p>
              <a:pPr algn="ctr" fontAlgn="auto">
                <a:spcBef>
                  <a:spcPts val="0"/>
                </a:spcBef>
                <a:spcAft>
                  <a:spcPts val="0"/>
                </a:spcAft>
                <a:defRPr/>
              </a:pPr>
              <a:endParaRPr kumimoji="0" lang="ko-KR" altLang="en-US" sz="1100"/>
            </a:p>
          </p:txBody>
        </p:sp>
        <p:sp>
          <p:nvSpPr>
            <p:cNvPr id="42" name="모서리가 둥근 직사각형 41"/>
            <p:cNvSpPr/>
            <p:nvPr/>
          </p:nvSpPr>
          <p:spPr bwMode="auto">
            <a:xfrm>
              <a:off x="357188" y="785813"/>
              <a:ext cx="6143625" cy="581025"/>
            </a:xfrm>
            <a:prstGeom prst="roundRect">
              <a:avLst/>
            </a:prstGeom>
            <a:ln>
              <a:solidFill>
                <a:schemeClr val="accent6">
                  <a:lumMod val="75000"/>
                </a:schemeClr>
              </a:solidFill>
            </a:ln>
          </p:spPr>
          <p:style>
            <a:lnRef idx="2">
              <a:schemeClr val="accent6"/>
            </a:lnRef>
            <a:fillRef idx="1">
              <a:schemeClr val="lt1"/>
            </a:fillRef>
            <a:effectRef idx="0">
              <a:schemeClr val="accent6"/>
            </a:effectRef>
            <a:fontRef idx="minor">
              <a:schemeClr val="dk1"/>
            </a:fontRef>
          </p:style>
          <p:txBody>
            <a:bodyPr anchor="ctr"/>
            <a:lstStyle/>
            <a:p>
              <a:pPr algn="ctr" fontAlgn="auto">
                <a:spcBef>
                  <a:spcPts val="0"/>
                </a:spcBef>
                <a:spcAft>
                  <a:spcPts val="0"/>
                </a:spcAft>
                <a:defRPr/>
              </a:pPr>
              <a:r>
                <a:rPr lang="en-US" altLang="ko-KR" sz="1000" dirty="0" smtClean="0">
                  <a:latin typeface="HY견고딕" pitchFamily="18" charset="-127"/>
                  <a:ea typeface="HY견고딕" pitchFamily="18" charset="-127"/>
                </a:rPr>
                <a:t>2. STB </a:t>
              </a:r>
              <a:r>
                <a:rPr lang="en-US" altLang="ko-KR" sz="1000" dirty="0" err="1" smtClean="0">
                  <a:latin typeface="HY견고딕" pitchFamily="18" charset="-127"/>
                  <a:ea typeface="HY견고딕" pitchFamily="18" charset="-127"/>
                </a:rPr>
                <a:t>Deamon</a:t>
              </a:r>
              <a:r>
                <a:rPr lang="en-US" altLang="ko-KR" sz="1000" dirty="0" smtClean="0">
                  <a:latin typeface="HY견고딕" pitchFamily="18" charset="-127"/>
                  <a:ea typeface="HY견고딕" pitchFamily="18" charset="-127"/>
                </a:rPr>
                <a:t> communication Scenario</a:t>
              </a:r>
              <a:endParaRPr kumimoji="0" lang="ko-KR" altLang="en-US" sz="1000" dirty="0">
                <a:latin typeface="HY견고딕" pitchFamily="18" charset="-127"/>
                <a:ea typeface="HY견고딕" pitchFamily="18" charset="-127"/>
              </a:endParaRPr>
            </a:p>
          </p:txBody>
        </p:sp>
      </p:grpSp>
      <p:sp>
        <p:nvSpPr>
          <p:cNvPr id="49" name="모서리가 둥근 직사각형 48"/>
          <p:cNvSpPr/>
          <p:nvPr/>
        </p:nvSpPr>
        <p:spPr>
          <a:xfrm>
            <a:off x="4424363" y="2286400"/>
            <a:ext cx="1236885" cy="419091"/>
          </a:xfrm>
          <a:prstGeom prst="round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en-US" altLang="ko-KR" sz="1000" b="1" dirty="0" smtClean="0"/>
              <a:t>STB On</a:t>
            </a:r>
          </a:p>
          <a:p>
            <a:pPr algn="ctr"/>
            <a:r>
              <a:rPr lang="en-US" altLang="ko-KR" sz="1000" b="1" dirty="0" smtClean="0"/>
              <a:t>(Install </a:t>
            </a:r>
            <a:r>
              <a:rPr lang="en-US" altLang="ko-KR" sz="1000" b="1" dirty="0" err="1" smtClean="0"/>
              <a:t>Deamon</a:t>
            </a:r>
            <a:r>
              <a:rPr lang="en-US" altLang="ko-KR" sz="1000" b="1" dirty="0" smtClean="0"/>
              <a:t>)</a:t>
            </a:r>
            <a:endParaRPr lang="ko-KR" altLang="en-US" sz="1000" b="1" dirty="0"/>
          </a:p>
        </p:txBody>
      </p:sp>
      <p:sp>
        <p:nvSpPr>
          <p:cNvPr id="50" name="모서리가 둥근 직사각형 49"/>
          <p:cNvSpPr/>
          <p:nvPr/>
        </p:nvSpPr>
        <p:spPr>
          <a:xfrm>
            <a:off x="4424363" y="2867024"/>
            <a:ext cx="1236885" cy="419091"/>
          </a:xfrm>
          <a:prstGeom prst="round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en-US" altLang="ko-KR" sz="1000" b="1" dirty="0" smtClean="0"/>
              <a:t>Ready to Test</a:t>
            </a:r>
            <a:endParaRPr lang="ko-KR" altLang="en-US" sz="1000" b="1" dirty="0"/>
          </a:p>
        </p:txBody>
      </p:sp>
      <p:cxnSp>
        <p:nvCxnSpPr>
          <p:cNvPr id="52" name="직선 화살표 연결선 51"/>
          <p:cNvCxnSpPr/>
          <p:nvPr/>
        </p:nvCxnSpPr>
        <p:spPr>
          <a:xfrm>
            <a:off x="6187480" y="4210615"/>
            <a:ext cx="0" cy="1620000"/>
          </a:xfrm>
          <a:prstGeom prst="straightConnector1">
            <a:avLst/>
          </a:prstGeom>
          <a:ln>
            <a:headEnd type="none" w="med" len="med"/>
            <a:tailEnd type="triangle" w="med" len="med"/>
          </a:ln>
        </p:spPr>
        <p:style>
          <a:lnRef idx="3">
            <a:schemeClr val="dk1"/>
          </a:lnRef>
          <a:fillRef idx="0">
            <a:schemeClr val="dk1"/>
          </a:fillRef>
          <a:effectRef idx="2">
            <a:schemeClr val="dk1"/>
          </a:effectRef>
          <a:fontRef idx="minor">
            <a:schemeClr val="tx1"/>
          </a:fontRef>
        </p:style>
      </p:cxnSp>
      <p:cxnSp>
        <p:nvCxnSpPr>
          <p:cNvPr id="53" name="직선 연결선 52"/>
          <p:cNvCxnSpPr/>
          <p:nvPr/>
        </p:nvCxnSpPr>
        <p:spPr>
          <a:xfrm>
            <a:off x="5107360" y="4544233"/>
            <a:ext cx="1080120" cy="0"/>
          </a:xfrm>
          <a:prstGeom prst="line">
            <a:avLst/>
          </a:prstGeom>
          <a:ln w="19050">
            <a:solidFill>
              <a:srgbClr val="92D050"/>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54" name="TextBox 53"/>
          <p:cNvSpPr txBox="1"/>
          <p:nvPr/>
        </p:nvSpPr>
        <p:spPr>
          <a:xfrm>
            <a:off x="5072074" y="4143372"/>
            <a:ext cx="1115406" cy="600164"/>
          </a:xfrm>
          <a:prstGeom prst="rect">
            <a:avLst/>
          </a:prstGeom>
          <a:noFill/>
        </p:spPr>
        <p:txBody>
          <a:bodyPr wrap="square" rtlCol="0">
            <a:spAutoFit/>
          </a:bodyPr>
          <a:lstStyle/>
          <a:p>
            <a:pPr algn="ctr"/>
            <a:r>
              <a:rPr lang="en-US" altLang="ko-KR" sz="1100" dirty="0" smtClean="0"/>
              <a:t>Mac, IP, </a:t>
            </a:r>
          </a:p>
          <a:p>
            <a:pPr algn="ctr"/>
            <a:r>
              <a:rPr lang="en-US" altLang="ko-KR" sz="1100" dirty="0" err="1" smtClean="0"/>
              <a:t>Authetication</a:t>
            </a:r>
            <a:r>
              <a:rPr lang="en-US" altLang="ko-KR" sz="1100" dirty="0" smtClean="0"/>
              <a:t>, </a:t>
            </a:r>
            <a:r>
              <a:rPr lang="en-US" altLang="ko-KR" sz="1100" b="1" dirty="0" smtClean="0">
                <a:solidFill>
                  <a:srgbClr val="FF0000"/>
                </a:solidFill>
              </a:rPr>
              <a:t>Step(1)</a:t>
            </a:r>
            <a:endParaRPr lang="ko-KR" altLang="en-US" sz="1100" b="1" dirty="0">
              <a:solidFill>
                <a:srgbClr val="FF0000"/>
              </a:solidFill>
            </a:endParaRPr>
          </a:p>
        </p:txBody>
      </p:sp>
      <p:cxnSp>
        <p:nvCxnSpPr>
          <p:cNvPr id="55" name="직선 연결선 54"/>
          <p:cNvCxnSpPr/>
          <p:nvPr/>
        </p:nvCxnSpPr>
        <p:spPr>
          <a:xfrm>
            <a:off x="5107360" y="4858687"/>
            <a:ext cx="1080120" cy="0"/>
          </a:xfrm>
          <a:prstGeom prst="line">
            <a:avLst/>
          </a:prstGeom>
          <a:ln w="19050">
            <a:solidFill>
              <a:srgbClr val="FFC000"/>
            </a:solidFill>
            <a:headEnd type="triangle" w="med" len="med"/>
            <a:tailEnd type="none" w="med" len="med"/>
          </a:ln>
        </p:spPr>
        <p:style>
          <a:lnRef idx="1">
            <a:schemeClr val="accent1"/>
          </a:lnRef>
          <a:fillRef idx="0">
            <a:schemeClr val="accent1"/>
          </a:fillRef>
          <a:effectRef idx="0">
            <a:schemeClr val="accent1"/>
          </a:effectRef>
          <a:fontRef idx="minor">
            <a:schemeClr val="tx1"/>
          </a:fontRef>
        </p:style>
      </p:cxnSp>
      <p:sp>
        <p:nvSpPr>
          <p:cNvPr id="56" name="TextBox 55"/>
          <p:cNvSpPr txBox="1"/>
          <p:nvPr/>
        </p:nvSpPr>
        <p:spPr>
          <a:xfrm>
            <a:off x="5107360" y="4744795"/>
            <a:ext cx="1080120" cy="261610"/>
          </a:xfrm>
          <a:prstGeom prst="rect">
            <a:avLst/>
          </a:prstGeom>
          <a:noFill/>
        </p:spPr>
        <p:txBody>
          <a:bodyPr wrap="square" rtlCol="0">
            <a:spAutoFit/>
          </a:bodyPr>
          <a:lstStyle/>
          <a:p>
            <a:pPr algn="ctr"/>
            <a:r>
              <a:rPr lang="en-US" altLang="ko-KR" sz="1100" dirty="0" err="1" smtClean="0"/>
              <a:t>Ack</a:t>
            </a:r>
            <a:endParaRPr lang="ko-KR" altLang="en-US" sz="1100" dirty="0"/>
          </a:p>
        </p:txBody>
      </p:sp>
      <p:cxnSp>
        <p:nvCxnSpPr>
          <p:cNvPr id="57" name="직선 연결선 56"/>
          <p:cNvCxnSpPr/>
          <p:nvPr/>
        </p:nvCxnSpPr>
        <p:spPr>
          <a:xfrm>
            <a:off x="1506960" y="5192305"/>
            <a:ext cx="4680520" cy="0"/>
          </a:xfrm>
          <a:prstGeom prst="line">
            <a:avLst/>
          </a:prstGeom>
          <a:ln w="19050">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58" name="TextBox 57"/>
          <p:cNvSpPr txBox="1"/>
          <p:nvPr/>
        </p:nvSpPr>
        <p:spPr>
          <a:xfrm>
            <a:off x="1506960" y="4930695"/>
            <a:ext cx="3938264" cy="261610"/>
          </a:xfrm>
          <a:prstGeom prst="rect">
            <a:avLst/>
          </a:prstGeom>
          <a:noFill/>
        </p:spPr>
        <p:txBody>
          <a:bodyPr wrap="square" rtlCol="0">
            <a:spAutoFit/>
          </a:bodyPr>
          <a:lstStyle/>
          <a:p>
            <a:pPr algn="ctr"/>
            <a:r>
              <a:rPr lang="en-US" altLang="ko-KR" sz="1100" dirty="0" smtClean="0"/>
              <a:t>Request IP &amp; Ver. Inform. using MAC as a key</a:t>
            </a:r>
            <a:endParaRPr lang="ko-KR" altLang="en-US" sz="1100" dirty="0"/>
          </a:p>
        </p:txBody>
      </p:sp>
      <p:cxnSp>
        <p:nvCxnSpPr>
          <p:cNvPr id="59" name="직선 연결선 58"/>
          <p:cNvCxnSpPr/>
          <p:nvPr/>
        </p:nvCxnSpPr>
        <p:spPr>
          <a:xfrm>
            <a:off x="1506960" y="5506759"/>
            <a:ext cx="4680520" cy="0"/>
          </a:xfrm>
          <a:prstGeom prst="line">
            <a:avLst/>
          </a:prstGeom>
          <a:ln w="19050">
            <a:solidFill>
              <a:srgbClr val="FFC000"/>
            </a:solidFill>
            <a:headEnd type="triangle" w="med" len="med"/>
            <a:tailEnd type="none" w="med" len="med"/>
          </a:ln>
        </p:spPr>
        <p:style>
          <a:lnRef idx="1">
            <a:schemeClr val="accent1"/>
          </a:lnRef>
          <a:fillRef idx="0">
            <a:schemeClr val="accent1"/>
          </a:fillRef>
          <a:effectRef idx="0">
            <a:schemeClr val="accent1"/>
          </a:effectRef>
          <a:fontRef idx="minor">
            <a:schemeClr val="tx1"/>
          </a:fontRef>
        </p:style>
      </p:cxnSp>
      <p:sp>
        <p:nvSpPr>
          <p:cNvPr id="60" name="TextBox 59"/>
          <p:cNvSpPr txBox="1"/>
          <p:nvPr/>
        </p:nvSpPr>
        <p:spPr>
          <a:xfrm>
            <a:off x="1506960" y="5245149"/>
            <a:ext cx="4010272" cy="261610"/>
          </a:xfrm>
          <a:prstGeom prst="rect">
            <a:avLst/>
          </a:prstGeom>
          <a:noFill/>
        </p:spPr>
        <p:txBody>
          <a:bodyPr wrap="square" rtlCol="0">
            <a:spAutoFit/>
          </a:bodyPr>
          <a:lstStyle/>
          <a:p>
            <a:pPr algn="ctr"/>
            <a:r>
              <a:rPr lang="en-US" altLang="ko-KR" sz="1100" dirty="0" err="1" smtClean="0"/>
              <a:t>Ack</a:t>
            </a:r>
            <a:r>
              <a:rPr lang="en-US" altLang="ko-KR" sz="1100" dirty="0" smtClean="0"/>
              <a:t>(IP, Update Date, Authentication)</a:t>
            </a:r>
            <a:endParaRPr lang="ko-KR" altLang="en-US" sz="1100" dirty="0"/>
          </a:p>
        </p:txBody>
      </p:sp>
      <p:sp>
        <p:nvSpPr>
          <p:cNvPr id="61" name="모서리가 둥근 직사각형 60"/>
          <p:cNvSpPr/>
          <p:nvPr/>
        </p:nvSpPr>
        <p:spPr>
          <a:xfrm>
            <a:off x="404398" y="4143372"/>
            <a:ext cx="6024998" cy="1559666"/>
          </a:xfrm>
          <a:prstGeom prst="roundRect">
            <a:avLst/>
          </a:prstGeom>
          <a:noFill/>
          <a:ln>
            <a:solidFill>
              <a:schemeClr val="bg2">
                <a:lumMod val="90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62" name="모서리가 둥근 직사각형 61"/>
          <p:cNvSpPr/>
          <p:nvPr/>
        </p:nvSpPr>
        <p:spPr>
          <a:xfrm>
            <a:off x="476672" y="4694926"/>
            <a:ext cx="935838" cy="648072"/>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en-US" altLang="ko-KR" sz="1000" b="1" dirty="0" smtClean="0"/>
              <a:t>Create STB IP Inform.</a:t>
            </a:r>
            <a:endParaRPr lang="ko-KR" altLang="en-US" sz="1000" b="1" dirty="0"/>
          </a:p>
        </p:txBody>
      </p:sp>
      <p:cxnSp>
        <p:nvCxnSpPr>
          <p:cNvPr id="63" name="직선 연결선 62"/>
          <p:cNvCxnSpPr/>
          <p:nvPr/>
        </p:nvCxnSpPr>
        <p:spPr>
          <a:xfrm>
            <a:off x="1466186" y="6685868"/>
            <a:ext cx="3600400" cy="0"/>
          </a:xfrm>
          <a:prstGeom prst="line">
            <a:avLst/>
          </a:prstGeom>
          <a:ln w="19050">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64" name="TextBox 63"/>
          <p:cNvSpPr txBox="1"/>
          <p:nvPr/>
        </p:nvSpPr>
        <p:spPr>
          <a:xfrm>
            <a:off x="1466186" y="6424258"/>
            <a:ext cx="3600400" cy="261610"/>
          </a:xfrm>
          <a:prstGeom prst="rect">
            <a:avLst/>
          </a:prstGeom>
          <a:noFill/>
        </p:spPr>
        <p:txBody>
          <a:bodyPr wrap="square" rtlCol="0">
            <a:spAutoFit/>
          </a:bodyPr>
          <a:lstStyle/>
          <a:p>
            <a:pPr algn="ctr"/>
            <a:r>
              <a:rPr lang="en-US" altLang="ko-KR" sz="1100" dirty="0" smtClean="0"/>
              <a:t>Connect TCP socket(Port : 10000)</a:t>
            </a:r>
            <a:endParaRPr lang="ko-KR" altLang="en-US" sz="1100" dirty="0"/>
          </a:p>
        </p:txBody>
      </p:sp>
      <p:sp>
        <p:nvSpPr>
          <p:cNvPr id="71" name="모서리가 둥근 직사각형 70"/>
          <p:cNvSpPr/>
          <p:nvPr/>
        </p:nvSpPr>
        <p:spPr>
          <a:xfrm>
            <a:off x="1299728" y="6143636"/>
            <a:ext cx="5112568" cy="866376"/>
          </a:xfrm>
          <a:prstGeom prst="roundRect">
            <a:avLst/>
          </a:prstGeom>
          <a:noFill/>
          <a:ln>
            <a:solidFill>
              <a:schemeClr val="bg2">
                <a:lumMod val="90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72" name="모서리가 둥근 직사각형 71"/>
          <p:cNvSpPr/>
          <p:nvPr/>
        </p:nvSpPr>
        <p:spPr>
          <a:xfrm>
            <a:off x="5260167" y="6224194"/>
            <a:ext cx="1008113" cy="648072"/>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en-US" altLang="ko-KR" sz="1000" b="1" dirty="0" smtClean="0"/>
              <a:t>Connect Socket</a:t>
            </a:r>
            <a:endParaRPr lang="ko-KR" altLang="en-US" sz="1000" b="1" dirty="0"/>
          </a:p>
        </p:txBody>
      </p:sp>
      <p:cxnSp>
        <p:nvCxnSpPr>
          <p:cNvPr id="73" name="직선 연결선 72"/>
          <p:cNvCxnSpPr/>
          <p:nvPr/>
        </p:nvCxnSpPr>
        <p:spPr>
          <a:xfrm>
            <a:off x="1452318" y="8001024"/>
            <a:ext cx="3600400" cy="0"/>
          </a:xfrm>
          <a:prstGeom prst="line">
            <a:avLst/>
          </a:prstGeom>
          <a:ln w="19050">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74" name="TextBox 73"/>
          <p:cNvSpPr txBox="1"/>
          <p:nvPr/>
        </p:nvSpPr>
        <p:spPr>
          <a:xfrm>
            <a:off x="1452318" y="7739414"/>
            <a:ext cx="3600400" cy="261610"/>
          </a:xfrm>
          <a:prstGeom prst="rect">
            <a:avLst/>
          </a:prstGeom>
          <a:noFill/>
        </p:spPr>
        <p:txBody>
          <a:bodyPr wrap="square" rtlCol="0">
            <a:spAutoFit/>
          </a:bodyPr>
          <a:lstStyle/>
          <a:p>
            <a:pPr algn="ctr"/>
            <a:r>
              <a:rPr lang="en-US" altLang="ko-KR" sz="1100" dirty="0" smtClean="0"/>
              <a:t>Send Monitoring option</a:t>
            </a:r>
            <a:endParaRPr lang="ko-KR" altLang="en-US" sz="1100" dirty="0"/>
          </a:p>
        </p:txBody>
      </p:sp>
      <p:sp>
        <p:nvSpPr>
          <p:cNvPr id="77" name="모서리가 둥근 직사각형 76"/>
          <p:cNvSpPr/>
          <p:nvPr/>
        </p:nvSpPr>
        <p:spPr>
          <a:xfrm>
            <a:off x="1285860" y="7429520"/>
            <a:ext cx="5112568" cy="928694"/>
          </a:xfrm>
          <a:prstGeom prst="roundRect">
            <a:avLst/>
          </a:prstGeom>
          <a:noFill/>
          <a:ln>
            <a:solidFill>
              <a:schemeClr val="bg2">
                <a:lumMod val="90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78" name="모서리가 둥근 직사각형 77"/>
          <p:cNvSpPr/>
          <p:nvPr/>
        </p:nvSpPr>
        <p:spPr>
          <a:xfrm>
            <a:off x="5318308" y="7572396"/>
            <a:ext cx="936104" cy="648072"/>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en-US" altLang="ko-KR" sz="1200" b="1" dirty="0" smtClean="0"/>
              <a:t>Option</a:t>
            </a:r>
            <a:endParaRPr lang="ko-KR" altLang="en-US" sz="1200" b="1" dirty="0"/>
          </a:p>
        </p:txBody>
      </p:sp>
      <p:sp>
        <p:nvSpPr>
          <p:cNvPr id="39" name="모서리가 둥근 사각형 설명선 38"/>
          <p:cNvSpPr/>
          <p:nvPr/>
        </p:nvSpPr>
        <p:spPr>
          <a:xfrm>
            <a:off x="5661248" y="3563888"/>
            <a:ext cx="864096" cy="288032"/>
          </a:xfrm>
          <a:prstGeom prst="wedgeRoundRectCallout">
            <a:avLst>
              <a:gd name="adj1" fmla="val -24228"/>
              <a:gd name="adj2" fmla="val 202558"/>
              <a:gd name="adj3" fmla="val 16667"/>
            </a:avLst>
          </a:prstGeom>
        </p:spPr>
        <p:style>
          <a:lnRef idx="1">
            <a:schemeClr val="accent2"/>
          </a:lnRef>
          <a:fillRef idx="3">
            <a:schemeClr val="accent2"/>
          </a:fillRef>
          <a:effectRef idx="2">
            <a:schemeClr val="accent2"/>
          </a:effectRef>
          <a:fontRef idx="minor">
            <a:schemeClr val="lt1"/>
          </a:fontRef>
        </p:style>
        <p:txBody>
          <a:bodyPr rtlCol="0" anchor="ctr"/>
          <a:lstStyle/>
          <a:p>
            <a:pPr algn="ctr"/>
            <a:r>
              <a:rPr lang="en-US" sz="900" dirty="0" smtClean="0">
                <a:solidFill>
                  <a:schemeClr val="bg1"/>
                </a:solidFill>
              </a:rPr>
              <a:t>Refer to 3.2</a:t>
            </a:r>
            <a:endParaRPr lang="en-US" sz="900" dirty="0">
              <a:solidFill>
                <a:schemeClr val="bg1"/>
              </a:solidFill>
            </a:endParaRPr>
          </a:p>
        </p:txBody>
      </p:sp>
      <p:sp>
        <p:nvSpPr>
          <p:cNvPr id="40" name="TextBox 39"/>
          <p:cNvSpPr txBox="1"/>
          <p:nvPr/>
        </p:nvSpPr>
        <p:spPr>
          <a:xfrm>
            <a:off x="1484784" y="8028384"/>
            <a:ext cx="3528392" cy="246221"/>
          </a:xfrm>
          <a:prstGeom prst="rect">
            <a:avLst/>
          </a:prstGeom>
          <a:noFill/>
        </p:spPr>
        <p:txBody>
          <a:bodyPr wrap="square" rtlCol="0">
            <a:spAutoFit/>
          </a:bodyPr>
          <a:lstStyle/>
          <a:p>
            <a:pPr algn="ctr"/>
            <a:r>
              <a:rPr lang="en-US" altLang="ko-KR" sz="1000" dirty="0" smtClean="0"/>
              <a:t>It should include whether Patch run and reboot or not</a:t>
            </a:r>
            <a:endParaRPr lang="ko-KR" altLang="en-US" sz="1000" dirty="0"/>
          </a:p>
        </p:txBody>
      </p:sp>
      <p:sp>
        <p:nvSpPr>
          <p:cNvPr id="43" name="모서리가 둥근 사각형 설명선 42"/>
          <p:cNvSpPr/>
          <p:nvPr/>
        </p:nvSpPr>
        <p:spPr>
          <a:xfrm>
            <a:off x="1556792" y="2267744"/>
            <a:ext cx="2690014" cy="1368152"/>
          </a:xfrm>
          <a:prstGeom prst="wedgeRoundRectCallout">
            <a:avLst>
              <a:gd name="adj1" fmla="val 55171"/>
              <a:gd name="adj2" fmla="val 10057"/>
              <a:gd name="adj3" fmla="val 16667"/>
            </a:avLst>
          </a:prstGeom>
        </p:spPr>
        <p:style>
          <a:lnRef idx="1">
            <a:schemeClr val="accent6"/>
          </a:lnRef>
          <a:fillRef idx="2">
            <a:schemeClr val="accent6"/>
          </a:fillRef>
          <a:effectRef idx="1">
            <a:schemeClr val="accent6"/>
          </a:effectRef>
          <a:fontRef idx="minor">
            <a:schemeClr val="dk1"/>
          </a:fontRef>
        </p:style>
        <p:txBody>
          <a:bodyPr rtlCol="0" anchor="ctr"/>
          <a:lstStyle>
            <a:defPPr>
              <a:defRPr lang="ko-KR"/>
            </a:defPPr>
            <a:lvl1pPr marL="0" algn="l" defTabSz="914400" rtl="0" eaLnBrk="1" latinLnBrk="1" hangingPunct="1">
              <a:defRPr sz="1800" kern="1200">
                <a:solidFill>
                  <a:schemeClr val="dk1"/>
                </a:solidFill>
                <a:latin typeface="+mn-lt"/>
                <a:ea typeface="+mn-ea"/>
                <a:cs typeface="+mn-cs"/>
              </a:defRPr>
            </a:lvl1pPr>
            <a:lvl2pPr marL="457200" algn="l" defTabSz="914400" rtl="0" eaLnBrk="1" latinLnBrk="1" hangingPunct="1">
              <a:defRPr sz="1800" kern="1200">
                <a:solidFill>
                  <a:schemeClr val="dk1"/>
                </a:solidFill>
                <a:latin typeface="+mn-lt"/>
                <a:ea typeface="+mn-ea"/>
                <a:cs typeface="+mn-cs"/>
              </a:defRPr>
            </a:lvl2pPr>
            <a:lvl3pPr marL="914400" algn="l" defTabSz="914400" rtl="0" eaLnBrk="1" latinLnBrk="1" hangingPunct="1">
              <a:defRPr sz="1800" kern="1200">
                <a:solidFill>
                  <a:schemeClr val="dk1"/>
                </a:solidFill>
                <a:latin typeface="+mn-lt"/>
                <a:ea typeface="+mn-ea"/>
                <a:cs typeface="+mn-cs"/>
              </a:defRPr>
            </a:lvl3pPr>
            <a:lvl4pPr marL="1371600" algn="l" defTabSz="914400" rtl="0" eaLnBrk="1" latinLnBrk="1" hangingPunct="1">
              <a:defRPr sz="1800" kern="1200">
                <a:solidFill>
                  <a:schemeClr val="dk1"/>
                </a:solidFill>
                <a:latin typeface="+mn-lt"/>
                <a:ea typeface="+mn-ea"/>
                <a:cs typeface="+mn-cs"/>
              </a:defRPr>
            </a:lvl4pPr>
            <a:lvl5pPr marL="1828800" algn="l" defTabSz="914400" rtl="0" eaLnBrk="1" latinLnBrk="1" hangingPunct="1">
              <a:defRPr sz="1800" kern="1200">
                <a:solidFill>
                  <a:schemeClr val="dk1"/>
                </a:solidFill>
                <a:latin typeface="+mn-lt"/>
                <a:ea typeface="+mn-ea"/>
                <a:cs typeface="+mn-cs"/>
              </a:defRPr>
            </a:lvl5pPr>
            <a:lvl6pPr marL="2286000" algn="l" defTabSz="914400" rtl="0" eaLnBrk="1" latinLnBrk="1" hangingPunct="1">
              <a:defRPr sz="1800" kern="1200">
                <a:solidFill>
                  <a:schemeClr val="dk1"/>
                </a:solidFill>
                <a:latin typeface="+mn-lt"/>
                <a:ea typeface="+mn-ea"/>
                <a:cs typeface="+mn-cs"/>
              </a:defRPr>
            </a:lvl6pPr>
            <a:lvl7pPr marL="2743200" algn="l" defTabSz="914400" rtl="0" eaLnBrk="1" latinLnBrk="1" hangingPunct="1">
              <a:defRPr sz="1800" kern="1200">
                <a:solidFill>
                  <a:schemeClr val="dk1"/>
                </a:solidFill>
                <a:latin typeface="+mn-lt"/>
                <a:ea typeface="+mn-ea"/>
                <a:cs typeface="+mn-cs"/>
              </a:defRPr>
            </a:lvl7pPr>
            <a:lvl8pPr marL="3200400" algn="l" defTabSz="914400" rtl="0" eaLnBrk="1" latinLnBrk="1" hangingPunct="1">
              <a:defRPr sz="1800" kern="1200">
                <a:solidFill>
                  <a:schemeClr val="dk1"/>
                </a:solidFill>
                <a:latin typeface="+mn-lt"/>
                <a:ea typeface="+mn-ea"/>
                <a:cs typeface="+mn-cs"/>
              </a:defRPr>
            </a:lvl8pPr>
            <a:lvl9pPr marL="3657600" algn="l" defTabSz="914400" rtl="0" eaLnBrk="1" latinLnBrk="1" hangingPunct="1">
              <a:defRPr sz="1800" kern="1200">
                <a:solidFill>
                  <a:schemeClr val="dk1"/>
                </a:solidFill>
                <a:latin typeface="+mn-lt"/>
                <a:ea typeface="+mn-ea"/>
                <a:cs typeface="+mn-cs"/>
              </a:defRPr>
            </a:lvl9pPr>
          </a:lstStyle>
          <a:p>
            <a:pPr algn="ctr"/>
            <a:r>
              <a:rPr lang="en-US" altLang="ko-KR" sz="900" b="1" dirty="0" smtClean="0"/>
              <a:t>#It should run the following functions itself when STB </a:t>
            </a:r>
            <a:r>
              <a:rPr lang="en-US" altLang="ko-KR" sz="900" b="1" dirty="0" err="1" smtClean="0"/>
              <a:t>deamon</a:t>
            </a:r>
            <a:r>
              <a:rPr lang="en-US" altLang="ko-KR" sz="900" b="1" dirty="0" smtClean="0"/>
              <a:t> starts#</a:t>
            </a:r>
          </a:p>
          <a:p>
            <a:pPr algn="ctr"/>
            <a:endParaRPr lang="en-US" altLang="ko-KR" sz="900" dirty="0" smtClean="0"/>
          </a:p>
          <a:p>
            <a:r>
              <a:rPr lang="en-US" altLang="ko-KR" sz="900" dirty="0" smtClean="0"/>
              <a:t>1. Revoke Authentication</a:t>
            </a:r>
            <a:r>
              <a:rPr lang="ko-KR" altLang="en-US" sz="900" dirty="0" smtClean="0"/>
              <a:t> </a:t>
            </a:r>
            <a:r>
              <a:rPr lang="en-US" altLang="ko-KR" sz="900" dirty="0" smtClean="0"/>
              <a:t>: Reboot</a:t>
            </a:r>
          </a:p>
          <a:p>
            <a:r>
              <a:rPr lang="en-US" altLang="ko-KR" sz="900" dirty="0" smtClean="0"/>
              <a:t>2. Unlock Parental control</a:t>
            </a:r>
          </a:p>
          <a:p>
            <a:r>
              <a:rPr lang="en-US" altLang="ko-KR" sz="900" dirty="0" smtClean="0"/>
              <a:t>3. Prohibit auto upgrade</a:t>
            </a:r>
          </a:p>
          <a:p>
            <a:r>
              <a:rPr lang="en-US" altLang="ko-KR" sz="900" dirty="0" smtClean="0"/>
              <a:t>4. Set Dynamic IP</a:t>
            </a:r>
          </a:p>
          <a:p>
            <a:r>
              <a:rPr lang="en-US" altLang="ko-KR" sz="900" dirty="0" smtClean="0"/>
              <a:t>5. Check </a:t>
            </a:r>
            <a:r>
              <a:rPr lang="en-US" altLang="ko-KR" sz="900" dirty="0" err="1" smtClean="0"/>
              <a:t>SDCard</a:t>
            </a:r>
            <a:r>
              <a:rPr lang="en-US" altLang="ko-KR" sz="900" dirty="0" smtClean="0"/>
              <a:t>/USB</a:t>
            </a:r>
            <a:endParaRPr lang="ko-KR" altLang="en-US" sz="900" dirty="0"/>
          </a:p>
        </p:txBody>
      </p:sp>
      <p:sp>
        <p:nvSpPr>
          <p:cNvPr id="44" name="슬라이드 번호 개체 틀 43"/>
          <p:cNvSpPr>
            <a:spLocks noGrp="1"/>
          </p:cNvSpPr>
          <p:nvPr>
            <p:ph type="sldNum" sz="quarter" idx="12"/>
          </p:nvPr>
        </p:nvSpPr>
        <p:spPr>
          <a:xfrm>
            <a:off x="5213176" y="8693679"/>
            <a:ext cx="1600200" cy="486833"/>
          </a:xfrm>
        </p:spPr>
        <p:txBody>
          <a:bodyPr/>
          <a:lstStyle/>
          <a:p>
            <a:fld id="{4AFB1CAC-E0B2-4E67-BA47-1772C30776A2}" type="slidenum">
              <a:rPr lang="ko-KR" altLang="en-US" smtClean="0"/>
              <a:pPr/>
              <a:t>4</a:t>
            </a:fld>
            <a:endParaRPr lang="ko-KR" altLang="en-US"/>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9"/>
          <p:cNvSpPr>
            <a:spLocks noChangeArrowheads="1"/>
          </p:cNvSpPr>
          <p:nvPr/>
        </p:nvSpPr>
        <p:spPr bwMode="auto">
          <a:xfrm>
            <a:off x="214290" y="1142976"/>
            <a:ext cx="6429375" cy="7814072"/>
          </a:xfrm>
          <a:prstGeom prst="roundRect">
            <a:avLst>
              <a:gd name="adj" fmla="val 3815"/>
            </a:avLst>
          </a:prstGeom>
          <a:noFill/>
          <a:ln>
            <a:headEnd/>
            <a:tailEnd/>
          </a:ln>
        </p:spPr>
        <p:style>
          <a:lnRef idx="2">
            <a:schemeClr val="accent5"/>
          </a:lnRef>
          <a:fillRef idx="1">
            <a:schemeClr val="lt1"/>
          </a:fillRef>
          <a:effectRef idx="0">
            <a:schemeClr val="accent5"/>
          </a:effectRef>
          <a:fontRef idx="minor">
            <a:schemeClr val="dk1"/>
          </a:fontRef>
        </p:style>
        <p:txBody>
          <a:bodyPr wrap="none" anchor="ctr"/>
          <a:lstStyle/>
          <a:p>
            <a:pPr fontAlgn="auto">
              <a:spcBef>
                <a:spcPts val="0"/>
              </a:spcBef>
              <a:spcAft>
                <a:spcPts val="0"/>
              </a:spcAft>
              <a:defRPr/>
            </a:pPr>
            <a:endParaRPr kumimoji="0" lang="ko-KR" altLang="en-US"/>
          </a:p>
        </p:txBody>
      </p:sp>
      <p:cxnSp>
        <p:nvCxnSpPr>
          <p:cNvPr id="6" name="직선 연결선 5"/>
          <p:cNvCxnSpPr/>
          <p:nvPr/>
        </p:nvCxnSpPr>
        <p:spPr>
          <a:xfrm>
            <a:off x="214313" y="969318"/>
            <a:ext cx="6429375" cy="1588"/>
          </a:xfrm>
          <a:prstGeom prst="line">
            <a:avLst/>
          </a:prstGeom>
        </p:spPr>
        <p:style>
          <a:lnRef idx="2">
            <a:schemeClr val="accent6"/>
          </a:lnRef>
          <a:fillRef idx="0">
            <a:schemeClr val="accent6"/>
          </a:fillRef>
          <a:effectRef idx="1">
            <a:schemeClr val="accent6"/>
          </a:effectRef>
          <a:fontRef idx="minor">
            <a:schemeClr val="tx1"/>
          </a:fontRef>
        </p:style>
      </p:cxnSp>
      <p:cxnSp>
        <p:nvCxnSpPr>
          <p:cNvPr id="8" name="직선 화살표 연결선 7"/>
          <p:cNvCxnSpPr/>
          <p:nvPr/>
        </p:nvCxnSpPr>
        <p:spPr>
          <a:xfrm>
            <a:off x="1435218" y="1567409"/>
            <a:ext cx="0" cy="7200000"/>
          </a:xfrm>
          <a:prstGeom prst="straightConnector1">
            <a:avLst/>
          </a:prstGeom>
          <a:ln>
            <a:headEnd type="none" w="med" len="med"/>
            <a:tailEnd type="triangle" w="med" len="med"/>
          </a:ln>
        </p:spPr>
        <p:style>
          <a:lnRef idx="3">
            <a:schemeClr val="dk1"/>
          </a:lnRef>
          <a:fillRef idx="0">
            <a:schemeClr val="dk1"/>
          </a:fillRef>
          <a:effectRef idx="2">
            <a:schemeClr val="dk1"/>
          </a:effectRef>
          <a:fontRef idx="minor">
            <a:schemeClr val="tx1"/>
          </a:fontRef>
        </p:style>
      </p:cxnSp>
      <p:cxnSp>
        <p:nvCxnSpPr>
          <p:cNvPr id="9" name="직선 화살표 연결선 8"/>
          <p:cNvCxnSpPr/>
          <p:nvPr/>
        </p:nvCxnSpPr>
        <p:spPr>
          <a:xfrm>
            <a:off x="5035618" y="1567409"/>
            <a:ext cx="0" cy="7200000"/>
          </a:xfrm>
          <a:prstGeom prst="straightConnector1">
            <a:avLst/>
          </a:prstGeom>
          <a:ln>
            <a:headEnd type="none" w="med" len="med"/>
            <a:tailEnd type="triangle" w="med" len="med"/>
          </a:ln>
        </p:spPr>
        <p:style>
          <a:lnRef idx="3">
            <a:schemeClr val="dk1"/>
          </a:lnRef>
          <a:fillRef idx="0">
            <a:schemeClr val="dk1"/>
          </a:fillRef>
          <a:effectRef idx="2">
            <a:schemeClr val="dk1"/>
          </a:effectRef>
          <a:fontRef idx="minor">
            <a:schemeClr val="tx1"/>
          </a:fontRef>
        </p:style>
      </p:cxnSp>
      <p:grpSp>
        <p:nvGrpSpPr>
          <p:cNvPr id="13" name="그룹 13"/>
          <p:cNvGrpSpPr/>
          <p:nvPr/>
        </p:nvGrpSpPr>
        <p:grpSpPr>
          <a:xfrm>
            <a:off x="3022624" y="35496"/>
            <a:ext cx="3790752" cy="432048"/>
            <a:chOff x="214313" y="714375"/>
            <a:chExt cx="6429375" cy="714375"/>
          </a:xfrm>
        </p:grpSpPr>
        <p:sp>
          <p:nvSpPr>
            <p:cNvPr id="15" name="모서리가 둥근 직사각형 14"/>
            <p:cNvSpPr/>
            <p:nvPr/>
          </p:nvSpPr>
          <p:spPr bwMode="auto">
            <a:xfrm>
              <a:off x="214313" y="714375"/>
              <a:ext cx="6429375" cy="714375"/>
            </a:xfrm>
            <a:prstGeom prst="roundRect">
              <a:avLst/>
            </a:prstGeom>
          </p:spPr>
          <p:style>
            <a:lnRef idx="3">
              <a:schemeClr val="lt1"/>
            </a:lnRef>
            <a:fillRef idx="1">
              <a:schemeClr val="accent6"/>
            </a:fillRef>
            <a:effectRef idx="1">
              <a:schemeClr val="accent6"/>
            </a:effectRef>
            <a:fontRef idx="minor">
              <a:schemeClr val="lt1"/>
            </a:fontRef>
          </p:style>
          <p:txBody>
            <a:bodyPr anchor="ctr"/>
            <a:lstStyle/>
            <a:p>
              <a:pPr algn="ctr" fontAlgn="auto">
                <a:spcBef>
                  <a:spcPts val="0"/>
                </a:spcBef>
                <a:spcAft>
                  <a:spcPts val="0"/>
                </a:spcAft>
                <a:defRPr/>
              </a:pPr>
              <a:endParaRPr kumimoji="0" lang="ko-KR" altLang="en-US" sz="1000"/>
            </a:p>
          </p:txBody>
        </p:sp>
        <p:sp>
          <p:nvSpPr>
            <p:cNvPr id="16" name="모서리가 둥근 직사각형 15"/>
            <p:cNvSpPr/>
            <p:nvPr/>
          </p:nvSpPr>
          <p:spPr bwMode="auto">
            <a:xfrm>
              <a:off x="357188" y="785813"/>
              <a:ext cx="6143625" cy="581025"/>
            </a:xfrm>
            <a:prstGeom prst="roundRect">
              <a:avLst/>
            </a:prstGeom>
            <a:ln>
              <a:solidFill>
                <a:schemeClr val="accent6">
                  <a:lumMod val="75000"/>
                </a:schemeClr>
              </a:solidFill>
            </a:ln>
          </p:spPr>
          <p:style>
            <a:lnRef idx="2">
              <a:schemeClr val="accent6"/>
            </a:lnRef>
            <a:fillRef idx="1">
              <a:schemeClr val="lt1"/>
            </a:fillRef>
            <a:effectRef idx="0">
              <a:schemeClr val="accent6"/>
            </a:effectRef>
            <a:fontRef idx="minor">
              <a:schemeClr val="dk1"/>
            </a:fontRef>
          </p:style>
          <p:txBody>
            <a:bodyPr anchor="ctr"/>
            <a:lstStyle/>
            <a:p>
              <a:pPr algn="ctr" fontAlgn="auto">
                <a:spcBef>
                  <a:spcPts val="0"/>
                </a:spcBef>
                <a:spcAft>
                  <a:spcPts val="0"/>
                </a:spcAft>
                <a:defRPr/>
              </a:pPr>
              <a:r>
                <a:rPr lang="en-US" altLang="ko-KR" sz="1000" dirty="0">
                  <a:latin typeface="HY견고딕" pitchFamily="18" charset="-127"/>
                  <a:ea typeface="HY견고딕" pitchFamily="18" charset="-127"/>
                </a:rPr>
                <a:t>2. STB </a:t>
              </a:r>
              <a:r>
                <a:rPr lang="en-US" altLang="ko-KR" sz="1000" dirty="0" err="1">
                  <a:latin typeface="HY견고딕" pitchFamily="18" charset="-127"/>
                  <a:ea typeface="HY견고딕" pitchFamily="18" charset="-127"/>
                </a:rPr>
                <a:t>Deamon</a:t>
              </a:r>
              <a:r>
                <a:rPr lang="en-US" altLang="ko-KR" sz="1000" dirty="0">
                  <a:latin typeface="HY견고딕" pitchFamily="18" charset="-127"/>
                  <a:ea typeface="HY견고딕" pitchFamily="18" charset="-127"/>
                </a:rPr>
                <a:t> communication Scenario</a:t>
              </a:r>
              <a:endParaRPr lang="ko-KR" altLang="en-US" sz="1000" dirty="0">
                <a:latin typeface="HY견고딕" pitchFamily="18" charset="-127"/>
                <a:ea typeface="HY견고딕" pitchFamily="18" charset="-127"/>
              </a:endParaRPr>
            </a:p>
          </p:txBody>
        </p:sp>
      </p:grpSp>
      <p:cxnSp>
        <p:nvCxnSpPr>
          <p:cNvPr id="41" name="직선 연결선 40"/>
          <p:cNvCxnSpPr/>
          <p:nvPr/>
        </p:nvCxnSpPr>
        <p:spPr>
          <a:xfrm>
            <a:off x="1460844" y="2236408"/>
            <a:ext cx="3600400" cy="0"/>
          </a:xfrm>
          <a:prstGeom prst="line">
            <a:avLst/>
          </a:prstGeom>
          <a:ln w="19050">
            <a:solidFill>
              <a:srgbClr val="92D050"/>
            </a:solidFill>
            <a:prstDash val="solid"/>
            <a:headEnd type="triangle" w="med" len="med"/>
            <a:tailEnd type="none" w="med" len="med"/>
          </a:ln>
        </p:spPr>
        <p:style>
          <a:lnRef idx="1">
            <a:schemeClr val="accent1"/>
          </a:lnRef>
          <a:fillRef idx="0">
            <a:schemeClr val="accent1"/>
          </a:fillRef>
          <a:effectRef idx="0">
            <a:schemeClr val="accent1"/>
          </a:effectRef>
          <a:fontRef idx="minor">
            <a:schemeClr val="tx1"/>
          </a:fontRef>
        </p:style>
      </p:cxnSp>
      <p:sp>
        <p:nvSpPr>
          <p:cNvPr id="42" name="TextBox 41"/>
          <p:cNvSpPr txBox="1"/>
          <p:nvPr/>
        </p:nvSpPr>
        <p:spPr>
          <a:xfrm>
            <a:off x="1460844" y="1974798"/>
            <a:ext cx="3600400" cy="261610"/>
          </a:xfrm>
          <a:prstGeom prst="rect">
            <a:avLst/>
          </a:prstGeom>
          <a:noFill/>
          <a:ln>
            <a:noFill/>
            <a:prstDash val="sysDash"/>
          </a:ln>
        </p:spPr>
        <p:txBody>
          <a:bodyPr wrap="square" rtlCol="0">
            <a:spAutoFit/>
          </a:bodyPr>
          <a:lstStyle/>
          <a:p>
            <a:pPr algn="ctr"/>
            <a:r>
              <a:rPr lang="en-US" altLang="ko-KR" sz="1100" dirty="0" smtClean="0"/>
              <a:t>STB</a:t>
            </a:r>
            <a:r>
              <a:rPr lang="ko-KR" altLang="en-US" sz="1100" dirty="0" smtClean="0"/>
              <a:t> </a:t>
            </a:r>
            <a:r>
              <a:rPr lang="en-US" altLang="ko-KR" sz="1100" dirty="0" smtClean="0"/>
              <a:t>Inform.(Device, Ver. Inform.)</a:t>
            </a:r>
            <a:endParaRPr lang="ko-KR" altLang="en-US" sz="1100" dirty="0"/>
          </a:p>
        </p:txBody>
      </p:sp>
      <p:cxnSp>
        <p:nvCxnSpPr>
          <p:cNvPr id="43" name="직선 연결선 42"/>
          <p:cNvCxnSpPr/>
          <p:nvPr/>
        </p:nvCxnSpPr>
        <p:spPr>
          <a:xfrm>
            <a:off x="1460844" y="2570026"/>
            <a:ext cx="3600400" cy="0"/>
          </a:xfrm>
          <a:prstGeom prst="line">
            <a:avLst/>
          </a:prstGeom>
          <a:ln w="19050">
            <a:prstDash val="solid"/>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44" name="TextBox 43"/>
          <p:cNvSpPr txBox="1"/>
          <p:nvPr/>
        </p:nvSpPr>
        <p:spPr>
          <a:xfrm>
            <a:off x="1460844" y="2308416"/>
            <a:ext cx="3600400" cy="261610"/>
          </a:xfrm>
          <a:prstGeom prst="rect">
            <a:avLst/>
          </a:prstGeom>
          <a:noFill/>
          <a:ln>
            <a:noFill/>
            <a:prstDash val="sysDash"/>
          </a:ln>
        </p:spPr>
        <p:txBody>
          <a:bodyPr wrap="square" rtlCol="0">
            <a:spAutoFit/>
          </a:bodyPr>
          <a:lstStyle/>
          <a:p>
            <a:pPr algn="ctr"/>
            <a:r>
              <a:rPr lang="en-US" altLang="ko-KR" sz="1100" dirty="0" err="1" smtClean="0"/>
              <a:t>Ack</a:t>
            </a:r>
            <a:endParaRPr lang="ko-KR" altLang="en-US" sz="1100" dirty="0"/>
          </a:p>
        </p:txBody>
      </p:sp>
      <p:sp>
        <p:nvSpPr>
          <p:cNvPr id="45" name="모서리가 둥근 직사각형 44"/>
          <p:cNvSpPr/>
          <p:nvPr/>
        </p:nvSpPr>
        <p:spPr>
          <a:xfrm>
            <a:off x="1316828" y="3657556"/>
            <a:ext cx="5112568" cy="914444"/>
          </a:xfrm>
          <a:prstGeom prst="roundRect">
            <a:avLst/>
          </a:prstGeom>
          <a:noFill/>
          <a:ln>
            <a:solidFill>
              <a:schemeClr val="bg2">
                <a:lumMod val="90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cxnSp>
        <p:nvCxnSpPr>
          <p:cNvPr id="46" name="직선 연결선 45"/>
          <p:cNvCxnSpPr/>
          <p:nvPr/>
        </p:nvCxnSpPr>
        <p:spPr>
          <a:xfrm>
            <a:off x="1460844" y="3991174"/>
            <a:ext cx="3600400" cy="0"/>
          </a:xfrm>
          <a:prstGeom prst="line">
            <a:avLst/>
          </a:prstGeom>
          <a:ln w="19050">
            <a:solidFill>
              <a:srgbClr val="92D050"/>
            </a:solidFill>
            <a:prstDash val="solid"/>
            <a:headEnd type="triangle" w="med" len="med"/>
            <a:tailEnd type="none" w="med" len="med"/>
          </a:ln>
        </p:spPr>
        <p:style>
          <a:lnRef idx="1">
            <a:schemeClr val="accent1"/>
          </a:lnRef>
          <a:fillRef idx="0">
            <a:schemeClr val="accent1"/>
          </a:fillRef>
          <a:effectRef idx="0">
            <a:schemeClr val="accent1"/>
          </a:effectRef>
          <a:fontRef idx="minor">
            <a:schemeClr val="tx1"/>
          </a:fontRef>
        </p:style>
      </p:cxnSp>
      <p:sp>
        <p:nvSpPr>
          <p:cNvPr id="47" name="TextBox 46"/>
          <p:cNvSpPr txBox="1"/>
          <p:nvPr/>
        </p:nvSpPr>
        <p:spPr>
          <a:xfrm>
            <a:off x="1460844" y="3729564"/>
            <a:ext cx="3600400" cy="261610"/>
          </a:xfrm>
          <a:prstGeom prst="rect">
            <a:avLst/>
          </a:prstGeom>
          <a:noFill/>
          <a:ln>
            <a:noFill/>
            <a:prstDash val="sysDash"/>
          </a:ln>
        </p:spPr>
        <p:txBody>
          <a:bodyPr wrap="square" rtlCol="0">
            <a:spAutoFit/>
          </a:bodyPr>
          <a:lstStyle/>
          <a:p>
            <a:pPr algn="ctr"/>
            <a:r>
              <a:rPr lang="en-US" altLang="ko-KR" sz="1100" dirty="0" smtClean="0"/>
              <a:t>Authentication result(True, False)</a:t>
            </a:r>
            <a:endParaRPr lang="ko-KR" altLang="en-US" sz="1100" dirty="0"/>
          </a:p>
        </p:txBody>
      </p:sp>
      <p:cxnSp>
        <p:nvCxnSpPr>
          <p:cNvPr id="48" name="직선 연결선 47"/>
          <p:cNvCxnSpPr/>
          <p:nvPr/>
        </p:nvCxnSpPr>
        <p:spPr>
          <a:xfrm>
            <a:off x="1460844" y="4279206"/>
            <a:ext cx="3600400" cy="0"/>
          </a:xfrm>
          <a:prstGeom prst="line">
            <a:avLst/>
          </a:prstGeom>
          <a:ln w="19050">
            <a:prstDash val="solid"/>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49" name="TextBox 48"/>
          <p:cNvSpPr txBox="1"/>
          <p:nvPr/>
        </p:nvSpPr>
        <p:spPr>
          <a:xfrm>
            <a:off x="1460844" y="4017596"/>
            <a:ext cx="3600400" cy="261610"/>
          </a:xfrm>
          <a:prstGeom prst="rect">
            <a:avLst/>
          </a:prstGeom>
          <a:noFill/>
          <a:ln>
            <a:noFill/>
            <a:prstDash val="sysDash"/>
          </a:ln>
        </p:spPr>
        <p:txBody>
          <a:bodyPr wrap="square" rtlCol="0">
            <a:spAutoFit/>
          </a:bodyPr>
          <a:lstStyle/>
          <a:p>
            <a:pPr algn="ctr"/>
            <a:r>
              <a:rPr lang="en-US" altLang="ko-KR" sz="1100" dirty="0" err="1" smtClean="0"/>
              <a:t>Ack</a:t>
            </a:r>
            <a:endParaRPr lang="ko-KR" altLang="en-US" sz="1100" dirty="0"/>
          </a:p>
        </p:txBody>
      </p:sp>
      <p:sp>
        <p:nvSpPr>
          <p:cNvPr id="50" name="모서리가 둥근 직사각형 49"/>
          <p:cNvSpPr/>
          <p:nvPr/>
        </p:nvSpPr>
        <p:spPr>
          <a:xfrm>
            <a:off x="5349276" y="3786182"/>
            <a:ext cx="936104" cy="648072"/>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en-US" altLang="ko-KR" sz="1000" b="1" dirty="0" smtClean="0"/>
              <a:t>STB </a:t>
            </a:r>
            <a:r>
              <a:rPr lang="en-US" altLang="ko-KR" sz="1000" b="1" dirty="0" err="1" smtClean="0"/>
              <a:t>Authen</a:t>
            </a:r>
            <a:r>
              <a:rPr lang="en-US" altLang="ko-KR" sz="1000" b="1" dirty="0" smtClean="0"/>
              <a:t>.</a:t>
            </a:r>
            <a:endParaRPr lang="ko-KR" altLang="en-US" sz="1000" b="1" dirty="0"/>
          </a:p>
        </p:txBody>
      </p:sp>
      <p:sp>
        <p:nvSpPr>
          <p:cNvPr id="51" name="모서리가 둥근 직사각형 50"/>
          <p:cNvSpPr/>
          <p:nvPr/>
        </p:nvSpPr>
        <p:spPr>
          <a:xfrm>
            <a:off x="1316828" y="1849946"/>
            <a:ext cx="5112568" cy="936104"/>
          </a:xfrm>
          <a:prstGeom prst="roundRect">
            <a:avLst/>
          </a:prstGeom>
          <a:noFill/>
          <a:ln>
            <a:solidFill>
              <a:schemeClr val="bg2">
                <a:lumMod val="90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52" name="모서리가 둥근 직사각형 51"/>
          <p:cNvSpPr/>
          <p:nvPr/>
        </p:nvSpPr>
        <p:spPr>
          <a:xfrm>
            <a:off x="5349276" y="1993962"/>
            <a:ext cx="936104" cy="648072"/>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en-US" altLang="ko-KR" sz="1000" b="1" dirty="0" smtClean="0"/>
              <a:t>STB </a:t>
            </a:r>
            <a:r>
              <a:rPr lang="en-US" altLang="ko-KR" sz="1000" b="1" dirty="0" err="1" smtClean="0"/>
              <a:t>Infrom</a:t>
            </a:r>
            <a:r>
              <a:rPr lang="en-US" altLang="ko-KR" sz="1000" b="1" dirty="0" smtClean="0"/>
              <a:t>.</a:t>
            </a:r>
            <a:endParaRPr lang="ko-KR" altLang="en-US" sz="1000" b="1" dirty="0"/>
          </a:p>
        </p:txBody>
      </p:sp>
      <p:sp>
        <p:nvSpPr>
          <p:cNvPr id="53" name="모서리가 둥근 직사각형 52"/>
          <p:cNvSpPr/>
          <p:nvPr/>
        </p:nvSpPr>
        <p:spPr>
          <a:xfrm>
            <a:off x="4437112" y="2995234"/>
            <a:ext cx="1224136" cy="433758"/>
          </a:xfrm>
          <a:prstGeom prst="round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en-US" altLang="ko-KR" sz="1000" b="1" dirty="0" smtClean="0"/>
              <a:t>Authentication</a:t>
            </a:r>
            <a:endParaRPr lang="ko-KR" altLang="en-US" sz="1000" b="1" dirty="0"/>
          </a:p>
        </p:txBody>
      </p:sp>
      <p:cxnSp>
        <p:nvCxnSpPr>
          <p:cNvPr id="66" name="직선 연결선 65"/>
          <p:cNvCxnSpPr/>
          <p:nvPr/>
        </p:nvCxnSpPr>
        <p:spPr>
          <a:xfrm>
            <a:off x="1462342" y="5774476"/>
            <a:ext cx="3600400" cy="0"/>
          </a:xfrm>
          <a:prstGeom prst="line">
            <a:avLst/>
          </a:prstGeom>
          <a:ln w="19050">
            <a:prstDash val="solid"/>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68" name="TextBox 67"/>
          <p:cNvSpPr txBox="1"/>
          <p:nvPr/>
        </p:nvSpPr>
        <p:spPr>
          <a:xfrm>
            <a:off x="1462342" y="5512866"/>
            <a:ext cx="3600400" cy="261610"/>
          </a:xfrm>
          <a:prstGeom prst="rect">
            <a:avLst/>
          </a:prstGeom>
          <a:noFill/>
        </p:spPr>
        <p:txBody>
          <a:bodyPr wrap="square" rtlCol="0">
            <a:spAutoFit/>
          </a:bodyPr>
          <a:lstStyle/>
          <a:p>
            <a:pPr algn="ctr"/>
            <a:r>
              <a:rPr lang="en-US" altLang="ko-KR" sz="1100" dirty="0" smtClean="0"/>
              <a:t>Channel Update command(RCU Scenario)</a:t>
            </a:r>
            <a:endParaRPr lang="ko-KR" altLang="en-US" sz="1100" dirty="0"/>
          </a:p>
        </p:txBody>
      </p:sp>
      <p:sp>
        <p:nvSpPr>
          <p:cNvPr id="69" name="모서리가 둥근 직사각형 68"/>
          <p:cNvSpPr/>
          <p:nvPr/>
        </p:nvSpPr>
        <p:spPr>
          <a:xfrm>
            <a:off x="1340768" y="5220072"/>
            <a:ext cx="5040560" cy="928694"/>
          </a:xfrm>
          <a:prstGeom prst="roundRect">
            <a:avLst/>
          </a:prstGeom>
          <a:noFill/>
          <a:ln>
            <a:solidFill>
              <a:schemeClr val="bg2">
                <a:lumMod val="90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70" name="모서리가 둥근 직사각형 69"/>
          <p:cNvSpPr/>
          <p:nvPr/>
        </p:nvSpPr>
        <p:spPr>
          <a:xfrm>
            <a:off x="5301208" y="5362948"/>
            <a:ext cx="936104" cy="648072"/>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en-US" altLang="ko-KR" sz="1000" b="1" dirty="0" smtClean="0"/>
              <a:t>Update channels</a:t>
            </a:r>
            <a:endParaRPr lang="ko-KR" altLang="en-US" sz="1000" b="1" dirty="0"/>
          </a:p>
        </p:txBody>
      </p:sp>
      <p:sp>
        <p:nvSpPr>
          <p:cNvPr id="30" name="슬라이드 번호 개체 틀 29"/>
          <p:cNvSpPr>
            <a:spLocks noGrp="1"/>
          </p:cNvSpPr>
          <p:nvPr>
            <p:ph type="sldNum" sz="quarter" idx="12"/>
          </p:nvPr>
        </p:nvSpPr>
        <p:spPr>
          <a:xfrm>
            <a:off x="5213176" y="8693679"/>
            <a:ext cx="1600200" cy="486833"/>
          </a:xfrm>
        </p:spPr>
        <p:txBody>
          <a:bodyPr/>
          <a:lstStyle/>
          <a:p>
            <a:fld id="{4AFB1CAC-E0B2-4E67-BA47-1772C30776A2}" type="slidenum">
              <a:rPr lang="ko-KR" altLang="en-US" smtClean="0"/>
              <a:pPr/>
              <a:t>5</a:t>
            </a:fld>
            <a:endParaRPr lang="ko-KR" altLang="en-US"/>
          </a:p>
        </p:txBody>
      </p:sp>
      <p:sp>
        <p:nvSpPr>
          <p:cNvPr id="31" name="모서리가 둥근 직사각형 30"/>
          <p:cNvSpPr/>
          <p:nvPr/>
        </p:nvSpPr>
        <p:spPr>
          <a:xfrm>
            <a:off x="214313" y="683568"/>
            <a:ext cx="4222799" cy="285750"/>
          </a:xfrm>
          <a:prstGeom prst="roundRect">
            <a:avLst/>
          </a:prstGeom>
        </p:spPr>
        <p:style>
          <a:lnRef idx="1">
            <a:schemeClr val="accent6"/>
          </a:lnRef>
          <a:fillRef idx="3">
            <a:schemeClr val="accent6"/>
          </a:fillRef>
          <a:effectRef idx="2">
            <a:schemeClr val="accent6"/>
          </a:effectRef>
          <a:fontRef idx="minor">
            <a:schemeClr val="lt1"/>
          </a:fontRef>
        </p:style>
        <p:txBody>
          <a:bodyPr anchor="ctr"/>
          <a:lstStyle/>
          <a:p>
            <a:pPr fontAlgn="auto">
              <a:spcBef>
                <a:spcPts val="0"/>
              </a:spcBef>
              <a:spcAft>
                <a:spcPts val="0"/>
              </a:spcAft>
              <a:defRPr/>
            </a:pPr>
            <a:r>
              <a:rPr kumimoji="0" lang="en-US" altLang="ko-KR" sz="1200" b="1" dirty="0" smtClean="0"/>
              <a:t>2.2 </a:t>
            </a:r>
            <a:r>
              <a:rPr kumimoji="0" lang="en-US" altLang="ko-KR" sz="1200" b="1" dirty="0" err="1" smtClean="0"/>
              <a:t>Scenarion</a:t>
            </a:r>
            <a:r>
              <a:rPr kumimoji="0" lang="en-US" altLang="ko-KR" sz="1200" b="1" dirty="0" smtClean="0"/>
              <a:t> for sending/receiving Information </a:t>
            </a:r>
            <a:r>
              <a:rPr kumimoji="0" lang="ko-KR" altLang="en-US" sz="1200" b="1" dirty="0" smtClean="0"/>
              <a:t> </a:t>
            </a:r>
            <a:r>
              <a:rPr kumimoji="0" lang="en-US" altLang="ko-KR" sz="1200" b="1" dirty="0" smtClean="0"/>
              <a:t>– 2/4</a:t>
            </a:r>
            <a:endParaRPr kumimoji="0" lang="ko-KR" altLang="en-US" sz="1200" b="1" dirty="0"/>
          </a:p>
        </p:txBody>
      </p:sp>
      <p:sp>
        <p:nvSpPr>
          <p:cNvPr id="35" name="TextBox 34"/>
          <p:cNvSpPr txBox="1"/>
          <p:nvPr/>
        </p:nvSpPr>
        <p:spPr>
          <a:xfrm>
            <a:off x="803773" y="1279377"/>
            <a:ext cx="1269899" cy="246221"/>
          </a:xfrm>
          <a:prstGeom prst="rect">
            <a:avLst/>
          </a:prstGeom>
          <a:noFill/>
        </p:spPr>
        <p:txBody>
          <a:bodyPr wrap="none" rtlCol="0">
            <a:spAutoFit/>
          </a:bodyPr>
          <a:lstStyle/>
          <a:p>
            <a:r>
              <a:rPr lang="en-US" altLang="ko-KR" sz="1000" b="1" dirty="0" smtClean="0"/>
              <a:t>STB ATT Program</a:t>
            </a:r>
            <a:endParaRPr lang="ko-KR" altLang="en-US" sz="1000" b="1" dirty="0"/>
          </a:p>
        </p:txBody>
      </p:sp>
      <p:sp>
        <p:nvSpPr>
          <p:cNvPr id="36" name="TextBox 35"/>
          <p:cNvSpPr txBox="1"/>
          <p:nvPr/>
        </p:nvSpPr>
        <p:spPr>
          <a:xfrm>
            <a:off x="4545491" y="1259632"/>
            <a:ext cx="971741" cy="246221"/>
          </a:xfrm>
          <a:prstGeom prst="rect">
            <a:avLst/>
          </a:prstGeom>
          <a:noFill/>
        </p:spPr>
        <p:txBody>
          <a:bodyPr wrap="none" rtlCol="0">
            <a:spAutoFit/>
          </a:bodyPr>
          <a:lstStyle/>
          <a:p>
            <a:r>
              <a:rPr lang="en-US" altLang="ko-KR" sz="1000" b="1" dirty="0" smtClean="0"/>
              <a:t>STB </a:t>
            </a:r>
            <a:r>
              <a:rPr lang="en-US" altLang="ko-KR" sz="1000" b="1" dirty="0" err="1" smtClean="0"/>
              <a:t>Deamon</a:t>
            </a:r>
            <a:endParaRPr lang="ko-KR" altLang="en-US" sz="1000" b="1" dirty="0"/>
          </a:p>
        </p:txBody>
      </p:sp>
      <p:sp>
        <p:nvSpPr>
          <p:cNvPr id="37" name="TextBox 36"/>
          <p:cNvSpPr txBox="1"/>
          <p:nvPr/>
        </p:nvSpPr>
        <p:spPr>
          <a:xfrm>
            <a:off x="5694541" y="1187624"/>
            <a:ext cx="1037463" cy="400110"/>
          </a:xfrm>
          <a:prstGeom prst="rect">
            <a:avLst/>
          </a:prstGeom>
          <a:noFill/>
        </p:spPr>
        <p:txBody>
          <a:bodyPr wrap="none" rtlCol="0">
            <a:spAutoFit/>
          </a:bodyPr>
          <a:lstStyle/>
          <a:p>
            <a:r>
              <a:rPr lang="en-US" altLang="ko-KR" sz="1000" b="1" dirty="0" smtClean="0"/>
              <a:t>Management </a:t>
            </a:r>
          </a:p>
          <a:p>
            <a:r>
              <a:rPr lang="en-US" altLang="ko-KR" sz="1000" b="1" dirty="0" smtClean="0"/>
              <a:t>Server</a:t>
            </a:r>
            <a:endParaRPr lang="ko-KR" altLang="en-US" sz="1000" b="1"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9"/>
          <p:cNvSpPr>
            <a:spLocks noChangeArrowheads="1"/>
          </p:cNvSpPr>
          <p:nvPr/>
        </p:nvSpPr>
        <p:spPr bwMode="auto">
          <a:xfrm>
            <a:off x="214290" y="1142976"/>
            <a:ext cx="6429375" cy="7814072"/>
          </a:xfrm>
          <a:prstGeom prst="roundRect">
            <a:avLst>
              <a:gd name="adj" fmla="val 3815"/>
            </a:avLst>
          </a:prstGeom>
          <a:noFill/>
          <a:ln>
            <a:headEnd/>
            <a:tailEnd/>
          </a:ln>
        </p:spPr>
        <p:style>
          <a:lnRef idx="2">
            <a:schemeClr val="accent5"/>
          </a:lnRef>
          <a:fillRef idx="1">
            <a:schemeClr val="lt1"/>
          </a:fillRef>
          <a:effectRef idx="0">
            <a:schemeClr val="accent5"/>
          </a:effectRef>
          <a:fontRef idx="minor">
            <a:schemeClr val="dk1"/>
          </a:fontRef>
        </p:style>
        <p:txBody>
          <a:bodyPr wrap="none" anchor="ctr"/>
          <a:lstStyle/>
          <a:p>
            <a:pPr fontAlgn="auto">
              <a:spcBef>
                <a:spcPts val="0"/>
              </a:spcBef>
              <a:spcAft>
                <a:spcPts val="0"/>
              </a:spcAft>
              <a:defRPr/>
            </a:pPr>
            <a:endParaRPr kumimoji="0" lang="ko-KR" altLang="en-US"/>
          </a:p>
        </p:txBody>
      </p:sp>
      <p:grpSp>
        <p:nvGrpSpPr>
          <p:cNvPr id="3" name="그룹 2"/>
          <p:cNvGrpSpPr/>
          <p:nvPr/>
        </p:nvGrpSpPr>
        <p:grpSpPr>
          <a:xfrm>
            <a:off x="0" y="0"/>
            <a:ext cx="6858000" cy="512763"/>
            <a:chOff x="0" y="0"/>
            <a:chExt cx="6858000" cy="512763"/>
          </a:xfrm>
        </p:grpSpPr>
        <p:sp>
          <p:nvSpPr>
            <p:cNvPr id="4" name="직사각형 3"/>
            <p:cNvSpPr/>
            <p:nvPr/>
          </p:nvSpPr>
          <p:spPr>
            <a:xfrm>
              <a:off x="0" y="0"/>
              <a:ext cx="6858000" cy="500063"/>
            </a:xfrm>
            <a:prstGeom prst="rect">
              <a:avLst/>
            </a:prstGeom>
          </p:spPr>
          <p:style>
            <a:lnRef idx="1">
              <a:schemeClr val="accent6"/>
            </a:lnRef>
            <a:fillRef idx="3">
              <a:schemeClr val="accent6"/>
            </a:fillRef>
            <a:effectRef idx="2">
              <a:schemeClr val="accent6"/>
            </a:effectRef>
            <a:fontRef idx="minor">
              <a:schemeClr val="lt1"/>
            </a:fontRef>
          </p:style>
          <p:txBody>
            <a:bodyPr anchor="ctr"/>
            <a:lstStyle/>
            <a:p>
              <a:pPr algn="ctr" fontAlgn="auto">
                <a:spcBef>
                  <a:spcPts val="0"/>
                </a:spcBef>
                <a:spcAft>
                  <a:spcPts val="0"/>
                </a:spcAft>
                <a:defRPr/>
              </a:pPr>
              <a:endParaRPr kumimoji="0" lang="ko-KR" altLang="en-US"/>
            </a:p>
          </p:txBody>
        </p:sp>
        <p:pic>
          <p:nvPicPr>
            <p:cNvPr id="5" name="Picture 3"/>
            <p:cNvPicPr>
              <a:picLocks noChangeAspect="1" noChangeArrowheads="1"/>
            </p:cNvPicPr>
            <p:nvPr/>
          </p:nvPicPr>
          <p:blipFill>
            <a:blip r:embed="rId2" cstate="print"/>
            <a:srcRect/>
            <a:stretch>
              <a:fillRect/>
            </a:stretch>
          </p:blipFill>
          <p:spPr bwMode="auto">
            <a:xfrm>
              <a:off x="0" y="0"/>
              <a:ext cx="1358900" cy="512763"/>
            </a:xfrm>
            <a:prstGeom prst="rect">
              <a:avLst/>
            </a:prstGeom>
            <a:ln>
              <a:noFill/>
            </a:ln>
            <a:effectLst>
              <a:softEdge rad="63500"/>
            </a:effectLst>
          </p:spPr>
        </p:pic>
      </p:grpSp>
      <p:cxnSp>
        <p:nvCxnSpPr>
          <p:cNvPr id="6" name="직선 연결선 5"/>
          <p:cNvCxnSpPr/>
          <p:nvPr/>
        </p:nvCxnSpPr>
        <p:spPr>
          <a:xfrm>
            <a:off x="214313" y="969318"/>
            <a:ext cx="6429375" cy="1588"/>
          </a:xfrm>
          <a:prstGeom prst="line">
            <a:avLst/>
          </a:prstGeom>
        </p:spPr>
        <p:style>
          <a:lnRef idx="2">
            <a:schemeClr val="accent6"/>
          </a:lnRef>
          <a:fillRef idx="0">
            <a:schemeClr val="accent6"/>
          </a:fillRef>
          <a:effectRef idx="1">
            <a:schemeClr val="accent6"/>
          </a:effectRef>
          <a:fontRef idx="minor">
            <a:schemeClr val="tx1"/>
          </a:fontRef>
        </p:style>
      </p:cxnSp>
      <p:cxnSp>
        <p:nvCxnSpPr>
          <p:cNvPr id="8" name="직선 화살표 연결선 7"/>
          <p:cNvCxnSpPr/>
          <p:nvPr/>
        </p:nvCxnSpPr>
        <p:spPr>
          <a:xfrm>
            <a:off x="1435218" y="1567409"/>
            <a:ext cx="0" cy="7200000"/>
          </a:xfrm>
          <a:prstGeom prst="straightConnector1">
            <a:avLst/>
          </a:prstGeom>
          <a:ln>
            <a:headEnd type="none" w="med" len="med"/>
            <a:tailEnd type="triangle" w="med" len="med"/>
          </a:ln>
        </p:spPr>
        <p:style>
          <a:lnRef idx="3">
            <a:schemeClr val="dk1"/>
          </a:lnRef>
          <a:fillRef idx="0">
            <a:schemeClr val="dk1"/>
          </a:fillRef>
          <a:effectRef idx="2">
            <a:schemeClr val="dk1"/>
          </a:effectRef>
          <a:fontRef idx="minor">
            <a:schemeClr val="tx1"/>
          </a:fontRef>
        </p:style>
      </p:cxnSp>
      <p:cxnSp>
        <p:nvCxnSpPr>
          <p:cNvPr id="9" name="직선 화살표 연결선 8"/>
          <p:cNvCxnSpPr/>
          <p:nvPr/>
        </p:nvCxnSpPr>
        <p:spPr>
          <a:xfrm>
            <a:off x="5035618" y="1567409"/>
            <a:ext cx="0" cy="7200000"/>
          </a:xfrm>
          <a:prstGeom prst="straightConnector1">
            <a:avLst/>
          </a:prstGeom>
          <a:ln>
            <a:headEnd type="none" w="med" len="med"/>
            <a:tailEnd type="triangle" w="med" len="med"/>
          </a:ln>
        </p:spPr>
        <p:style>
          <a:lnRef idx="3">
            <a:schemeClr val="dk1"/>
          </a:lnRef>
          <a:fillRef idx="0">
            <a:schemeClr val="dk1"/>
          </a:fillRef>
          <a:effectRef idx="2">
            <a:schemeClr val="dk1"/>
          </a:effectRef>
          <a:fontRef idx="minor">
            <a:schemeClr val="tx1"/>
          </a:fontRef>
        </p:style>
      </p:cxnSp>
      <p:grpSp>
        <p:nvGrpSpPr>
          <p:cNvPr id="13" name="그룹 12"/>
          <p:cNvGrpSpPr/>
          <p:nvPr/>
        </p:nvGrpSpPr>
        <p:grpSpPr>
          <a:xfrm>
            <a:off x="3022624" y="35496"/>
            <a:ext cx="3790752" cy="432048"/>
            <a:chOff x="214313" y="714375"/>
            <a:chExt cx="6429375" cy="714375"/>
          </a:xfrm>
        </p:grpSpPr>
        <p:sp>
          <p:nvSpPr>
            <p:cNvPr id="14" name="모서리가 둥근 직사각형 13"/>
            <p:cNvSpPr/>
            <p:nvPr/>
          </p:nvSpPr>
          <p:spPr bwMode="auto">
            <a:xfrm>
              <a:off x="214313" y="714375"/>
              <a:ext cx="6429375" cy="714375"/>
            </a:xfrm>
            <a:prstGeom prst="roundRect">
              <a:avLst/>
            </a:prstGeom>
          </p:spPr>
          <p:style>
            <a:lnRef idx="3">
              <a:schemeClr val="lt1"/>
            </a:lnRef>
            <a:fillRef idx="1">
              <a:schemeClr val="accent6"/>
            </a:fillRef>
            <a:effectRef idx="1">
              <a:schemeClr val="accent6"/>
            </a:effectRef>
            <a:fontRef idx="minor">
              <a:schemeClr val="lt1"/>
            </a:fontRef>
          </p:style>
          <p:txBody>
            <a:bodyPr anchor="ctr"/>
            <a:lstStyle/>
            <a:p>
              <a:pPr algn="ctr" fontAlgn="auto">
                <a:spcBef>
                  <a:spcPts val="0"/>
                </a:spcBef>
                <a:spcAft>
                  <a:spcPts val="0"/>
                </a:spcAft>
                <a:defRPr/>
              </a:pPr>
              <a:endParaRPr kumimoji="0" lang="ko-KR" altLang="en-US" sz="1100"/>
            </a:p>
          </p:txBody>
        </p:sp>
        <p:sp>
          <p:nvSpPr>
            <p:cNvPr id="15" name="모서리가 둥근 직사각형 14"/>
            <p:cNvSpPr/>
            <p:nvPr/>
          </p:nvSpPr>
          <p:spPr bwMode="auto">
            <a:xfrm>
              <a:off x="357188" y="785813"/>
              <a:ext cx="6143625" cy="581025"/>
            </a:xfrm>
            <a:prstGeom prst="roundRect">
              <a:avLst/>
            </a:prstGeom>
            <a:ln>
              <a:solidFill>
                <a:schemeClr val="accent6">
                  <a:lumMod val="75000"/>
                </a:schemeClr>
              </a:solidFill>
            </a:ln>
          </p:spPr>
          <p:style>
            <a:lnRef idx="2">
              <a:schemeClr val="accent6"/>
            </a:lnRef>
            <a:fillRef idx="1">
              <a:schemeClr val="lt1"/>
            </a:fillRef>
            <a:effectRef idx="0">
              <a:schemeClr val="accent6"/>
            </a:effectRef>
            <a:fontRef idx="minor">
              <a:schemeClr val="dk1"/>
            </a:fontRef>
          </p:style>
          <p:txBody>
            <a:bodyPr anchor="ctr"/>
            <a:lstStyle/>
            <a:p>
              <a:pPr algn="ctr" fontAlgn="auto">
                <a:spcBef>
                  <a:spcPts val="0"/>
                </a:spcBef>
                <a:spcAft>
                  <a:spcPts val="0"/>
                </a:spcAft>
                <a:defRPr/>
              </a:pPr>
              <a:r>
                <a:rPr lang="en-US" altLang="ko-KR" sz="1000" dirty="0">
                  <a:latin typeface="HY견고딕" pitchFamily="18" charset="-127"/>
                  <a:ea typeface="HY견고딕" pitchFamily="18" charset="-127"/>
                </a:rPr>
                <a:t>2. STB </a:t>
              </a:r>
              <a:r>
                <a:rPr lang="en-US" altLang="ko-KR" sz="1000" dirty="0" err="1">
                  <a:latin typeface="HY견고딕" pitchFamily="18" charset="-127"/>
                  <a:ea typeface="HY견고딕" pitchFamily="18" charset="-127"/>
                </a:rPr>
                <a:t>Deamon</a:t>
              </a:r>
              <a:r>
                <a:rPr lang="en-US" altLang="ko-KR" sz="1000" dirty="0">
                  <a:latin typeface="HY견고딕" pitchFamily="18" charset="-127"/>
                  <a:ea typeface="HY견고딕" pitchFamily="18" charset="-127"/>
                </a:rPr>
                <a:t> communication Scenario</a:t>
              </a:r>
              <a:endParaRPr lang="ko-KR" altLang="en-US" sz="1000" dirty="0">
                <a:latin typeface="HY견고딕" pitchFamily="18" charset="-127"/>
                <a:ea typeface="HY견고딕" pitchFamily="18" charset="-127"/>
              </a:endParaRPr>
            </a:p>
          </p:txBody>
        </p:sp>
      </p:grpSp>
      <p:cxnSp>
        <p:nvCxnSpPr>
          <p:cNvPr id="49" name="직선 연결선 48"/>
          <p:cNvCxnSpPr/>
          <p:nvPr/>
        </p:nvCxnSpPr>
        <p:spPr>
          <a:xfrm>
            <a:off x="1430446" y="5569282"/>
            <a:ext cx="3600400" cy="0"/>
          </a:xfrm>
          <a:prstGeom prst="line">
            <a:avLst/>
          </a:prstGeom>
          <a:ln w="19050">
            <a:prstDash val="solid"/>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50" name="TextBox 49"/>
          <p:cNvSpPr txBox="1"/>
          <p:nvPr/>
        </p:nvSpPr>
        <p:spPr>
          <a:xfrm>
            <a:off x="1430446" y="5307672"/>
            <a:ext cx="3600400" cy="261610"/>
          </a:xfrm>
          <a:prstGeom prst="rect">
            <a:avLst/>
          </a:prstGeom>
          <a:noFill/>
        </p:spPr>
        <p:txBody>
          <a:bodyPr wrap="square" rtlCol="0">
            <a:spAutoFit/>
          </a:bodyPr>
          <a:lstStyle/>
          <a:p>
            <a:pPr algn="ctr"/>
            <a:r>
              <a:rPr lang="en-US" altLang="ko-KR" sz="1100" dirty="0" smtClean="0"/>
              <a:t>Start </a:t>
            </a:r>
            <a:r>
              <a:rPr lang="en-US" altLang="ko-KR" sz="1100" dirty="0" err="1" smtClean="0"/>
              <a:t>VoD</a:t>
            </a:r>
            <a:r>
              <a:rPr lang="en-US" altLang="ko-KR" sz="1100" dirty="0" smtClean="0"/>
              <a:t> Service(</a:t>
            </a:r>
            <a:r>
              <a:rPr lang="en-US" altLang="ko-KR" sz="1100" dirty="0" err="1" smtClean="0"/>
              <a:t>VoD</a:t>
            </a:r>
            <a:r>
              <a:rPr lang="en-US" altLang="ko-KR" sz="1100" dirty="0" smtClean="0"/>
              <a:t> code)</a:t>
            </a:r>
            <a:endParaRPr lang="ko-KR" altLang="en-US" sz="1100" dirty="0"/>
          </a:p>
        </p:txBody>
      </p:sp>
      <p:sp>
        <p:nvSpPr>
          <p:cNvPr id="61" name="모서리가 둥근 직사각형 60"/>
          <p:cNvSpPr/>
          <p:nvPr/>
        </p:nvSpPr>
        <p:spPr>
          <a:xfrm>
            <a:off x="1214422" y="5121274"/>
            <a:ext cx="5112568" cy="876636"/>
          </a:xfrm>
          <a:prstGeom prst="roundRect">
            <a:avLst/>
          </a:prstGeom>
          <a:noFill/>
          <a:ln>
            <a:solidFill>
              <a:schemeClr val="bg2">
                <a:lumMod val="90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62" name="모서리가 둥근 직사각형 61"/>
          <p:cNvSpPr/>
          <p:nvPr/>
        </p:nvSpPr>
        <p:spPr>
          <a:xfrm>
            <a:off x="5246870" y="5212092"/>
            <a:ext cx="936104" cy="648072"/>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en-US" altLang="ko-KR" sz="1000" b="1" dirty="0" smtClean="0"/>
              <a:t>Check </a:t>
            </a:r>
            <a:r>
              <a:rPr lang="en-US" altLang="ko-KR" sz="1000" b="1" dirty="0" err="1" smtClean="0"/>
              <a:t>VoD</a:t>
            </a:r>
            <a:r>
              <a:rPr lang="en-US" altLang="ko-KR" sz="1000" b="1" dirty="0" smtClean="0"/>
              <a:t> </a:t>
            </a:r>
          </a:p>
          <a:p>
            <a:pPr algn="ctr"/>
            <a:r>
              <a:rPr lang="en-US" altLang="ko-KR" sz="1000" b="1" dirty="0" smtClean="0"/>
              <a:t>Broadcast</a:t>
            </a:r>
            <a:endParaRPr lang="ko-KR" altLang="en-US" sz="1000" b="1" dirty="0"/>
          </a:p>
        </p:txBody>
      </p:sp>
      <p:cxnSp>
        <p:nvCxnSpPr>
          <p:cNvPr id="86" name="직선 연결선 85"/>
          <p:cNvCxnSpPr/>
          <p:nvPr/>
        </p:nvCxnSpPr>
        <p:spPr>
          <a:xfrm>
            <a:off x="1425674" y="4615508"/>
            <a:ext cx="3600400" cy="0"/>
          </a:xfrm>
          <a:prstGeom prst="line">
            <a:avLst/>
          </a:prstGeom>
          <a:ln w="19050">
            <a:prstDash val="solid"/>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87" name="TextBox 86"/>
          <p:cNvSpPr txBox="1"/>
          <p:nvPr/>
        </p:nvSpPr>
        <p:spPr>
          <a:xfrm>
            <a:off x="1425674" y="4353898"/>
            <a:ext cx="3600400" cy="261610"/>
          </a:xfrm>
          <a:prstGeom prst="rect">
            <a:avLst/>
          </a:prstGeom>
          <a:noFill/>
        </p:spPr>
        <p:txBody>
          <a:bodyPr wrap="square" rtlCol="0">
            <a:spAutoFit/>
          </a:bodyPr>
          <a:lstStyle/>
          <a:p>
            <a:pPr algn="ctr"/>
            <a:r>
              <a:rPr lang="en-US" altLang="ko-KR" sz="1100" dirty="0" smtClean="0"/>
              <a:t>Change </a:t>
            </a:r>
            <a:r>
              <a:rPr lang="en-US" altLang="ko-KR" sz="1100" dirty="0" err="1" smtClean="0"/>
              <a:t>realtime</a:t>
            </a:r>
            <a:r>
              <a:rPr lang="en-US" altLang="ko-KR" sz="1100" dirty="0" smtClean="0"/>
              <a:t> broadcast channel(Channel)</a:t>
            </a:r>
            <a:endParaRPr lang="ko-KR" altLang="en-US" sz="1100" dirty="0"/>
          </a:p>
        </p:txBody>
      </p:sp>
      <p:sp>
        <p:nvSpPr>
          <p:cNvPr id="90" name="모서리가 둥근 직사각형 89"/>
          <p:cNvSpPr/>
          <p:nvPr/>
        </p:nvSpPr>
        <p:spPr>
          <a:xfrm>
            <a:off x="1232092" y="4061104"/>
            <a:ext cx="5112568" cy="928694"/>
          </a:xfrm>
          <a:prstGeom prst="roundRect">
            <a:avLst/>
          </a:prstGeom>
          <a:noFill/>
          <a:ln>
            <a:solidFill>
              <a:schemeClr val="bg2">
                <a:lumMod val="90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91" name="모서리가 둥근 직사각형 90"/>
          <p:cNvSpPr/>
          <p:nvPr/>
        </p:nvSpPr>
        <p:spPr>
          <a:xfrm>
            <a:off x="5264540" y="4203980"/>
            <a:ext cx="936104" cy="648072"/>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en-US" altLang="ko-KR" sz="1000" b="1" dirty="0" smtClean="0"/>
              <a:t>Check </a:t>
            </a:r>
            <a:r>
              <a:rPr lang="en-US" altLang="ko-KR" sz="1000" b="1" dirty="0" err="1" smtClean="0"/>
              <a:t>realtime</a:t>
            </a:r>
            <a:r>
              <a:rPr lang="en-US" altLang="ko-KR" sz="1000" b="1" dirty="0" smtClean="0"/>
              <a:t> Broadcast</a:t>
            </a:r>
            <a:endParaRPr lang="ko-KR" altLang="en-US" sz="1000" b="1" dirty="0"/>
          </a:p>
        </p:txBody>
      </p:sp>
      <p:sp>
        <p:nvSpPr>
          <p:cNvPr id="60" name="TextBox 59"/>
          <p:cNvSpPr txBox="1"/>
          <p:nvPr/>
        </p:nvSpPr>
        <p:spPr>
          <a:xfrm>
            <a:off x="1428736" y="6117826"/>
            <a:ext cx="3600400" cy="415498"/>
          </a:xfrm>
          <a:prstGeom prst="rect">
            <a:avLst/>
          </a:prstGeom>
          <a:noFill/>
        </p:spPr>
        <p:txBody>
          <a:bodyPr wrap="square" rtlCol="0">
            <a:spAutoFit/>
          </a:bodyPr>
          <a:lstStyle/>
          <a:p>
            <a:pPr algn="ctr"/>
            <a:r>
              <a:rPr lang="en-US" altLang="ko-KR" sz="700" dirty="0" smtClean="0"/>
              <a:t>·</a:t>
            </a:r>
          </a:p>
          <a:p>
            <a:pPr algn="ctr"/>
            <a:r>
              <a:rPr lang="en-US" altLang="ko-KR" sz="700" dirty="0" smtClean="0"/>
              <a:t>·</a:t>
            </a:r>
          </a:p>
          <a:p>
            <a:pPr algn="ctr"/>
            <a:r>
              <a:rPr lang="en-US" altLang="ko-KR" sz="700" dirty="0" smtClean="0"/>
              <a:t>·</a:t>
            </a:r>
            <a:endParaRPr lang="ko-KR" altLang="en-US" sz="700" dirty="0"/>
          </a:p>
        </p:txBody>
      </p:sp>
      <p:sp>
        <p:nvSpPr>
          <p:cNvPr id="66" name="TextBox 65"/>
          <p:cNvSpPr txBox="1"/>
          <p:nvPr/>
        </p:nvSpPr>
        <p:spPr>
          <a:xfrm>
            <a:off x="3214116" y="6084168"/>
            <a:ext cx="2735164" cy="430887"/>
          </a:xfrm>
          <a:prstGeom prst="rect">
            <a:avLst/>
          </a:prstGeom>
          <a:noFill/>
        </p:spPr>
        <p:txBody>
          <a:bodyPr wrap="square" rtlCol="0">
            <a:spAutoFit/>
          </a:bodyPr>
          <a:lstStyle/>
          <a:p>
            <a:r>
              <a:rPr lang="en-US" altLang="ko-KR" sz="1100" dirty="0" err="1" smtClean="0"/>
              <a:t>Realtime</a:t>
            </a:r>
            <a:r>
              <a:rPr lang="en-US" altLang="ko-KR" sz="1100" dirty="0" smtClean="0"/>
              <a:t> / </a:t>
            </a:r>
            <a:r>
              <a:rPr lang="en-US" altLang="ko-KR" sz="1100" dirty="0" err="1" smtClean="0"/>
              <a:t>VoD</a:t>
            </a:r>
            <a:r>
              <a:rPr lang="en-US" altLang="ko-KR" sz="1100" dirty="0" smtClean="0"/>
              <a:t> service aging test according to broadcast aging schedule</a:t>
            </a:r>
            <a:endParaRPr lang="ko-KR" altLang="en-US" sz="1100" dirty="0"/>
          </a:p>
        </p:txBody>
      </p:sp>
      <p:sp>
        <p:nvSpPr>
          <p:cNvPr id="67" name="모서리가 둥근 직사각형 66"/>
          <p:cNvSpPr/>
          <p:nvPr/>
        </p:nvSpPr>
        <p:spPr>
          <a:xfrm>
            <a:off x="4581128" y="1691680"/>
            <a:ext cx="936104" cy="433758"/>
          </a:xfrm>
          <a:prstGeom prst="round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en-US" altLang="ko-KR" sz="1200" b="1" dirty="0" smtClean="0">
                <a:solidFill>
                  <a:srgbClr val="FF0000"/>
                </a:solidFill>
              </a:rPr>
              <a:t>Reboot</a:t>
            </a:r>
            <a:endParaRPr lang="ko-KR" altLang="en-US" sz="1200" b="1" dirty="0">
              <a:solidFill>
                <a:srgbClr val="FF0000"/>
              </a:solidFill>
            </a:endParaRPr>
          </a:p>
        </p:txBody>
      </p:sp>
      <p:cxnSp>
        <p:nvCxnSpPr>
          <p:cNvPr id="69" name="직선 화살표 연결선 68"/>
          <p:cNvCxnSpPr/>
          <p:nvPr/>
        </p:nvCxnSpPr>
        <p:spPr>
          <a:xfrm>
            <a:off x="6152194" y="2433694"/>
            <a:ext cx="0" cy="1620000"/>
          </a:xfrm>
          <a:prstGeom prst="straightConnector1">
            <a:avLst/>
          </a:prstGeom>
          <a:ln>
            <a:headEnd type="none" w="med" len="med"/>
            <a:tailEnd type="triangle" w="med" len="med"/>
          </a:ln>
        </p:spPr>
        <p:style>
          <a:lnRef idx="3">
            <a:schemeClr val="dk1"/>
          </a:lnRef>
          <a:fillRef idx="0">
            <a:schemeClr val="dk1"/>
          </a:fillRef>
          <a:effectRef idx="2">
            <a:schemeClr val="dk1"/>
          </a:effectRef>
          <a:fontRef idx="minor">
            <a:schemeClr val="tx1"/>
          </a:fontRef>
        </p:style>
      </p:cxnSp>
      <p:cxnSp>
        <p:nvCxnSpPr>
          <p:cNvPr id="70" name="직선 연결선 69"/>
          <p:cNvCxnSpPr/>
          <p:nvPr/>
        </p:nvCxnSpPr>
        <p:spPr>
          <a:xfrm>
            <a:off x="5024842" y="2767312"/>
            <a:ext cx="1080120" cy="0"/>
          </a:xfrm>
          <a:prstGeom prst="line">
            <a:avLst/>
          </a:prstGeom>
          <a:ln w="19050">
            <a:solidFill>
              <a:srgbClr val="92D050"/>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71" name="TextBox 70"/>
          <p:cNvSpPr txBox="1"/>
          <p:nvPr/>
        </p:nvSpPr>
        <p:spPr>
          <a:xfrm>
            <a:off x="5024842" y="2433826"/>
            <a:ext cx="1080120" cy="553998"/>
          </a:xfrm>
          <a:prstGeom prst="rect">
            <a:avLst/>
          </a:prstGeom>
          <a:noFill/>
        </p:spPr>
        <p:txBody>
          <a:bodyPr wrap="square" rtlCol="0">
            <a:spAutoFit/>
          </a:bodyPr>
          <a:lstStyle/>
          <a:p>
            <a:pPr algn="ctr"/>
            <a:r>
              <a:rPr lang="en-US" altLang="ko-KR" sz="1000" dirty="0" smtClean="0"/>
              <a:t>Mac, IP, </a:t>
            </a:r>
          </a:p>
          <a:p>
            <a:pPr algn="ctr"/>
            <a:r>
              <a:rPr lang="en-US" altLang="ko-KR" sz="1000" dirty="0" smtClean="0"/>
              <a:t>Authentication,</a:t>
            </a:r>
          </a:p>
          <a:p>
            <a:pPr algn="ctr"/>
            <a:r>
              <a:rPr lang="en-US" altLang="ko-KR" sz="1000" b="1" dirty="0" smtClean="0">
                <a:solidFill>
                  <a:srgbClr val="FF0000"/>
                </a:solidFill>
              </a:rPr>
              <a:t>Step(2)</a:t>
            </a:r>
            <a:endParaRPr lang="ko-KR" altLang="en-US" sz="1000" b="1" dirty="0">
              <a:solidFill>
                <a:srgbClr val="FF0000"/>
              </a:solidFill>
            </a:endParaRPr>
          </a:p>
        </p:txBody>
      </p:sp>
      <p:cxnSp>
        <p:nvCxnSpPr>
          <p:cNvPr id="72" name="직선 연결선 71"/>
          <p:cNvCxnSpPr/>
          <p:nvPr/>
        </p:nvCxnSpPr>
        <p:spPr>
          <a:xfrm>
            <a:off x="5024842" y="3081766"/>
            <a:ext cx="1080120" cy="0"/>
          </a:xfrm>
          <a:prstGeom prst="line">
            <a:avLst/>
          </a:prstGeom>
          <a:ln w="19050">
            <a:solidFill>
              <a:srgbClr val="FFC000"/>
            </a:solidFill>
            <a:headEnd type="triangle" w="med" len="med"/>
            <a:tailEnd type="none" w="med" len="med"/>
          </a:ln>
        </p:spPr>
        <p:style>
          <a:lnRef idx="1">
            <a:schemeClr val="accent1"/>
          </a:lnRef>
          <a:fillRef idx="0">
            <a:schemeClr val="accent1"/>
          </a:fillRef>
          <a:effectRef idx="0">
            <a:schemeClr val="accent1"/>
          </a:effectRef>
          <a:fontRef idx="minor">
            <a:schemeClr val="tx1"/>
          </a:fontRef>
        </p:style>
      </p:cxnSp>
      <p:sp>
        <p:nvSpPr>
          <p:cNvPr id="73" name="TextBox 72"/>
          <p:cNvSpPr txBox="1"/>
          <p:nvPr/>
        </p:nvSpPr>
        <p:spPr>
          <a:xfrm>
            <a:off x="5024842" y="3014246"/>
            <a:ext cx="1080120" cy="261610"/>
          </a:xfrm>
          <a:prstGeom prst="rect">
            <a:avLst/>
          </a:prstGeom>
          <a:noFill/>
        </p:spPr>
        <p:txBody>
          <a:bodyPr wrap="square" rtlCol="0">
            <a:spAutoFit/>
          </a:bodyPr>
          <a:lstStyle/>
          <a:p>
            <a:pPr algn="ctr"/>
            <a:r>
              <a:rPr lang="en-US" altLang="ko-KR" sz="1100" dirty="0" err="1" smtClean="0"/>
              <a:t>Ack</a:t>
            </a:r>
            <a:endParaRPr lang="ko-KR" altLang="en-US" sz="1100" dirty="0"/>
          </a:p>
        </p:txBody>
      </p:sp>
      <p:cxnSp>
        <p:nvCxnSpPr>
          <p:cNvPr id="74" name="직선 연결선 73"/>
          <p:cNvCxnSpPr/>
          <p:nvPr/>
        </p:nvCxnSpPr>
        <p:spPr>
          <a:xfrm>
            <a:off x="1459728" y="3316677"/>
            <a:ext cx="4680520" cy="0"/>
          </a:xfrm>
          <a:prstGeom prst="line">
            <a:avLst/>
          </a:prstGeom>
          <a:ln w="19050">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76" name="직선 연결선 75"/>
          <p:cNvCxnSpPr/>
          <p:nvPr/>
        </p:nvCxnSpPr>
        <p:spPr>
          <a:xfrm>
            <a:off x="1459728" y="3631131"/>
            <a:ext cx="4680520" cy="0"/>
          </a:xfrm>
          <a:prstGeom prst="line">
            <a:avLst/>
          </a:prstGeom>
          <a:ln w="19050">
            <a:solidFill>
              <a:srgbClr val="FFC000"/>
            </a:solidFill>
            <a:headEnd type="triangle" w="med" len="med"/>
            <a:tailEnd type="none" w="med" len="med"/>
          </a:ln>
        </p:spPr>
        <p:style>
          <a:lnRef idx="1">
            <a:schemeClr val="accent1"/>
          </a:lnRef>
          <a:fillRef idx="0">
            <a:schemeClr val="accent1"/>
          </a:fillRef>
          <a:effectRef idx="0">
            <a:schemeClr val="accent1"/>
          </a:effectRef>
          <a:fontRef idx="minor">
            <a:schemeClr val="tx1"/>
          </a:fontRef>
        </p:style>
      </p:cxnSp>
      <p:sp>
        <p:nvSpPr>
          <p:cNvPr id="78" name="모서리가 둥근 직사각형 77"/>
          <p:cNvSpPr/>
          <p:nvPr/>
        </p:nvSpPr>
        <p:spPr>
          <a:xfrm>
            <a:off x="357166" y="2267744"/>
            <a:ext cx="6024998" cy="1559666"/>
          </a:xfrm>
          <a:prstGeom prst="roundRect">
            <a:avLst/>
          </a:prstGeom>
          <a:noFill/>
          <a:ln>
            <a:solidFill>
              <a:schemeClr val="bg2">
                <a:lumMod val="90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79" name="모서리가 둥근 직사각형 78"/>
          <p:cNvSpPr/>
          <p:nvPr/>
        </p:nvSpPr>
        <p:spPr>
          <a:xfrm>
            <a:off x="429174" y="2819298"/>
            <a:ext cx="936104" cy="648072"/>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en-US" altLang="ko-KR" sz="1000" b="1" dirty="0" smtClean="0"/>
              <a:t>Create STB IP Inform.</a:t>
            </a:r>
            <a:endParaRPr lang="ko-KR" altLang="en-US" sz="1000" b="1" dirty="0"/>
          </a:p>
        </p:txBody>
      </p:sp>
      <p:sp>
        <p:nvSpPr>
          <p:cNvPr id="80" name="모서리가 둥근 사각형 설명선 79"/>
          <p:cNvSpPr/>
          <p:nvPr/>
        </p:nvSpPr>
        <p:spPr>
          <a:xfrm>
            <a:off x="5694541" y="1857926"/>
            <a:ext cx="902811" cy="288032"/>
          </a:xfrm>
          <a:prstGeom prst="wedgeRoundRectCallout">
            <a:avLst>
              <a:gd name="adj1" fmla="val -24228"/>
              <a:gd name="adj2" fmla="val 202558"/>
              <a:gd name="adj3" fmla="val 16667"/>
            </a:avLst>
          </a:prstGeom>
        </p:spPr>
        <p:style>
          <a:lnRef idx="1">
            <a:schemeClr val="accent2"/>
          </a:lnRef>
          <a:fillRef idx="3">
            <a:schemeClr val="accent2"/>
          </a:fillRef>
          <a:effectRef idx="2">
            <a:schemeClr val="accent2"/>
          </a:effectRef>
          <a:fontRef idx="minor">
            <a:schemeClr val="lt1"/>
          </a:fontRef>
        </p:style>
        <p:txBody>
          <a:bodyPr rtlCol="0" anchor="ctr"/>
          <a:lstStyle/>
          <a:p>
            <a:pPr algn="ctr"/>
            <a:r>
              <a:rPr lang="en-US" sz="1000" dirty="0" smtClean="0">
                <a:solidFill>
                  <a:schemeClr val="bg1"/>
                </a:solidFill>
              </a:rPr>
              <a:t>Refer to 3.2 </a:t>
            </a:r>
            <a:endParaRPr lang="en-US" sz="1000" dirty="0">
              <a:solidFill>
                <a:schemeClr val="bg1"/>
              </a:solidFill>
            </a:endParaRPr>
          </a:p>
        </p:txBody>
      </p:sp>
      <p:cxnSp>
        <p:nvCxnSpPr>
          <p:cNvPr id="45" name="직선 연결선 44"/>
          <p:cNvCxnSpPr/>
          <p:nvPr/>
        </p:nvCxnSpPr>
        <p:spPr>
          <a:xfrm>
            <a:off x="1430446" y="7252256"/>
            <a:ext cx="3600400" cy="0"/>
          </a:xfrm>
          <a:prstGeom prst="line">
            <a:avLst/>
          </a:prstGeom>
          <a:ln w="19050">
            <a:solidFill>
              <a:schemeClr val="accent1"/>
            </a:solidFill>
            <a:prstDash val="solid"/>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46" name="TextBox 45"/>
          <p:cNvSpPr txBox="1"/>
          <p:nvPr/>
        </p:nvSpPr>
        <p:spPr>
          <a:xfrm>
            <a:off x="1430446" y="6990646"/>
            <a:ext cx="3600400" cy="261610"/>
          </a:xfrm>
          <a:prstGeom prst="rect">
            <a:avLst/>
          </a:prstGeom>
          <a:noFill/>
        </p:spPr>
        <p:txBody>
          <a:bodyPr wrap="square" rtlCol="0">
            <a:spAutoFit/>
          </a:bodyPr>
          <a:lstStyle/>
          <a:p>
            <a:pPr algn="ctr"/>
            <a:r>
              <a:rPr lang="en-US" altLang="ko-KR" sz="1100" dirty="0" smtClean="0"/>
              <a:t>Start Button test</a:t>
            </a:r>
            <a:endParaRPr lang="ko-KR" altLang="en-US" sz="1100" dirty="0"/>
          </a:p>
        </p:txBody>
      </p:sp>
      <p:sp>
        <p:nvSpPr>
          <p:cNvPr id="47" name="모서리가 둥근 직사각형 46"/>
          <p:cNvSpPr/>
          <p:nvPr/>
        </p:nvSpPr>
        <p:spPr>
          <a:xfrm>
            <a:off x="428604" y="6600194"/>
            <a:ext cx="5898386" cy="2004254"/>
          </a:xfrm>
          <a:prstGeom prst="roundRect">
            <a:avLst/>
          </a:prstGeom>
          <a:noFill/>
          <a:ln w="28575">
            <a:solidFill>
              <a:schemeClr val="bg1">
                <a:lumMod val="85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48" name="모서리가 둥근 직사각형 47"/>
          <p:cNvSpPr/>
          <p:nvPr/>
        </p:nvSpPr>
        <p:spPr>
          <a:xfrm>
            <a:off x="492632" y="6966504"/>
            <a:ext cx="936104" cy="1277904"/>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en-US" altLang="ko-KR" sz="1000" b="1" dirty="0" smtClean="0"/>
              <a:t>Test</a:t>
            </a:r>
          </a:p>
          <a:p>
            <a:pPr algn="ctr"/>
            <a:r>
              <a:rPr lang="en-US" altLang="ko-KR" sz="1000" b="1" dirty="0" smtClean="0"/>
              <a:t>Button/</a:t>
            </a:r>
          </a:p>
          <a:p>
            <a:pPr algn="ctr"/>
            <a:r>
              <a:rPr lang="en-US" altLang="ko-KR" sz="1000" b="1" dirty="0" smtClean="0"/>
              <a:t>RCU</a:t>
            </a:r>
            <a:endParaRPr lang="ko-KR" altLang="en-US" sz="1000" b="1" dirty="0"/>
          </a:p>
        </p:txBody>
      </p:sp>
      <p:cxnSp>
        <p:nvCxnSpPr>
          <p:cNvPr id="51" name="직선 연결선 50"/>
          <p:cNvCxnSpPr/>
          <p:nvPr/>
        </p:nvCxnSpPr>
        <p:spPr>
          <a:xfrm>
            <a:off x="1428736" y="7569914"/>
            <a:ext cx="3600400" cy="0"/>
          </a:xfrm>
          <a:prstGeom prst="line">
            <a:avLst/>
          </a:prstGeom>
          <a:ln w="19050">
            <a:solidFill>
              <a:srgbClr val="92D050"/>
            </a:solidFill>
            <a:prstDash val="solid"/>
            <a:headEnd type="triangle" w="med" len="med"/>
            <a:tailEnd type="none" w="med" len="med"/>
          </a:ln>
        </p:spPr>
        <p:style>
          <a:lnRef idx="1">
            <a:schemeClr val="accent1"/>
          </a:lnRef>
          <a:fillRef idx="0">
            <a:schemeClr val="accent1"/>
          </a:fillRef>
          <a:effectRef idx="0">
            <a:schemeClr val="accent1"/>
          </a:effectRef>
          <a:fontRef idx="minor">
            <a:schemeClr val="tx1"/>
          </a:fontRef>
        </p:style>
      </p:cxnSp>
      <p:sp>
        <p:nvSpPr>
          <p:cNvPr id="52" name="TextBox 51"/>
          <p:cNvSpPr txBox="1"/>
          <p:nvPr/>
        </p:nvSpPr>
        <p:spPr>
          <a:xfrm>
            <a:off x="1428736" y="7308304"/>
            <a:ext cx="3600400" cy="261610"/>
          </a:xfrm>
          <a:prstGeom prst="rect">
            <a:avLst/>
          </a:prstGeom>
          <a:noFill/>
        </p:spPr>
        <p:txBody>
          <a:bodyPr wrap="square" rtlCol="0">
            <a:spAutoFit/>
          </a:bodyPr>
          <a:lstStyle/>
          <a:p>
            <a:pPr algn="ctr"/>
            <a:r>
              <a:rPr lang="en-US" altLang="ko-KR" sz="1100" dirty="0" smtClean="0"/>
              <a:t>Send button click / </a:t>
            </a:r>
            <a:r>
              <a:rPr lang="en-US" altLang="ko-KR" sz="1100" dirty="0" smtClean="0">
                <a:solidFill>
                  <a:srgbClr val="FF0000"/>
                </a:solidFill>
              </a:rPr>
              <a:t>RCU Code</a:t>
            </a:r>
            <a:endParaRPr lang="ko-KR" altLang="en-US" sz="1100" dirty="0"/>
          </a:p>
        </p:txBody>
      </p:sp>
      <p:cxnSp>
        <p:nvCxnSpPr>
          <p:cNvPr id="53" name="직선 연결선 52"/>
          <p:cNvCxnSpPr/>
          <p:nvPr/>
        </p:nvCxnSpPr>
        <p:spPr>
          <a:xfrm>
            <a:off x="1484784" y="8388424"/>
            <a:ext cx="3600400" cy="0"/>
          </a:xfrm>
          <a:prstGeom prst="line">
            <a:avLst/>
          </a:prstGeom>
          <a:ln w="19050">
            <a:solidFill>
              <a:schemeClr val="accent1"/>
            </a:solidFill>
            <a:prstDash val="solid"/>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54" name="TextBox 53"/>
          <p:cNvSpPr txBox="1"/>
          <p:nvPr/>
        </p:nvSpPr>
        <p:spPr>
          <a:xfrm>
            <a:off x="1484784" y="8126814"/>
            <a:ext cx="3600400" cy="261610"/>
          </a:xfrm>
          <a:prstGeom prst="rect">
            <a:avLst/>
          </a:prstGeom>
          <a:noFill/>
        </p:spPr>
        <p:txBody>
          <a:bodyPr wrap="square" rtlCol="0">
            <a:spAutoFit/>
          </a:bodyPr>
          <a:lstStyle/>
          <a:p>
            <a:pPr algn="ctr"/>
            <a:r>
              <a:rPr lang="en-US" altLang="ko-KR" sz="1100" dirty="0" smtClean="0"/>
              <a:t>Stop button test</a:t>
            </a:r>
            <a:endParaRPr lang="ko-KR" altLang="en-US" sz="1100" dirty="0"/>
          </a:p>
        </p:txBody>
      </p:sp>
      <p:sp>
        <p:nvSpPr>
          <p:cNvPr id="55" name="TextBox 54"/>
          <p:cNvSpPr txBox="1"/>
          <p:nvPr/>
        </p:nvSpPr>
        <p:spPr>
          <a:xfrm>
            <a:off x="3068960" y="7596336"/>
            <a:ext cx="461665" cy="263855"/>
          </a:xfrm>
          <a:prstGeom prst="rect">
            <a:avLst/>
          </a:prstGeom>
          <a:noFill/>
        </p:spPr>
        <p:txBody>
          <a:bodyPr vert="eaVert" wrap="none" rtlCol="0">
            <a:spAutoFit/>
          </a:bodyPr>
          <a:lstStyle/>
          <a:p>
            <a:r>
              <a:rPr lang="en-US" altLang="ko-KR" dirty="0" smtClean="0"/>
              <a:t>…</a:t>
            </a:r>
            <a:endParaRPr lang="ko-KR" altLang="en-US" dirty="0"/>
          </a:p>
        </p:txBody>
      </p:sp>
      <p:sp>
        <p:nvSpPr>
          <p:cNvPr id="56" name="슬라이드 번호 개체 틀 55"/>
          <p:cNvSpPr>
            <a:spLocks noGrp="1"/>
          </p:cNvSpPr>
          <p:nvPr>
            <p:ph type="sldNum" sz="quarter" idx="12"/>
          </p:nvPr>
        </p:nvSpPr>
        <p:spPr>
          <a:xfrm>
            <a:off x="5213176" y="8693679"/>
            <a:ext cx="1600200" cy="486833"/>
          </a:xfrm>
        </p:spPr>
        <p:txBody>
          <a:bodyPr/>
          <a:lstStyle/>
          <a:p>
            <a:fld id="{4AFB1CAC-E0B2-4E67-BA47-1772C30776A2}" type="slidenum">
              <a:rPr lang="ko-KR" altLang="en-US" smtClean="0"/>
              <a:pPr/>
              <a:t>6</a:t>
            </a:fld>
            <a:endParaRPr lang="ko-KR" altLang="en-US"/>
          </a:p>
        </p:txBody>
      </p:sp>
      <p:sp>
        <p:nvSpPr>
          <p:cNvPr id="57" name="모서리가 둥근 직사각형 56"/>
          <p:cNvSpPr/>
          <p:nvPr/>
        </p:nvSpPr>
        <p:spPr>
          <a:xfrm>
            <a:off x="214313" y="683568"/>
            <a:ext cx="4222799" cy="285750"/>
          </a:xfrm>
          <a:prstGeom prst="roundRect">
            <a:avLst/>
          </a:prstGeom>
        </p:spPr>
        <p:style>
          <a:lnRef idx="1">
            <a:schemeClr val="accent6"/>
          </a:lnRef>
          <a:fillRef idx="3">
            <a:schemeClr val="accent6"/>
          </a:fillRef>
          <a:effectRef idx="2">
            <a:schemeClr val="accent6"/>
          </a:effectRef>
          <a:fontRef idx="minor">
            <a:schemeClr val="lt1"/>
          </a:fontRef>
        </p:style>
        <p:txBody>
          <a:bodyPr anchor="ctr"/>
          <a:lstStyle/>
          <a:p>
            <a:pPr fontAlgn="auto">
              <a:spcBef>
                <a:spcPts val="0"/>
              </a:spcBef>
              <a:spcAft>
                <a:spcPts val="0"/>
              </a:spcAft>
              <a:defRPr/>
            </a:pPr>
            <a:r>
              <a:rPr kumimoji="0" lang="en-US" altLang="ko-KR" sz="1200" b="1" dirty="0" smtClean="0"/>
              <a:t>2.2 </a:t>
            </a:r>
            <a:r>
              <a:rPr kumimoji="0" lang="en-US" altLang="ko-KR" sz="1200" b="1" dirty="0" err="1" smtClean="0"/>
              <a:t>Scenarion</a:t>
            </a:r>
            <a:r>
              <a:rPr kumimoji="0" lang="en-US" altLang="ko-KR" sz="1200" b="1" dirty="0" smtClean="0"/>
              <a:t> for sending/receiving Information </a:t>
            </a:r>
            <a:r>
              <a:rPr kumimoji="0" lang="ko-KR" altLang="en-US" sz="1200" b="1" dirty="0" smtClean="0"/>
              <a:t> </a:t>
            </a:r>
            <a:r>
              <a:rPr kumimoji="0" lang="en-US" altLang="ko-KR" sz="1200" b="1" dirty="0" smtClean="0"/>
              <a:t>– 3/4</a:t>
            </a:r>
            <a:endParaRPr kumimoji="0" lang="ko-KR" altLang="en-US" sz="1200" b="1" dirty="0"/>
          </a:p>
        </p:txBody>
      </p:sp>
      <p:sp>
        <p:nvSpPr>
          <p:cNvPr id="58" name="TextBox 57"/>
          <p:cNvSpPr txBox="1"/>
          <p:nvPr/>
        </p:nvSpPr>
        <p:spPr>
          <a:xfrm>
            <a:off x="803773" y="1279377"/>
            <a:ext cx="1269899" cy="246221"/>
          </a:xfrm>
          <a:prstGeom prst="rect">
            <a:avLst/>
          </a:prstGeom>
          <a:noFill/>
        </p:spPr>
        <p:txBody>
          <a:bodyPr wrap="none" rtlCol="0">
            <a:spAutoFit/>
          </a:bodyPr>
          <a:lstStyle/>
          <a:p>
            <a:r>
              <a:rPr lang="en-US" altLang="ko-KR" sz="1000" b="1" dirty="0" smtClean="0"/>
              <a:t>STB ATT Program</a:t>
            </a:r>
            <a:endParaRPr lang="ko-KR" altLang="en-US" sz="1000" b="1" dirty="0"/>
          </a:p>
        </p:txBody>
      </p:sp>
      <p:sp>
        <p:nvSpPr>
          <p:cNvPr id="59" name="TextBox 58"/>
          <p:cNvSpPr txBox="1"/>
          <p:nvPr/>
        </p:nvSpPr>
        <p:spPr>
          <a:xfrm>
            <a:off x="4545491" y="1259632"/>
            <a:ext cx="971741" cy="246221"/>
          </a:xfrm>
          <a:prstGeom prst="rect">
            <a:avLst/>
          </a:prstGeom>
          <a:noFill/>
        </p:spPr>
        <p:txBody>
          <a:bodyPr wrap="none" rtlCol="0">
            <a:spAutoFit/>
          </a:bodyPr>
          <a:lstStyle/>
          <a:p>
            <a:r>
              <a:rPr lang="en-US" altLang="ko-KR" sz="1000" b="1" dirty="0" smtClean="0"/>
              <a:t>STB </a:t>
            </a:r>
            <a:r>
              <a:rPr lang="en-US" altLang="ko-KR" sz="1000" b="1" dirty="0" err="1" smtClean="0"/>
              <a:t>Deamon</a:t>
            </a:r>
            <a:endParaRPr lang="ko-KR" altLang="en-US" sz="1000" b="1" dirty="0"/>
          </a:p>
        </p:txBody>
      </p:sp>
      <p:sp>
        <p:nvSpPr>
          <p:cNvPr id="63" name="TextBox 62"/>
          <p:cNvSpPr txBox="1"/>
          <p:nvPr/>
        </p:nvSpPr>
        <p:spPr>
          <a:xfrm>
            <a:off x="5694541" y="1187624"/>
            <a:ext cx="1037463" cy="400110"/>
          </a:xfrm>
          <a:prstGeom prst="rect">
            <a:avLst/>
          </a:prstGeom>
          <a:noFill/>
        </p:spPr>
        <p:txBody>
          <a:bodyPr wrap="none" rtlCol="0">
            <a:spAutoFit/>
          </a:bodyPr>
          <a:lstStyle/>
          <a:p>
            <a:r>
              <a:rPr lang="en-US" altLang="ko-KR" sz="1000" b="1" dirty="0" smtClean="0"/>
              <a:t>Management </a:t>
            </a:r>
          </a:p>
          <a:p>
            <a:r>
              <a:rPr lang="en-US" altLang="ko-KR" sz="1000" b="1" dirty="0" smtClean="0"/>
              <a:t>Server</a:t>
            </a:r>
            <a:endParaRPr lang="ko-KR" altLang="en-US" sz="1000" b="1" dirty="0"/>
          </a:p>
        </p:txBody>
      </p:sp>
      <p:sp>
        <p:nvSpPr>
          <p:cNvPr id="64" name="TextBox 63"/>
          <p:cNvSpPr txBox="1"/>
          <p:nvPr/>
        </p:nvSpPr>
        <p:spPr>
          <a:xfrm>
            <a:off x="1505159" y="3062502"/>
            <a:ext cx="3938264" cy="261610"/>
          </a:xfrm>
          <a:prstGeom prst="rect">
            <a:avLst/>
          </a:prstGeom>
          <a:noFill/>
        </p:spPr>
        <p:txBody>
          <a:bodyPr wrap="square" rtlCol="0">
            <a:spAutoFit/>
          </a:bodyPr>
          <a:lstStyle/>
          <a:p>
            <a:pPr algn="ctr"/>
            <a:r>
              <a:rPr lang="en-US" altLang="ko-KR" sz="1100" dirty="0" smtClean="0"/>
              <a:t>Request IP using MAC as a key</a:t>
            </a:r>
            <a:endParaRPr lang="ko-KR" altLang="en-US" sz="1100" dirty="0"/>
          </a:p>
        </p:txBody>
      </p:sp>
      <p:sp>
        <p:nvSpPr>
          <p:cNvPr id="65" name="TextBox 64"/>
          <p:cNvSpPr txBox="1"/>
          <p:nvPr/>
        </p:nvSpPr>
        <p:spPr>
          <a:xfrm>
            <a:off x="1505159" y="3372368"/>
            <a:ext cx="4010272" cy="261610"/>
          </a:xfrm>
          <a:prstGeom prst="rect">
            <a:avLst/>
          </a:prstGeom>
          <a:noFill/>
        </p:spPr>
        <p:txBody>
          <a:bodyPr wrap="square" rtlCol="0">
            <a:spAutoFit/>
          </a:bodyPr>
          <a:lstStyle/>
          <a:p>
            <a:pPr algn="ctr"/>
            <a:r>
              <a:rPr lang="en-US" altLang="ko-KR" sz="1100" dirty="0" err="1" smtClean="0"/>
              <a:t>Ack</a:t>
            </a:r>
            <a:r>
              <a:rPr lang="en-US" altLang="ko-KR" sz="1100" dirty="0" smtClean="0"/>
              <a:t>(IP, Update Date, Authentication)</a:t>
            </a:r>
            <a:endParaRPr lang="ko-KR" altLang="en-US" sz="11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9"/>
          <p:cNvSpPr>
            <a:spLocks noChangeArrowheads="1"/>
          </p:cNvSpPr>
          <p:nvPr/>
        </p:nvSpPr>
        <p:spPr bwMode="auto">
          <a:xfrm>
            <a:off x="214290" y="1142976"/>
            <a:ext cx="6429375" cy="7814072"/>
          </a:xfrm>
          <a:prstGeom prst="roundRect">
            <a:avLst>
              <a:gd name="adj" fmla="val 3815"/>
            </a:avLst>
          </a:prstGeom>
          <a:noFill/>
          <a:ln>
            <a:headEnd/>
            <a:tailEnd/>
          </a:ln>
        </p:spPr>
        <p:style>
          <a:lnRef idx="2">
            <a:schemeClr val="accent5"/>
          </a:lnRef>
          <a:fillRef idx="1">
            <a:schemeClr val="lt1"/>
          </a:fillRef>
          <a:effectRef idx="0">
            <a:schemeClr val="accent5"/>
          </a:effectRef>
          <a:fontRef idx="minor">
            <a:schemeClr val="dk1"/>
          </a:fontRef>
        </p:style>
        <p:txBody>
          <a:bodyPr wrap="none" anchor="ctr"/>
          <a:lstStyle/>
          <a:p>
            <a:pPr fontAlgn="auto">
              <a:spcBef>
                <a:spcPts val="0"/>
              </a:spcBef>
              <a:spcAft>
                <a:spcPts val="0"/>
              </a:spcAft>
              <a:defRPr/>
            </a:pPr>
            <a:endParaRPr kumimoji="0" lang="ko-KR" altLang="en-US"/>
          </a:p>
        </p:txBody>
      </p:sp>
      <p:grpSp>
        <p:nvGrpSpPr>
          <p:cNvPr id="3" name="그룹 2"/>
          <p:cNvGrpSpPr/>
          <p:nvPr/>
        </p:nvGrpSpPr>
        <p:grpSpPr>
          <a:xfrm>
            <a:off x="0" y="0"/>
            <a:ext cx="6858000" cy="512763"/>
            <a:chOff x="0" y="0"/>
            <a:chExt cx="6858000" cy="512763"/>
          </a:xfrm>
        </p:grpSpPr>
        <p:sp>
          <p:nvSpPr>
            <p:cNvPr id="4" name="직사각형 3"/>
            <p:cNvSpPr/>
            <p:nvPr/>
          </p:nvSpPr>
          <p:spPr>
            <a:xfrm>
              <a:off x="0" y="0"/>
              <a:ext cx="6858000" cy="500063"/>
            </a:xfrm>
            <a:prstGeom prst="rect">
              <a:avLst/>
            </a:prstGeom>
          </p:spPr>
          <p:style>
            <a:lnRef idx="1">
              <a:schemeClr val="accent6"/>
            </a:lnRef>
            <a:fillRef idx="3">
              <a:schemeClr val="accent6"/>
            </a:fillRef>
            <a:effectRef idx="2">
              <a:schemeClr val="accent6"/>
            </a:effectRef>
            <a:fontRef idx="minor">
              <a:schemeClr val="lt1"/>
            </a:fontRef>
          </p:style>
          <p:txBody>
            <a:bodyPr anchor="ctr"/>
            <a:lstStyle/>
            <a:p>
              <a:pPr algn="ctr" fontAlgn="auto">
                <a:spcBef>
                  <a:spcPts val="0"/>
                </a:spcBef>
                <a:spcAft>
                  <a:spcPts val="0"/>
                </a:spcAft>
                <a:defRPr/>
              </a:pPr>
              <a:endParaRPr kumimoji="0" lang="ko-KR" altLang="en-US"/>
            </a:p>
          </p:txBody>
        </p:sp>
        <p:pic>
          <p:nvPicPr>
            <p:cNvPr id="5" name="Picture 3"/>
            <p:cNvPicPr>
              <a:picLocks noChangeAspect="1" noChangeArrowheads="1"/>
            </p:cNvPicPr>
            <p:nvPr/>
          </p:nvPicPr>
          <p:blipFill>
            <a:blip r:embed="rId2" cstate="print"/>
            <a:srcRect/>
            <a:stretch>
              <a:fillRect/>
            </a:stretch>
          </p:blipFill>
          <p:spPr bwMode="auto">
            <a:xfrm>
              <a:off x="0" y="0"/>
              <a:ext cx="1358900" cy="512763"/>
            </a:xfrm>
            <a:prstGeom prst="rect">
              <a:avLst/>
            </a:prstGeom>
            <a:ln>
              <a:noFill/>
            </a:ln>
            <a:effectLst>
              <a:softEdge rad="63500"/>
            </a:effectLst>
          </p:spPr>
        </p:pic>
      </p:grpSp>
      <p:cxnSp>
        <p:nvCxnSpPr>
          <p:cNvPr id="6" name="직선 연결선 5"/>
          <p:cNvCxnSpPr/>
          <p:nvPr/>
        </p:nvCxnSpPr>
        <p:spPr>
          <a:xfrm>
            <a:off x="214313" y="969318"/>
            <a:ext cx="6429375" cy="1588"/>
          </a:xfrm>
          <a:prstGeom prst="line">
            <a:avLst/>
          </a:prstGeom>
        </p:spPr>
        <p:style>
          <a:lnRef idx="2">
            <a:schemeClr val="accent6"/>
          </a:lnRef>
          <a:fillRef idx="0">
            <a:schemeClr val="accent6"/>
          </a:fillRef>
          <a:effectRef idx="1">
            <a:schemeClr val="accent6"/>
          </a:effectRef>
          <a:fontRef idx="minor">
            <a:schemeClr val="tx1"/>
          </a:fontRef>
        </p:style>
      </p:cxnSp>
      <p:cxnSp>
        <p:nvCxnSpPr>
          <p:cNvPr id="8" name="직선 화살표 연결선 7"/>
          <p:cNvCxnSpPr/>
          <p:nvPr/>
        </p:nvCxnSpPr>
        <p:spPr>
          <a:xfrm>
            <a:off x="1435218" y="1567409"/>
            <a:ext cx="0" cy="7200000"/>
          </a:xfrm>
          <a:prstGeom prst="straightConnector1">
            <a:avLst/>
          </a:prstGeom>
          <a:ln>
            <a:headEnd type="none" w="med" len="med"/>
            <a:tailEnd type="triangle" w="med" len="med"/>
          </a:ln>
        </p:spPr>
        <p:style>
          <a:lnRef idx="3">
            <a:schemeClr val="dk1"/>
          </a:lnRef>
          <a:fillRef idx="0">
            <a:schemeClr val="dk1"/>
          </a:fillRef>
          <a:effectRef idx="2">
            <a:schemeClr val="dk1"/>
          </a:effectRef>
          <a:fontRef idx="minor">
            <a:schemeClr val="tx1"/>
          </a:fontRef>
        </p:style>
      </p:cxnSp>
      <p:cxnSp>
        <p:nvCxnSpPr>
          <p:cNvPr id="9" name="직선 화살표 연결선 8"/>
          <p:cNvCxnSpPr/>
          <p:nvPr/>
        </p:nvCxnSpPr>
        <p:spPr>
          <a:xfrm>
            <a:off x="5035618" y="1567409"/>
            <a:ext cx="0" cy="7200000"/>
          </a:xfrm>
          <a:prstGeom prst="straightConnector1">
            <a:avLst/>
          </a:prstGeom>
          <a:ln>
            <a:headEnd type="none" w="med" len="med"/>
            <a:tailEnd type="triangle" w="med" len="med"/>
          </a:ln>
        </p:spPr>
        <p:style>
          <a:lnRef idx="3">
            <a:schemeClr val="dk1"/>
          </a:lnRef>
          <a:fillRef idx="0">
            <a:schemeClr val="dk1"/>
          </a:fillRef>
          <a:effectRef idx="2">
            <a:schemeClr val="dk1"/>
          </a:effectRef>
          <a:fontRef idx="minor">
            <a:schemeClr val="tx1"/>
          </a:fontRef>
        </p:style>
      </p:cxnSp>
      <p:grpSp>
        <p:nvGrpSpPr>
          <p:cNvPr id="13" name="그룹 12"/>
          <p:cNvGrpSpPr/>
          <p:nvPr/>
        </p:nvGrpSpPr>
        <p:grpSpPr>
          <a:xfrm>
            <a:off x="3022624" y="35496"/>
            <a:ext cx="3790752" cy="432048"/>
            <a:chOff x="214313" y="714375"/>
            <a:chExt cx="6429375" cy="714375"/>
          </a:xfrm>
        </p:grpSpPr>
        <p:sp>
          <p:nvSpPr>
            <p:cNvPr id="14" name="모서리가 둥근 직사각형 13"/>
            <p:cNvSpPr/>
            <p:nvPr/>
          </p:nvSpPr>
          <p:spPr bwMode="auto">
            <a:xfrm>
              <a:off x="214313" y="714375"/>
              <a:ext cx="6429375" cy="714375"/>
            </a:xfrm>
            <a:prstGeom prst="roundRect">
              <a:avLst/>
            </a:prstGeom>
          </p:spPr>
          <p:style>
            <a:lnRef idx="3">
              <a:schemeClr val="lt1"/>
            </a:lnRef>
            <a:fillRef idx="1">
              <a:schemeClr val="accent6"/>
            </a:fillRef>
            <a:effectRef idx="1">
              <a:schemeClr val="accent6"/>
            </a:effectRef>
            <a:fontRef idx="minor">
              <a:schemeClr val="lt1"/>
            </a:fontRef>
          </p:style>
          <p:txBody>
            <a:bodyPr anchor="ctr"/>
            <a:lstStyle/>
            <a:p>
              <a:pPr algn="ctr" fontAlgn="auto">
                <a:spcBef>
                  <a:spcPts val="0"/>
                </a:spcBef>
                <a:spcAft>
                  <a:spcPts val="0"/>
                </a:spcAft>
                <a:defRPr/>
              </a:pPr>
              <a:endParaRPr kumimoji="0" lang="ko-KR" altLang="en-US" sz="1100"/>
            </a:p>
          </p:txBody>
        </p:sp>
        <p:sp>
          <p:nvSpPr>
            <p:cNvPr id="15" name="모서리가 둥근 직사각형 14"/>
            <p:cNvSpPr/>
            <p:nvPr/>
          </p:nvSpPr>
          <p:spPr bwMode="auto">
            <a:xfrm>
              <a:off x="357188" y="785813"/>
              <a:ext cx="6143625" cy="581025"/>
            </a:xfrm>
            <a:prstGeom prst="roundRect">
              <a:avLst/>
            </a:prstGeom>
            <a:ln>
              <a:solidFill>
                <a:schemeClr val="accent6">
                  <a:lumMod val="75000"/>
                </a:schemeClr>
              </a:solidFill>
            </a:ln>
          </p:spPr>
          <p:style>
            <a:lnRef idx="2">
              <a:schemeClr val="accent6"/>
            </a:lnRef>
            <a:fillRef idx="1">
              <a:schemeClr val="lt1"/>
            </a:fillRef>
            <a:effectRef idx="0">
              <a:schemeClr val="accent6"/>
            </a:effectRef>
            <a:fontRef idx="minor">
              <a:schemeClr val="dk1"/>
            </a:fontRef>
          </p:style>
          <p:txBody>
            <a:bodyPr anchor="ctr"/>
            <a:lstStyle/>
            <a:p>
              <a:pPr algn="ctr" fontAlgn="auto">
                <a:spcBef>
                  <a:spcPts val="0"/>
                </a:spcBef>
                <a:spcAft>
                  <a:spcPts val="0"/>
                </a:spcAft>
                <a:defRPr/>
              </a:pPr>
              <a:r>
                <a:rPr lang="en-US" altLang="ko-KR" sz="1000" dirty="0">
                  <a:latin typeface="HY견고딕" pitchFamily="18" charset="-127"/>
                  <a:ea typeface="HY견고딕" pitchFamily="18" charset="-127"/>
                </a:rPr>
                <a:t>2. STB </a:t>
              </a:r>
              <a:r>
                <a:rPr lang="en-US" altLang="ko-KR" sz="1000" dirty="0" err="1">
                  <a:latin typeface="HY견고딕" pitchFamily="18" charset="-127"/>
                  <a:ea typeface="HY견고딕" pitchFamily="18" charset="-127"/>
                </a:rPr>
                <a:t>Deamon</a:t>
              </a:r>
              <a:r>
                <a:rPr lang="en-US" altLang="ko-KR" sz="1000" dirty="0">
                  <a:latin typeface="HY견고딕" pitchFamily="18" charset="-127"/>
                  <a:ea typeface="HY견고딕" pitchFamily="18" charset="-127"/>
                </a:rPr>
                <a:t> communication Scenario</a:t>
              </a:r>
              <a:endParaRPr lang="ko-KR" altLang="en-US" sz="1000" dirty="0">
                <a:latin typeface="HY견고딕" pitchFamily="18" charset="-127"/>
                <a:ea typeface="HY견고딕" pitchFamily="18" charset="-127"/>
              </a:endParaRPr>
            </a:p>
          </p:txBody>
        </p:sp>
      </p:grpSp>
      <p:cxnSp>
        <p:nvCxnSpPr>
          <p:cNvPr id="51" name="직선 연결선 50"/>
          <p:cNvCxnSpPr/>
          <p:nvPr/>
        </p:nvCxnSpPr>
        <p:spPr>
          <a:xfrm>
            <a:off x="1452318" y="5927410"/>
            <a:ext cx="3600400" cy="0"/>
          </a:xfrm>
          <a:prstGeom prst="line">
            <a:avLst/>
          </a:prstGeom>
          <a:ln w="19050">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52" name="TextBox 51"/>
          <p:cNvSpPr txBox="1"/>
          <p:nvPr/>
        </p:nvSpPr>
        <p:spPr>
          <a:xfrm>
            <a:off x="1452318" y="5665800"/>
            <a:ext cx="3600400" cy="246221"/>
          </a:xfrm>
          <a:prstGeom prst="rect">
            <a:avLst/>
          </a:prstGeom>
          <a:noFill/>
        </p:spPr>
        <p:txBody>
          <a:bodyPr wrap="square" rtlCol="0">
            <a:spAutoFit/>
          </a:bodyPr>
          <a:lstStyle/>
          <a:p>
            <a:pPr algn="ctr"/>
            <a:r>
              <a:rPr lang="en-US" altLang="ko-KR" sz="1000" dirty="0" smtClean="0"/>
              <a:t>Connect TCP socket</a:t>
            </a:r>
            <a:endParaRPr lang="ko-KR" altLang="en-US" sz="1000" dirty="0"/>
          </a:p>
        </p:txBody>
      </p:sp>
      <p:sp>
        <p:nvSpPr>
          <p:cNvPr id="53" name="모서리가 둥근 직사각형 52"/>
          <p:cNvSpPr/>
          <p:nvPr/>
        </p:nvSpPr>
        <p:spPr>
          <a:xfrm>
            <a:off x="1285860" y="5385178"/>
            <a:ext cx="5112568" cy="857256"/>
          </a:xfrm>
          <a:prstGeom prst="roundRect">
            <a:avLst/>
          </a:prstGeom>
          <a:noFill/>
          <a:ln>
            <a:solidFill>
              <a:schemeClr val="bg2">
                <a:lumMod val="90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54" name="모서리가 둥근 직사각형 53"/>
          <p:cNvSpPr/>
          <p:nvPr/>
        </p:nvSpPr>
        <p:spPr>
          <a:xfrm>
            <a:off x="5318308" y="5465736"/>
            <a:ext cx="936104" cy="648072"/>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en-US" altLang="ko-KR" sz="1000" b="1" dirty="0" smtClean="0"/>
              <a:t>Connect Socket</a:t>
            </a:r>
            <a:endParaRPr lang="ko-KR" altLang="en-US" sz="1000" b="1" dirty="0"/>
          </a:p>
        </p:txBody>
      </p:sp>
      <p:cxnSp>
        <p:nvCxnSpPr>
          <p:cNvPr id="27" name="직선 화살표 연결선 26"/>
          <p:cNvCxnSpPr/>
          <p:nvPr/>
        </p:nvCxnSpPr>
        <p:spPr>
          <a:xfrm rot="5400000">
            <a:off x="5362367" y="4319593"/>
            <a:ext cx="1571636" cy="8550"/>
          </a:xfrm>
          <a:prstGeom prst="straightConnector1">
            <a:avLst/>
          </a:prstGeom>
          <a:ln>
            <a:headEnd type="none" w="med" len="med"/>
            <a:tailEnd type="triangle" w="med" len="med"/>
          </a:ln>
        </p:spPr>
        <p:style>
          <a:lnRef idx="3">
            <a:schemeClr val="dk1"/>
          </a:lnRef>
          <a:fillRef idx="0">
            <a:schemeClr val="dk1"/>
          </a:fillRef>
          <a:effectRef idx="2">
            <a:schemeClr val="dk1"/>
          </a:effectRef>
          <a:fontRef idx="minor">
            <a:schemeClr val="tx1"/>
          </a:fontRef>
        </p:style>
      </p:cxnSp>
      <p:cxnSp>
        <p:nvCxnSpPr>
          <p:cNvPr id="28" name="직선 연결선 27"/>
          <p:cNvCxnSpPr/>
          <p:nvPr/>
        </p:nvCxnSpPr>
        <p:spPr>
          <a:xfrm>
            <a:off x="5072340" y="4109056"/>
            <a:ext cx="1080120" cy="0"/>
          </a:xfrm>
          <a:prstGeom prst="line">
            <a:avLst/>
          </a:prstGeom>
          <a:ln w="19050">
            <a:solidFill>
              <a:srgbClr val="92D050"/>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29" name="TextBox 28"/>
          <p:cNvSpPr txBox="1"/>
          <p:nvPr/>
        </p:nvSpPr>
        <p:spPr>
          <a:xfrm>
            <a:off x="5072340" y="3757402"/>
            <a:ext cx="1080120" cy="553998"/>
          </a:xfrm>
          <a:prstGeom prst="rect">
            <a:avLst/>
          </a:prstGeom>
          <a:noFill/>
        </p:spPr>
        <p:txBody>
          <a:bodyPr wrap="square" rtlCol="0">
            <a:spAutoFit/>
          </a:bodyPr>
          <a:lstStyle/>
          <a:p>
            <a:pPr algn="ctr"/>
            <a:r>
              <a:rPr lang="en-US" altLang="ko-KR" sz="1000" dirty="0" smtClean="0"/>
              <a:t>Mac, IP, Authentication,</a:t>
            </a:r>
          </a:p>
          <a:p>
            <a:pPr algn="ctr"/>
            <a:r>
              <a:rPr lang="en-US" altLang="ko-KR" sz="1000" b="1" dirty="0" smtClean="0">
                <a:solidFill>
                  <a:srgbClr val="FF0000"/>
                </a:solidFill>
              </a:rPr>
              <a:t>Step(3)</a:t>
            </a:r>
            <a:endParaRPr lang="ko-KR" altLang="en-US" sz="1000" b="1" dirty="0">
              <a:solidFill>
                <a:srgbClr val="FF0000"/>
              </a:solidFill>
            </a:endParaRPr>
          </a:p>
        </p:txBody>
      </p:sp>
      <p:cxnSp>
        <p:nvCxnSpPr>
          <p:cNvPr id="30" name="직선 연결선 29"/>
          <p:cNvCxnSpPr/>
          <p:nvPr/>
        </p:nvCxnSpPr>
        <p:spPr>
          <a:xfrm>
            <a:off x="5072340" y="4423510"/>
            <a:ext cx="1080120" cy="0"/>
          </a:xfrm>
          <a:prstGeom prst="line">
            <a:avLst/>
          </a:prstGeom>
          <a:ln w="19050">
            <a:solidFill>
              <a:srgbClr val="FFC000"/>
            </a:solidFill>
            <a:headEnd type="triangle" w="med" len="med"/>
            <a:tailEnd type="none" w="med" len="med"/>
          </a:ln>
        </p:spPr>
        <p:style>
          <a:lnRef idx="1">
            <a:schemeClr val="accent1"/>
          </a:lnRef>
          <a:fillRef idx="0">
            <a:schemeClr val="accent1"/>
          </a:fillRef>
          <a:effectRef idx="0">
            <a:schemeClr val="accent1"/>
          </a:effectRef>
          <a:fontRef idx="minor">
            <a:schemeClr val="tx1"/>
          </a:fontRef>
        </p:style>
      </p:cxnSp>
      <p:sp>
        <p:nvSpPr>
          <p:cNvPr id="31" name="TextBox 30"/>
          <p:cNvSpPr txBox="1"/>
          <p:nvPr/>
        </p:nvSpPr>
        <p:spPr>
          <a:xfrm>
            <a:off x="5072340" y="4355976"/>
            <a:ext cx="1080120" cy="246221"/>
          </a:xfrm>
          <a:prstGeom prst="rect">
            <a:avLst/>
          </a:prstGeom>
          <a:noFill/>
        </p:spPr>
        <p:txBody>
          <a:bodyPr wrap="square" rtlCol="0">
            <a:spAutoFit/>
          </a:bodyPr>
          <a:lstStyle/>
          <a:p>
            <a:pPr algn="ctr"/>
            <a:r>
              <a:rPr lang="en-US" altLang="ko-KR" sz="1000" dirty="0" err="1" smtClean="0"/>
              <a:t>Ack</a:t>
            </a:r>
            <a:endParaRPr lang="ko-KR" altLang="en-US" sz="1000" dirty="0"/>
          </a:p>
        </p:txBody>
      </p:sp>
      <p:cxnSp>
        <p:nvCxnSpPr>
          <p:cNvPr id="32" name="직선 연결선 31"/>
          <p:cNvCxnSpPr/>
          <p:nvPr/>
        </p:nvCxnSpPr>
        <p:spPr>
          <a:xfrm>
            <a:off x="1429002" y="4658421"/>
            <a:ext cx="4680520" cy="0"/>
          </a:xfrm>
          <a:prstGeom prst="line">
            <a:avLst/>
          </a:prstGeom>
          <a:ln w="19050">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34" name="직선 연결선 33"/>
          <p:cNvCxnSpPr/>
          <p:nvPr/>
        </p:nvCxnSpPr>
        <p:spPr>
          <a:xfrm>
            <a:off x="1429002" y="4972875"/>
            <a:ext cx="4680520" cy="0"/>
          </a:xfrm>
          <a:prstGeom prst="line">
            <a:avLst/>
          </a:prstGeom>
          <a:ln w="19050">
            <a:solidFill>
              <a:srgbClr val="FFC000"/>
            </a:solidFill>
            <a:headEnd type="triangle" w="med" len="med"/>
            <a:tailEnd type="none" w="med" len="med"/>
          </a:ln>
        </p:spPr>
        <p:style>
          <a:lnRef idx="1">
            <a:schemeClr val="accent1"/>
          </a:lnRef>
          <a:fillRef idx="0">
            <a:schemeClr val="accent1"/>
          </a:fillRef>
          <a:effectRef idx="0">
            <a:schemeClr val="accent1"/>
          </a:effectRef>
          <a:fontRef idx="minor">
            <a:schemeClr val="tx1"/>
          </a:fontRef>
        </p:style>
      </p:cxnSp>
      <p:sp>
        <p:nvSpPr>
          <p:cNvPr id="36" name="모서리가 둥근 직사각형 35"/>
          <p:cNvSpPr/>
          <p:nvPr/>
        </p:nvSpPr>
        <p:spPr>
          <a:xfrm>
            <a:off x="404664" y="3680926"/>
            <a:ext cx="6024998" cy="1488228"/>
          </a:xfrm>
          <a:prstGeom prst="roundRect">
            <a:avLst/>
          </a:prstGeom>
          <a:noFill/>
          <a:ln>
            <a:solidFill>
              <a:schemeClr val="bg2">
                <a:lumMod val="90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37" name="모서리가 둥근 직사각형 36"/>
          <p:cNvSpPr/>
          <p:nvPr/>
        </p:nvSpPr>
        <p:spPr>
          <a:xfrm>
            <a:off x="476672" y="4161042"/>
            <a:ext cx="936104" cy="648072"/>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en-US" altLang="ko-KR" sz="1000" b="1" dirty="0" smtClean="0"/>
              <a:t>Create STB IP Inform.</a:t>
            </a:r>
            <a:endParaRPr lang="ko-KR" altLang="en-US" sz="1000" b="1" dirty="0"/>
          </a:p>
        </p:txBody>
      </p:sp>
      <p:sp>
        <p:nvSpPr>
          <p:cNvPr id="38" name="모서리가 둥근 사각형 설명선 37"/>
          <p:cNvSpPr/>
          <p:nvPr/>
        </p:nvSpPr>
        <p:spPr>
          <a:xfrm>
            <a:off x="5661248" y="3394034"/>
            <a:ext cx="917772" cy="288032"/>
          </a:xfrm>
          <a:prstGeom prst="wedgeRoundRectCallout">
            <a:avLst>
              <a:gd name="adj1" fmla="val -15406"/>
              <a:gd name="adj2" fmla="val 184370"/>
              <a:gd name="adj3" fmla="val 16667"/>
            </a:avLst>
          </a:prstGeom>
        </p:spPr>
        <p:style>
          <a:lnRef idx="1">
            <a:schemeClr val="accent2"/>
          </a:lnRef>
          <a:fillRef idx="3">
            <a:schemeClr val="accent2"/>
          </a:fillRef>
          <a:effectRef idx="2">
            <a:schemeClr val="accent2"/>
          </a:effectRef>
          <a:fontRef idx="minor">
            <a:schemeClr val="lt1"/>
          </a:fontRef>
        </p:style>
        <p:txBody>
          <a:bodyPr rtlCol="0" anchor="ctr"/>
          <a:lstStyle/>
          <a:p>
            <a:pPr algn="ctr"/>
            <a:r>
              <a:rPr lang="en-US" sz="800" dirty="0" smtClean="0">
                <a:solidFill>
                  <a:schemeClr val="bg1"/>
                </a:solidFill>
              </a:rPr>
              <a:t>Refer to 3.2</a:t>
            </a:r>
            <a:endParaRPr lang="en-US" sz="800" dirty="0">
              <a:solidFill>
                <a:schemeClr val="bg1"/>
              </a:solidFill>
            </a:endParaRPr>
          </a:p>
        </p:txBody>
      </p:sp>
      <p:cxnSp>
        <p:nvCxnSpPr>
          <p:cNvPr id="39" name="직선 연결선 38"/>
          <p:cNvCxnSpPr/>
          <p:nvPr/>
        </p:nvCxnSpPr>
        <p:spPr>
          <a:xfrm>
            <a:off x="1484784" y="2049440"/>
            <a:ext cx="3600400" cy="0"/>
          </a:xfrm>
          <a:prstGeom prst="line">
            <a:avLst/>
          </a:prstGeom>
          <a:ln w="19050">
            <a:prstDash val="solid"/>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42" name="TextBox 41"/>
          <p:cNvSpPr txBox="1"/>
          <p:nvPr/>
        </p:nvSpPr>
        <p:spPr>
          <a:xfrm>
            <a:off x="1484784" y="1787830"/>
            <a:ext cx="3600400" cy="246221"/>
          </a:xfrm>
          <a:prstGeom prst="rect">
            <a:avLst/>
          </a:prstGeom>
          <a:noFill/>
        </p:spPr>
        <p:txBody>
          <a:bodyPr wrap="square" rtlCol="0">
            <a:spAutoFit/>
          </a:bodyPr>
          <a:lstStyle/>
          <a:p>
            <a:pPr algn="ctr"/>
            <a:r>
              <a:rPr lang="en-US" altLang="ko-KR" sz="1000" dirty="0" smtClean="0"/>
              <a:t>Revoke Authentication(Manager code)</a:t>
            </a:r>
            <a:endParaRPr lang="ko-KR" altLang="en-US" sz="1000" dirty="0"/>
          </a:p>
        </p:txBody>
      </p:sp>
      <p:sp>
        <p:nvSpPr>
          <p:cNvPr id="47" name="모서리가 둥근 직사각형 46"/>
          <p:cNvSpPr/>
          <p:nvPr/>
        </p:nvSpPr>
        <p:spPr>
          <a:xfrm>
            <a:off x="1268760" y="1763688"/>
            <a:ext cx="5112568" cy="1071570"/>
          </a:xfrm>
          <a:prstGeom prst="roundRect">
            <a:avLst/>
          </a:prstGeom>
          <a:noFill/>
          <a:ln>
            <a:solidFill>
              <a:schemeClr val="bg2">
                <a:lumMod val="90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48" name="모서리가 둥근 직사각형 47"/>
          <p:cNvSpPr/>
          <p:nvPr/>
        </p:nvSpPr>
        <p:spPr>
          <a:xfrm>
            <a:off x="5229200" y="1915684"/>
            <a:ext cx="1008112" cy="648072"/>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en-US" altLang="ko-KR" sz="800" b="1" dirty="0" smtClean="0"/>
              <a:t>Revoke Authentication</a:t>
            </a:r>
            <a:endParaRPr lang="ko-KR" altLang="en-US" sz="800" b="1" dirty="0"/>
          </a:p>
        </p:txBody>
      </p:sp>
      <p:sp>
        <p:nvSpPr>
          <p:cNvPr id="50" name="모서리가 둥근 직사각형 49"/>
          <p:cNvSpPr/>
          <p:nvPr/>
        </p:nvSpPr>
        <p:spPr>
          <a:xfrm>
            <a:off x="4437112" y="2973004"/>
            <a:ext cx="1224136" cy="505196"/>
          </a:xfrm>
          <a:prstGeom prst="round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en-US" altLang="ko-KR" sz="1000" b="1" dirty="0" smtClean="0"/>
              <a:t>Reboot/</a:t>
            </a:r>
          </a:p>
          <a:p>
            <a:pPr algn="ctr"/>
            <a:r>
              <a:rPr lang="en-US" altLang="ko-KR" sz="1000" b="1" dirty="0" smtClean="0"/>
              <a:t>Factory Default</a:t>
            </a:r>
            <a:endParaRPr lang="ko-KR" altLang="en-US" sz="1000" b="1" dirty="0"/>
          </a:p>
        </p:txBody>
      </p:sp>
      <p:cxnSp>
        <p:nvCxnSpPr>
          <p:cNvPr id="55" name="직선 연결선 54"/>
          <p:cNvCxnSpPr/>
          <p:nvPr/>
        </p:nvCxnSpPr>
        <p:spPr>
          <a:xfrm>
            <a:off x="1483074" y="2382488"/>
            <a:ext cx="3600400" cy="0"/>
          </a:xfrm>
          <a:prstGeom prst="line">
            <a:avLst/>
          </a:prstGeom>
          <a:ln w="19050">
            <a:solidFill>
              <a:srgbClr val="92D050"/>
            </a:solidFill>
            <a:prstDash val="solid"/>
            <a:headEnd type="triangle" w="med" len="med"/>
            <a:tailEnd type="none" w="med" len="med"/>
          </a:ln>
        </p:spPr>
        <p:style>
          <a:lnRef idx="1">
            <a:schemeClr val="accent1"/>
          </a:lnRef>
          <a:fillRef idx="0">
            <a:schemeClr val="accent1"/>
          </a:fillRef>
          <a:effectRef idx="0">
            <a:schemeClr val="accent1"/>
          </a:effectRef>
          <a:fontRef idx="minor">
            <a:schemeClr val="tx1"/>
          </a:fontRef>
        </p:style>
      </p:cxnSp>
      <p:sp>
        <p:nvSpPr>
          <p:cNvPr id="56" name="TextBox 55"/>
          <p:cNvSpPr txBox="1"/>
          <p:nvPr/>
        </p:nvSpPr>
        <p:spPr>
          <a:xfrm>
            <a:off x="1483074" y="2120878"/>
            <a:ext cx="3600400" cy="246221"/>
          </a:xfrm>
          <a:prstGeom prst="rect">
            <a:avLst/>
          </a:prstGeom>
          <a:noFill/>
          <a:ln>
            <a:noFill/>
            <a:prstDash val="sysDash"/>
          </a:ln>
        </p:spPr>
        <p:txBody>
          <a:bodyPr wrap="square" rtlCol="0">
            <a:spAutoFit/>
          </a:bodyPr>
          <a:lstStyle/>
          <a:p>
            <a:pPr algn="ctr"/>
            <a:r>
              <a:rPr lang="en-US" altLang="ko-KR" sz="1000" dirty="0" smtClean="0"/>
              <a:t>Result of revoke authentication(True, False)</a:t>
            </a:r>
            <a:endParaRPr lang="ko-KR" altLang="en-US" sz="1000" dirty="0"/>
          </a:p>
        </p:txBody>
      </p:sp>
      <p:cxnSp>
        <p:nvCxnSpPr>
          <p:cNvPr id="57" name="직선 연결선 56"/>
          <p:cNvCxnSpPr/>
          <p:nvPr/>
        </p:nvCxnSpPr>
        <p:spPr>
          <a:xfrm>
            <a:off x="1483074" y="2692382"/>
            <a:ext cx="3600400" cy="0"/>
          </a:xfrm>
          <a:prstGeom prst="line">
            <a:avLst/>
          </a:prstGeom>
          <a:ln w="19050">
            <a:prstDash val="solid"/>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58" name="TextBox 57"/>
          <p:cNvSpPr txBox="1"/>
          <p:nvPr/>
        </p:nvSpPr>
        <p:spPr>
          <a:xfrm>
            <a:off x="1483074" y="2430772"/>
            <a:ext cx="3600400" cy="246221"/>
          </a:xfrm>
          <a:prstGeom prst="rect">
            <a:avLst/>
          </a:prstGeom>
          <a:noFill/>
          <a:ln>
            <a:noFill/>
            <a:prstDash val="sysDash"/>
          </a:ln>
        </p:spPr>
        <p:txBody>
          <a:bodyPr wrap="square" rtlCol="0">
            <a:spAutoFit/>
          </a:bodyPr>
          <a:lstStyle/>
          <a:p>
            <a:pPr algn="ctr"/>
            <a:r>
              <a:rPr lang="en-US" altLang="ko-KR" sz="1000" dirty="0" err="1" smtClean="0"/>
              <a:t>Ack</a:t>
            </a:r>
            <a:endParaRPr lang="ko-KR" altLang="en-US" sz="1000" dirty="0"/>
          </a:p>
        </p:txBody>
      </p:sp>
      <p:cxnSp>
        <p:nvCxnSpPr>
          <p:cNvPr id="62" name="직선 연결선 61"/>
          <p:cNvCxnSpPr/>
          <p:nvPr/>
        </p:nvCxnSpPr>
        <p:spPr>
          <a:xfrm>
            <a:off x="1406506" y="7130470"/>
            <a:ext cx="3600400" cy="0"/>
          </a:xfrm>
          <a:prstGeom prst="line">
            <a:avLst/>
          </a:prstGeom>
          <a:ln w="19050">
            <a:solidFill>
              <a:srgbClr val="92D050"/>
            </a:solidFill>
            <a:prstDash val="solid"/>
            <a:headEnd type="triangle" w="med" len="med"/>
            <a:tailEnd type="none" w="med" len="med"/>
          </a:ln>
        </p:spPr>
        <p:style>
          <a:lnRef idx="1">
            <a:schemeClr val="accent1"/>
          </a:lnRef>
          <a:fillRef idx="0">
            <a:schemeClr val="accent1"/>
          </a:fillRef>
          <a:effectRef idx="0">
            <a:schemeClr val="accent1"/>
          </a:effectRef>
          <a:fontRef idx="minor">
            <a:schemeClr val="tx1"/>
          </a:fontRef>
        </p:style>
      </p:cxnSp>
      <p:sp>
        <p:nvSpPr>
          <p:cNvPr id="63" name="TextBox 62"/>
          <p:cNvSpPr txBox="1"/>
          <p:nvPr/>
        </p:nvSpPr>
        <p:spPr>
          <a:xfrm>
            <a:off x="1406506" y="6868860"/>
            <a:ext cx="3600400" cy="261610"/>
          </a:xfrm>
          <a:prstGeom prst="rect">
            <a:avLst/>
          </a:prstGeom>
          <a:noFill/>
        </p:spPr>
        <p:txBody>
          <a:bodyPr wrap="square" rtlCol="0">
            <a:spAutoFit/>
          </a:bodyPr>
          <a:lstStyle/>
          <a:p>
            <a:pPr algn="ctr"/>
            <a:r>
              <a:rPr lang="en-US" altLang="ko-KR" sz="1100" dirty="0" smtClean="0"/>
              <a:t>Complete message(TRUE or FALSE)</a:t>
            </a:r>
            <a:endParaRPr lang="ko-KR" altLang="en-US" sz="1100" dirty="0"/>
          </a:p>
        </p:txBody>
      </p:sp>
      <p:sp>
        <p:nvSpPr>
          <p:cNvPr id="64" name="모서리가 둥근 직사각형 63"/>
          <p:cNvSpPr/>
          <p:nvPr/>
        </p:nvSpPr>
        <p:spPr>
          <a:xfrm>
            <a:off x="404664" y="6478408"/>
            <a:ext cx="5898386" cy="1500198"/>
          </a:xfrm>
          <a:prstGeom prst="roundRect">
            <a:avLst/>
          </a:prstGeom>
          <a:noFill/>
          <a:ln>
            <a:solidFill>
              <a:schemeClr val="bg2">
                <a:lumMod val="90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65" name="모서리가 둥근 직사각형 64"/>
          <p:cNvSpPr/>
          <p:nvPr/>
        </p:nvSpPr>
        <p:spPr>
          <a:xfrm>
            <a:off x="468692" y="6844718"/>
            <a:ext cx="936104" cy="648072"/>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en-US" altLang="ko-KR" sz="1000" b="1" dirty="0" smtClean="0"/>
              <a:t>Complete Process</a:t>
            </a:r>
            <a:endParaRPr lang="ko-KR" altLang="en-US" sz="1000" b="1" dirty="0"/>
          </a:p>
        </p:txBody>
      </p:sp>
      <p:cxnSp>
        <p:nvCxnSpPr>
          <p:cNvPr id="66" name="직선 연결선 65"/>
          <p:cNvCxnSpPr/>
          <p:nvPr/>
        </p:nvCxnSpPr>
        <p:spPr>
          <a:xfrm>
            <a:off x="1404796" y="7549978"/>
            <a:ext cx="3600400" cy="0"/>
          </a:xfrm>
          <a:prstGeom prst="line">
            <a:avLst/>
          </a:prstGeom>
          <a:ln w="19050">
            <a:prstDash val="solid"/>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67" name="TextBox 66"/>
          <p:cNvSpPr txBox="1"/>
          <p:nvPr/>
        </p:nvSpPr>
        <p:spPr>
          <a:xfrm>
            <a:off x="1404796" y="7288368"/>
            <a:ext cx="3600400" cy="261610"/>
          </a:xfrm>
          <a:prstGeom prst="rect">
            <a:avLst/>
          </a:prstGeom>
          <a:noFill/>
        </p:spPr>
        <p:txBody>
          <a:bodyPr wrap="square" rtlCol="0">
            <a:spAutoFit/>
          </a:bodyPr>
          <a:lstStyle/>
          <a:p>
            <a:pPr algn="ctr"/>
            <a:r>
              <a:rPr lang="en-US" altLang="ko-KR" sz="1100" dirty="0" smtClean="0"/>
              <a:t>Delete command of Program(CMD-EXIT)</a:t>
            </a:r>
            <a:endParaRPr lang="ko-KR" altLang="en-US" sz="1100" dirty="0"/>
          </a:p>
        </p:txBody>
      </p:sp>
      <p:sp>
        <p:nvSpPr>
          <p:cNvPr id="68" name="모서리가 둥근 직사각형 67"/>
          <p:cNvSpPr/>
          <p:nvPr/>
        </p:nvSpPr>
        <p:spPr>
          <a:xfrm>
            <a:off x="4548068" y="8027244"/>
            <a:ext cx="936104" cy="505196"/>
          </a:xfrm>
          <a:prstGeom prst="round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en-US" altLang="ko-KR" sz="1000" b="1" dirty="0" smtClean="0"/>
              <a:t>Delete Program</a:t>
            </a:r>
            <a:endParaRPr lang="ko-KR" altLang="en-US" sz="1000" b="1" dirty="0"/>
          </a:p>
        </p:txBody>
      </p:sp>
      <p:sp>
        <p:nvSpPr>
          <p:cNvPr id="49" name="슬라이드 번호 개체 틀 48"/>
          <p:cNvSpPr>
            <a:spLocks noGrp="1"/>
          </p:cNvSpPr>
          <p:nvPr>
            <p:ph type="sldNum" sz="quarter" idx="12"/>
          </p:nvPr>
        </p:nvSpPr>
        <p:spPr>
          <a:xfrm>
            <a:off x="5213176" y="8693679"/>
            <a:ext cx="1600200" cy="486833"/>
          </a:xfrm>
        </p:spPr>
        <p:txBody>
          <a:bodyPr/>
          <a:lstStyle/>
          <a:p>
            <a:fld id="{4AFB1CAC-E0B2-4E67-BA47-1772C30776A2}" type="slidenum">
              <a:rPr lang="ko-KR" altLang="en-US" smtClean="0"/>
              <a:pPr/>
              <a:t>7</a:t>
            </a:fld>
            <a:endParaRPr lang="ko-KR" altLang="en-US"/>
          </a:p>
        </p:txBody>
      </p:sp>
      <p:sp>
        <p:nvSpPr>
          <p:cNvPr id="59" name="모서리가 둥근 직사각형 58"/>
          <p:cNvSpPr/>
          <p:nvPr/>
        </p:nvSpPr>
        <p:spPr>
          <a:xfrm>
            <a:off x="214313" y="683568"/>
            <a:ext cx="4222799" cy="285750"/>
          </a:xfrm>
          <a:prstGeom prst="roundRect">
            <a:avLst/>
          </a:prstGeom>
        </p:spPr>
        <p:style>
          <a:lnRef idx="1">
            <a:schemeClr val="accent6"/>
          </a:lnRef>
          <a:fillRef idx="3">
            <a:schemeClr val="accent6"/>
          </a:fillRef>
          <a:effectRef idx="2">
            <a:schemeClr val="accent6"/>
          </a:effectRef>
          <a:fontRef idx="minor">
            <a:schemeClr val="lt1"/>
          </a:fontRef>
        </p:style>
        <p:txBody>
          <a:bodyPr anchor="ctr"/>
          <a:lstStyle/>
          <a:p>
            <a:pPr fontAlgn="auto">
              <a:spcBef>
                <a:spcPts val="0"/>
              </a:spcBef>
              <a:spcAft>
                <a:spcPts val="0"/>
              </a:spcAft>
              <a:defRPr/>
            </a:pPr>
            <a:r>
              <a:rPr kumimoji="0" lang="en-US" altLang="ko-KR" sz="1200" b="1" dirty="0" smtClean="0"/>
              <a:t>2.2 </a:t>
            </a:r>
            <a:r>
              <a:rPr kumimoji="0" lang="en-US" altLang="ko-KR" sz="1200" b="1" dirty="0" err="1" smtClean="0"/>
              <a:t>Scenarion</a:t>
            </a:r>
            <a:r>
              <a:rPr kumimoji="0" lang="en-US" altLang="ko-KR" sz="1200" b="1" dirty="0" smtClean="0"/>
              <a:t> for sending/receiving Information </a:t>
            </a:r>
            <a:r>
              <a:rPr kumimoji="0" lang="ko-KR" altLang="en-US" sz="1200" b="1" dirty="0" smtClean="0"/>
              <a:t> </a:t>
            </a:r>
            <a:r>
              <a:rPr kumimoji="0" lang="en-US" altLang="ko-KR" sz="1200" b="1" dirty="0" smtClean="0"/>
              <a:t>– 4/4</a:t>
            </a:r>
            <a:endParaRPr kumimoji="0" lang="ko-KR" altLang="en-US" sz="1200" b="1" dirty="0"/>
          </a:p>
        </p:txBody>
      </p:sp>
      <p:sp>
        <p:nvSpPr>
          <p:cNvPr id="60" name="TextBox 59"/>
          <p:cNvSpPr txBox="1"/>
          <p:nvPr/>
        </p:nvSpPr>
        <p:spPr>
          <a:xfrm>
            <a:off x="803773" y="1279377"/>
            <a:ext cx="1269899" cy="246221"/>
          </a:xfrm>
          <a:prstGeom prst="rect">
            <a:avLst/>
          </a:prstGeom>
          <a:noFill/>
        </p:spPr>
        <p:txBody>
          <a:bodyPr wrap="none" rtlCol="0">
            <a:spAutoFit/>
          </a:bodyPr>
          <a:lstStyle/>
          <a:p>
            <a:r>
              <a:rPr lang="en-US" altLang="ko-KR" sz="1000" b="1" dirty="0" smtClean="0"/>
              <a:t>STB ATT Program</a:t>
            </a:r>
            <a:endParaRPr lang="ko-KR" altLang="en-US" sz="1000" b="1" dirty="0"/>
          </a:p>
        </p:txBody>
      </p:sp>
      <p:sp>
        <p:nvSpPr>
          <p:cNvPr id="61" name="TextBox 60"/>
          <p:cNvSpPr txBox="1"/>
          <p:nvPr/>
        </p:nvSpPr>
        <p:spPr>
          <a:xfrm>
            <a:off x="4545491" y="1259632"/>
            <a:ext cx="971741" cy="246221"/>
          </a:xfrm>
          <a:prstGeom prst="rect">
            <a:avLst/>
          </a:prstGeom>
          <a:noFill/>
        </p:spPr>
        <p:txBody>
          <a:bodyPr wrap="none" rtlCol="0">
            <a:spAutoFit/>
          </a:bodyPr>
          <a:lstStyle/>
          <a:p>
            <a:r>
              <a:rPr lang="en-US" altLang="ko-KR" sz="1000" b="1" dirty="0" smtClean="0"/>
              <a:t>STB </a:t>
            </a:r>
            <a:r>
              <a:rPr lang="en-US" altLang="ko-KR" sz="1000" b="1" dirty="0" err="1" smtClean="0"/>
              <a:t>Deamon</a:t>
            </a:r>
            <a:endParaRPr lang="ko-KR" altLang="en-US" sz="1000" b="1" dirty="0"/>
          </a:p>
        </p:txBody>
      </p:sp>
      <p:sp>
        <p:nvSpPr>
          <p:cNvPr id="69" name="TextBox 68"/>
          <p:cNvSpPr txBox="1"/>
          <p:nvPr/>
        </p:nvSpPr>
        <p:spPr>
          <a:xfrm>
            <a:off x="5694541" y="1187624"/>
            <a:ext cx="1037463" cy="400110"/>
          </a:xfrm>
          <a:prstGeom prst="rect">
            <a:avLst/>
          </a:prstGeom>
          <a:noFill/>
        </p:spPr>
        <p:txBody>
          <a:bodyPr wrap="none" rtlCol="0">
            <a:spAutoFit/>
          </a:bodyPr>
          <a:lstStyle/>
          <a:p>
            <a:r>
              <a:rPr lang="en-US" altLang="ko-KR" sz="1000" b="1" dirty="0" smtClean="0"/>
              <a:t>Management </a:t>
            </a:r>
          </a:p>
          <a:p>
            <a:r>
              <a:rPr lang="en-US" altLang="ko-KR" sz="1000" b="1" dirty="0" smtClean="0"/>
              <a:t>Server</a:t>
            </a:r>
            <a:endParaRPr lang="ko-KR" altLang="en-US" sz="1000" b="1" dirty="0"/>
          </a:p>
        </p:txBody>
      </p:sp>
      <p:sp>
        <p:nvSpPr>
          <p:cNvPr id="70" name="TextBox 69"/>
          <p:cNvSpPr txBox="1"/>
          <p:nvPr/>
        </p:nvSpPr>
        <p:spPr>
          <a:xfrm>
            <a:off x="1505159" y="4382398"/>
            <a:ext cx="3938264" cy="261610"/>
          </a:xfrm>
          <a:prstGeom prst="rect">
            <a:avLst/>
          </a:prstGeom>
          <a:noFill/>
        </p:spPr>
        <p:txBody>
          <a:bodyPr wrap="square" rtlCol="0">
            <a:spAutoFit/>
          </a:bodyPr>
          <a:lstStyle/>
          <a:p>
            <a:pPr algn="ctr"/>
            <a:r>
              <a:rPr lang="en-US" altLang="ko-KR" sz="1100" dirty="0" smtClean="0"/>
              <a:t>Request IP and ver. Inform. using MAC as a key</a:t>
            </a:r>
            <a:endParaRPr lang="ko-KR" altLang="en-US" sz="1100" dirty="0"/>
          </a:p>
        </p:txBody>
      </p:sp>
      <p:sp>
        <p:nvSpPr>
          <p:cNvPr id="71" name="TextBox 70"/>
          <p:cNvSpPr txBox="1"/>
          <p:nvPr/>
        </p:nvSpPr>
        <p:spPr>
          <a:xfrm>
            <a:off x="1505159" y="4716016"/>
            <a:ext cx="4010272" cy="261610"/>
          </a:xfrm>
          <a:prstGeom prst="rect">
            <a:avLst/>
          </a:prstGeom>
          <a:noFill/>
        </p:spPr>
        <p:txBody>
          <a:bodyPr wrap="square" rtlCol="0">
            <a:spAutoFit/>
          </a:bodyPr>
          <a:lstStyle/>
          <a:p>
            <a:pPr algn="ctr"/>
            <a:r>
              <a:rPr lang="en-US" altLang="ko-KR" sz="1100" dirty="0" err="1" smtClean="0"/>
              <a:t>Ack</a:t>
            </a:r>
            <a:r>
              <a:rPr lang="en-US" altLang="ko-KR" sz="1100" dirty="0" smtClean="0"/>
              <a:t>(IP, Update Date, Authentication)</a:t>
            </a:r>
            <a:endParaRPr lang="ko-KR" altLang="en-US" sz="11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9"/>
          <p:cNvSpPr>
            <a:spLocks noChangeArrowheads="1"/>
          </p:cNvSpPr>
          <p:nvPr/>
        </p:nvSpPr>
        <p:spPr bwMode="auto">
          <a:xfrm>
            <a:off x="214313" y="1115616"/>
            <a:ext cx="6429375" cy="7814072"/>
          </a:xfrm>
          <a:prstGeom prst="roundRect">
            <a:avLst>
              <a:gd name="adj" fmla="val 3815"/>
            </a:avLst>
          </a:prstGeom>
          <a:noFill/>
          <a:ln>
            <a:headEnd/>
            <a:tailEnd/>
          </a:ln>
        </p:spPr>
        <p:style>
          <a:lnRef idx="2">
            <a:schemeClr val="accent5"/>
          </a:lnRef>
          <a:fillRef idx="1">
            <a:schemeClr val="lt1"/>
          </a:fillRef>
          <a:effectRef idx="0">
            <a:schemeClr val="accent5"/>
          </a:effectRef>
          <a:fontRef idx="minor">
            <a:schemeClr val="dk1"/>
          </a:fontRef>
        </p:style>
        <p:txBody>
          <a:bodyPr wrap="none" anchor="ctr"/>
          <a:lstStyle/>
          <a:p>
            <a:pPr fontAlgn="auto">
              <a:spcBef>
                <a:spcPts val="0"/>
              </a:spcBef>
              <a:spcAft>
                <a:spcPts val="0"/>
              </a:spcAft>
              <a:defRPr/>
            </a:pPr>
            <a:endParaRPr kumimoji="0" lang="ko-KR" altLang="en-US"/>
          </a:p>
        </p:txBody>
      </p:sp>
      <p:grpSp>
        <p:nvGrpSpPr>
          <p:cNvPr id="3" name="그룹 2"/>
          <p:cNvGrpSpPr/>
          <p:nvPr/>
        </p:nvGrpSpPr>
        <p:grpSpPr>
          <a:xfrm>
            <a:off x="0" y="0"/>
            <a:ext cx="6858000" cy="512763"/>
            <a:chOff x="0" y="0"/>
            <a:chExt cx="6858000" cy="512763"/>
          </a:xfrm>
        </p:grpSpPr>
        <p:sp>
          <p:nvSpPr>
            <p:cNvPr id="4" name="직사각형 3"/>
            <p:cNvSpPr/>
            <p:nvPr/>
          </p:nvSpPr>
          <p:spPr>
            <a:xfrm>
              <a:off x="0" y="0"/>
              <a:ext cx="6858000" cy="500063"/>
            </a:xfrm>
            <a:prstGeom prst="rect">
              <a:avLst/>
            </a:prstGeom>
          </p:spPr>
          <p:style>
            <a:lnRef idx="1">
              <a:schemeClr val="accent6"/>
            </a:lnRef>
            <a:fillRef idx="3">
              <a:schemeClr val="accent6"/>
            </a:fillRef>
            <a:effectRef idx="2">
              <a:schemeClr val="accent6"/>
            </a:effectRef>
            <a:fontRef idx="minor">
              <a:schemeClr val="lt1"/>
            </a:fontRef>
          </p:style>
          <p:txBody>
            <a:bodyPr anchor="ctr"/>
            <a:lstStyle/>
            <a:p>
              <a:pPr algn="ctr" fontAlgn="auto">
                <a:spcBef>
                  <a:spcPts val="0"/>
                </a:spcBef>
                <a:spcAft>
                  <a:spcPts val="0"/>
                </a:spcAft>
                <a:defRPr/>
              </a:pPr>
              <a:endParaRPr kumimoji="0" lang="ko-KR" altLang="en-US"/>
            </a:p>
          </p:txBody>
        </p:sp>
        <p:pic>
          <p:nvPicPr>
            <p:cNvPr id="5" name="Picture 3"/>
            <p:cNvPicPr>
              <a:picLocks noChangeAspect="1" noChangeArrowheads="1"/>
            </p:cNvPicPr>
            <p:nvPr/>
          </p:nvPicPr>
          <p:blipFill>
            <a:blip r:embed="rId3" cstate="print"/>
            <a:srcRect/>
            <a:stretch>
              <a:fillRect/>
            </a:stretch>
          </p:blipFill>
          <p:spPr bwMode="auto">
            <a:xfrm>
              <a:off x="0" y="0"/>
              <a:ext cx="1358900" cy="512763"/>
            </a:xfrm>
            <a:prstGeom prst="rect">
              <a:avLst/>
            </a:prstGeom>
            <a:ln>
              <a:noFill/>
            </a:ln>
            <a:effectLst>
              <a:softEdge rad="63500"/>
            </a:effectLst>
          </p:spPr>
        </p:pic>
      </p:grpSp>
      <p:cxnSp>
        <p:nvCxnSpPr>
          <p:cNvPr id="6" name="직선 연결선 5"/>
          <p:cNvCxnSpPr/>
          <p:nvPr/>
        </p:nvCxnSpPr>
        <p:spPr>
          <a:xfrm>
            <a:off x="214313" y="969318"/>
            <a:ext cx="6429375" cy="1588"/>
          </a:xfrm>
          <a:prstGeom prst="line">
            <a:avLst/>
          </a:prstGeom>
        </p:spPr>
        <p:style>
          <a:lnRef idx="2">
            <a:schemeClr val="accent6"/>
          </a:lnRef>
          <a:fillRef idx="0">
            <a:schemeClr val="accent6"/>
          </a:fillRef>
          <a:effectRef idx="1">
            <a:schemeClr val="accent6"/>
          </a:effectRef>
          <a:fontRef idx="minor">
            <a:schemeClr val="tx1"/>
          </a:fontRef>
        </p:style>
      </p:cxnSp>
      <p:sp>
        <p:nvSpPr>
          <p:cNvPr id="7" name="모서리가 둥근 직사각형 6"/>
          <p:cNvSpPr/>
          <p:nvPr/>
        </p:nvSpPr>
        <p:spPr>
          <a:xfrm>
            <a:off x="214313" y="683568"/>
            <a:ext cx="4150791" cy="285750"/>
          </a:xfrm>
          <a:prstGeom prst="roundRect">
            <a:avLst/>
          </a:prstGeom>
        </p:spPr>
        <p:style>
          <a:lnRef idx="1">
            <a:schemeClr val="accent6"/>
          </a:lnRef>
          <a:fillRef idx="3">
            <a:schemeClr val="accent6"/>
          </a:fillRef>
          <a:effectRef idx="2">
            <a:schemeClr val="accent6"/>
          </a:effectRef>
          <a:fontRef idx="minor">
            <a:schemeClr val="lt1"/>
          </a:fontRef>
        </p:style>
        <p:txBody>
          <a:bodyPr anchor="ctr"/>
          <a:lstStyle/>
          <a:p>
            <a:pPr fontAlgn="auto">
              <a:spcBef>
                <a:spcPts val="0"/>
              </a:spcBef>
              <a:spcAft>
                <a:spcPts val="0"/>
              </a:spcAft>
              <a:defRPr/>
            </a:pPr>
            <a:r>
              <a:rPr kumimoji="0" lang="en-US" altLang="ko-KR" sz="1200" b="1" dirty="0" smtClean="0"/>
              <a:t>2.3 Concept of STB </a:t>
            </a:r>
            <a:r>
              <a:rPr kumimoji="0" lang="en-US" altLang="ko-KR" sz="1200" b="1" dirty="0" err="1" smtClean="0"/>
              <a:t>Deamon</a:t>
            </a:r>
            <a:r>
              <a:rPr kumimoji="0" lang="en-US" altLang="ko-KR" sz="1200" b="1" dirty="0" smtClean="0"/>
              <a:t> communication Protocol</a:t>
            </a:r>
            <a:endParaRPr kumimoji="0" lang="ko-KR" altLang="en-US" sz="1200" b="1" dirty="0"/>
          </a:p>
        </p:txBody>
      </p:sp>
      <p:sp>
        <p:nvSpPr>
          <p:cNvPr id="27" name="모서리가 둥근 직사각형 26"/>
          <p:cNvSpPr/>
          <p:nvPr/>
        </p:nvSpPr>
        <p:spPr>
          <a:xfrm>
            <a:off x="357188" y="1259632"/>
            <a:ext cx="6143625" cy="2520280"/>
          </a:xfrm>
          <a:prstGeom prst="roundRect">
            <a:avLst>
              <a:gd name="adj" fmla="val 5098"/>
            </a:avLst>
          </a:prstGeom>
          <a:solidFill>
            <a:schemeClr val="bg1">
              <a:lumMod val="95000"/>
            </a:schemeClr>
          </a:solidFill>
          <a:ln>
            <a:solidFill>
              <a:schemeClr val="bg1"/>
            </a:solidFill>
          </a:ln>
        </p:spPr>
        <p:style>
          <a:lnRef idx="1">
            <a:schemeClr val="dk1"/>
          </a:lnRef>
          <a:fillRef idx="2">
            <a:schemeClr val="dk1"/>
          </a:fillRef>
          <a:effectRef idx="1">
            <a:schemeClr val="dk1"/>
          </a:effectRef>
          <a:fontRef idx="minor">
            <a:schemeClr val="dk1"/>
          </a:fontRef>
        </p:style>
        <p:txBody>
          <a:bodyPr anchor="ctr"/>
          <a:lstStyle/>
          <a:p>
            <a:pPr fontAlgn="auto">
              <a:spcBef>
                <a:spcPts val="0"/>
              </a:spcBef>
              <a:spcAft>
                <a:spcPts val="0"/>
              </a:spcAft>
              <a:defRPr/>
            </a:pPr>
            <a:r>
              <a:rPr lang="en-US" altLang="ko-KR" sz="1000" dirty="0" smtClean="0"/>
              <a:t>The </a:t>
            </a:r>
            <a:r>
              <a:rPr lang="en-US" altLang="ko-KR" sz="1000" dirty="0"/>
              <a:t>communication protocol defines the TCP / IP socket communication </a:t>
            </a:r>
            <a:r>
              <a:rPr lang="en-US" altLang="ko-KR" sz="1000" dirty="0" smtClean="0"/>
              <a:t>rule </a:t>
            </a:r>
            <a:r>
              <a:rPr lang="en-US" altLang="ko-KR" sz="1000" dirty="0"/>
              <a:t>between the STB ATT program and the STB daemon.</a:t>
            </a:r>
            <a:endParaRPr lang="en-US" altLang="ko-KR" sz="1000" dirty="0" smtClean="0"/>
          </a:p>
          <a:p>
            <a:pPr fontAlgn="auto">
              <a:spcBef>
                <a:spcPts val="0"/>
              </a:spcBef>
              <a:spcAft>
                <a:spcPts val="0"/>
              </a:spcAft>
              <a:defRPr/>
            </a:pPr>
            <a:endParaRPr kumimoji="0" lang="en-US" altLang="ko-KR" sz="1000" dirty="0" smtClean="0">
              <a:solidFill>
                <a:srgbClr val="002060"/>
              </a:solidFill>
              <a:ea typeface="HY중고딕" pitchFamily="18" charset="-127"/>
            </a:endParaRPr>
          </a:p>
          <a:p>
            <a:r>
              <a:rPr lang="en-US" altLang="ko-KR" sz="1000" dirty="0" smtClean="0"/>
              <a:t>Basically</a:t>
            </a:r>
            <a:r>
              <a:rPr lang="en-US" altLang="ko-KR" sz="1000" dirty="0"/>
              <a:t>, the communication protocol configuration is </a:t>
            </a:r>
            <a:r>
              <a:rPr lang="en-US" altLang="ko-KR" sz="1000" dirty="0" smtClean="0"/>
              <a:t>consist a </a:t>
            </a:r>
            <a:r>
              <a:rPr lang="en-US" altLang="ko-KR" sz="1000" dirty="0"/>
              <a:t>header and a data area. The header can have several fields. The </a:t>
            </a:r>
            <a:r>
              <a:rPr lang="en-US" altLang="ko-KR" sz="1000" dirty="0" smtClean="0"/>
              <a:t>each </a:t>
            </a:r>
            <a:r>
              <a:rPr lang="en-US" altLang="ko-KR" sz="1000" dirty="0"/>
              <a:t>field is </a:t>
            </a:r>
            <a:r>
              <a:rPr lang="en-US" altLang="ko-KR" sz="1000" dirty="0" smtClean="0"/>
              <a:t>separated by &lt;CR</a:t>
            </a:r>
            <a:r>
              <a:rPr lang="en-US" altLang="ko-KR" sz="1000" dirty="0"/>
              <a:t>&gt; &lt;LF&gt;. The header and data </a:t>
            </a:r>
            <a:r>
              <a:rPr lang="en-US" altLang="ko-KR" sz="1000" dirty="0" smtClean="0"/>
              <a:t>area </a:t>
            </a:r>
            <a:r>
              <a:rPr lang="en-US" altLang="ko-KR" sz="1000" dirty="0"/>
              <a:t>are </a:t>
            </a:r>
            <a:r>
              <a:rPr lang="en-US" altLang="ko-KR" sz="1000" dirty="0" smtClean="0"/>
              <a:t>separated by empty line that field has only &lt;</a:t>
            </a:r>
            <a:r>
              <a:rPr lang="en-US" altLang="ko-KR" sz="1000" dirty="0"/>
              <a:t>CR&gt; &lt;LF</a:t>
            </a:r>
            <a:r>
              <a:rPr lang="en-US" altLang="ko-KR" sz="1000" dirty="0" smtClean="0"/>
              <a:t>&gt;.</a:t>
            </a:r>
            <a:endParaRPr lang="en-US" altLang="ko-KR" sz="1000" dirty="0"/>
          </a:p>
          <a:p>
            <a:endParaRPr lang="en-US" altLang="ko-KR" sz="1000" dirty="0" smtClean="0"/>
          </a:p>
          <a:p>
            <a:r>
              <a:rPr lang="en-US" altLang="ko-KR" sz="1000" dirty="0" smtClean="0"/>
              <a:t>There </a:t>
            </a:r>
            <a:r>
              <a:rPr lang="en-US" altLang="ko-KR" sz="1000" dirty="0"/>
              <a:t>are several fields in the header, and each field is separated by &lt;CR&gt; &lt;LF&gt;. The length of the header is not defined </a:t>
            </a:r>
            <a:r>
              <a:rPr lang="en-US" altLang="ko-KR" sz="1000" dirty="0" smtClean="0"/>
              <a:t>specifically, but </a:t>
            </a:r>
            <a:r>
              <a:rPr lang="en-US" altLang="ko-KR" sz="1000" dirty="0"/>
              <a:t>is recognized as a header </a:t>
            </a:r>
            <a:r>
              <a:rPr lang="en-US" altLang="ko-KR" sz="1000" dirty="0" smtClean="0"/>
              <a:t>area until </a:t>
            </a:r>
            <a:r>
              <a:rPr lang="en-US" altLang="ko-KR" sz="1000" dirty="0"/>
              <a:t>an empty line </a:t>
            </a:r>
            <a:r>
              <a:rPr lang="en-US" altLang="ko-KR" sz="1000" dirty="0" smtClean="0"/>
              <a:t>with &lt;CR&gt; &lt;LF&gt;, and the rest of it is recognized as a data area. Some commands can communicate using only header without data area. The length of data area is defined in header. So data can be read as long as the length of data is. Data for communication uses </a:t>
            </a:r>
            <a:r>
              <a:rPr lang="en-US" altLang="ko-KR" sz="1000" dirty="0"/>
              <a:t>only </a:t>
            </a:r>
            <a:r>
              <a:rPr lang="en-US" altLang="ko-KR" sz="1000" dirty="0" smtClean="0"/>
              <a:t>text, so there is always NULL </a:t>
            </a:r>
            <a:r>
              <a:rPr lang="en-US" altLang="ko-KR" sz="1000" dirty="0"/>
              <a:t>(0x00) </a:t>
            </a:r>
            <a:r>
              <a:rPr lang="en-US" altLang="ko-KR" sz="1000" dirty="0" smtClean="0"/>
              <a:t>as the </a:t>
            </a:r>
            <a:r>
              <a:rPr lang="en-US" altLang="ko-KR" sz="1000" dirty="0"/>
              <a:t>last part of </a:t>
            </a:r>
            <a:r>
              <a:rPr lang="en-US" altLang="ko-KR" sz="1000" dirty="0" smtClean="0"/>
              <a:t>data. You can check where is the last part of data even if you don’t check the data length in the header. &lt;NULL&gt; doesn’t include the length of data.</a:t>
            </a:r>
            <a:endParaRPr kumimoji="0" lang="en-US" altLang="ko-KR" sz="1000" dirty="0">
              <a:solidFill>
                <a:srgbClr val="002060"/>
              </a:solidFill>
              <a:ea typeface="HY중고딕" pitchFamily="18" charset="-127"/>
            </a:endParaRPr>
          </a:p>
        </p:txBody>
      </p:sp>
      <p:sp>
        <p:nvSpPr>
          <p:cNvPr id="33" name="TextBox 32"/>
          <p:cNvSpPr txBox="1"/>
          <p:nvPr/>
        </p:nvSpPr>
        <p:spPr>
          <a:xfrm>
            <a:off x="260648" y="8338482"/>
            <a:ext cx="1515158" cy="553998"/>
          </a:xfrm>
          <a:prstGeom prst="rect">
            <a:avLst/>
          </a:prstGeom>
          <a:noFill/>
        </p:spPr>
        <p:txBody>
          <a:bodyPr wrap="none" rtlCol="0">
            <a:spAutoFit/>
          </a:bodyPr>
          <a:lstStyle/>
          <a:p>
            <a:pPr>
              <a:buFont typeface="Arial" pitchFamily="34" charset="0"/>
              <a:buChar char="•"/>
            </a:pPr>
            <a:r>
              <a:rPr lang="en-US" altLang="ko-KR" sz="1000" dirty="0" smtClean="0"/>
              <a:t>&lt;CR&gt;</a:t>
            </a:r>
            <a:r>
              <a:rPr lang="en-US" altLang="ko-KR" sz="1000" dirty="0"/>
              <a:t> </a:t>
            </a:r>
            <a:r>
              <a:rPr lang="en-US" altLang="ko-KR" sz="1000" dirty="0" smtClean="0"/>
              <a:t>means 0x0D.</a:t>
            </a:r>
          </a:p>
          <a:p>
            <a:pPr>
              <a:buFont typeface="Arial" pitchFamily="34" charset="0"/>
              <a:buChar char="•"/>
            </a:pPr>
            <a:r>
              <a:rPr lang="en-US" altLang="ko-KR" sz="1000" dirty="0" smtClean="0"/>
              <a:t>&lt;LF&gt; means 0x0A.</a:t>
            </a:r>
          </a:p>
          <a:p>
            <a:pPr>
              <a:buFont typeface="Arial" pitchFamily="34" charset="0"/>
              <a:buChar char="•"/>
            </a:pPr>
            <a:r>
              <a:rPr lang="en-US" altLang="ko-KR" sz="1000" dirty="0" smtClean="0"/>
              <a:t>&lt;NULL&gt; means 0x00.</a:t>
            </a:r>
            <a:endParaRPr lang="ko-KR" altLang="en-US" sz="1000" dirty="0"/>
          </a:p>
        </p:txBody>
      </p:sp>
      <p:cxnSp>
        <p:nvCxnSpPr>
          <p:cNvPr id="35" name="직선 연결선 34"/>
          <p:cNvCxnSpPr/>
          <p:nvPr/>
        </p:nvCxnSpPr>
        <p:spPr>
          <a:xfrm>
            <a:off x="332656" y="8244408"/>
            <a:ext cx="6192688" cy="0"/>
          </a:xfrm>
          <a:prstGeom prst="line">
            <a:avLst/>
          </a:prstGeom>
        </p:spPr>
        <p:style>
          <a:lnRef idx="1">
            <a:schemeClr val="accent1"/>
          </a:lnRef>
          <a:fillRef idx="0">
            <a:schemeClr val="accent1"/>
          </a:fillRef>
          <a:effectRef idx="0">
            <a:schemeClr val="accent1"/>
          </a:effectRef>
          <a:fontRef idx="minor">
            <a:schemeClr val="tx1"/>
          </a:fontRef>
        </p:style>
      </p:cxnSp>
      <p:grpSp>
        <p:nvGrpSpPr>
          <p:cNvPr id="8" name="그룹 31"/>
          <p:cNvGrpSpPr/>
          <p:nvPr/>
        </p:nvGrpSpPr>
        <p:grpSpPr>
          <a:xfrm>
            <a:off x="764704" y="4932040"/>
            <a:ext cx="1800200" cy="2304256"/>
            <a:chOff x="2420888" y="3059832"/>
            <a:chExt cx="1800200" cy="2304256"/>
          </a:xfrm>
        </p:grpSpPr>
        <p:sp>
          <p:nvSpPr>
            <p:cNvPr id="28" name="직사각형 27"/>
            <p:cNvSpPr/>
            <p:nvPr/>
          </p:nvSpPr>
          <p:spPr>
            <a:xfrm>
              <a:off x="2420888" y="3059832"/>
              <a:ext cx="1800200" cy="72008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altLang="ko-KR" sz="1200" dirty="0" smtClean="0"/>
                <a:t>Header</a:t>
              </a:r>
              <a:endParaRPr lang="ko-KR" altLang="en-US" sz="1200" dirty="0"/>
            </a:p>
          </p:txBody>
        </p:sp>
        <p:sp>
          <p:nvSpPr>
            <p:cNvPr id="29" name="직사각형 28"/>
            <p:cNvSpPr/>
            <p:nvPr/>
          </p:nvSpPr>
          <p:spPr>
            <a:xfrm>
              <a:off x="2420888" y="4211960"/>
              <a:ext cx="1800200" cy="72008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altLang="ko-KR" sz="1200" dirty="0" smtClean="0"/>
                <a:t>Data</a:t>
              </a:r>
              <a:endParaRPr lang="ko-KR" altLang="en-US" sz="1200" dirty="0"/>
            </a:p>
          </p:txBody>
        </p:sp>
        <p:sp>
          <p:nvSpPr>
            <p:cNvPr id="30" name="직사각형 29"/>
            <p:cNvSpPr/>
            <p:nvPr/>
          </p:nvSpPr>
          <p:spPr>
            <a:xfrm>
              <a:off x="2420888" y="3779912"/>
              <a:ext cx="1800200" cy="432048"/>
            </a:xfrm>
            <a:prstGeom prst="rect">
              <a:avLst/>
            </a:prstGeom>
            <a:solidFill>
              <a:schemeClr val="bg1">
                <a:lumMod val="95000"/>
              </a:schemeClr>
            </a:solidFill>
          </p:spPr>
          <p:style>
            <a:lnRef idx="2">
              <a:schemeClr val="dk1"/>
            </a:lnRef>
            <a:fillRef idx="1">
              <a:schemeClr val="lt1"/>
            </a:fillRef>
            <a:effectRef idx="0">
              <a:schemeClr val="dk1"/>
            </a:effectRef>
            <a:fontRef idx="minor">
              <a:schemeClr val="dk1"/>
            </a:fontRef>
          </p:style>
          <p:txBody>
            <a:bodyPr rtlCol="0" anchor="ctr"/>
            <a:lstStyle/>
            <a:p>
              <a:pPr algn="ctr"/>
              <a:r>
                <a:rPr lang="en-US" altLang="ko-KR" sz="1200" dirty="0" smtClean="0"/>
                <a:t>&lt;CR&gt;&lt;LF&gt;</a:t>
              </a:r>
              <a:endParaRPr lang="ko-KR" altLang="en-US" sz="1200" dirty="0"/>
            </a:p>
          </p:txBody>
        </p:sp>
        <p:sp>
          <p:nvSpPr>
            <p:cNvPr id="31" name="직사각형 30"/>
            <p:cNvSpPr/>
            <p:nvPr/>
          </p:nvSpPr>
          <p:spPr>
            <a:xfrm>
              <a:off x="2420888" y="4932040"/>
              <a:ext cx="1800200" cy="432048"/>
            </a:xfrm>
            <a:prstGeom prst="rect">
              <a:avLst/>
            </a:prstGeom>
            <a:solidFill>
              <a:schemeClr val="bg1">
                <a:lumMod val="95000"/>
              </a:schemeClr>
            </a:solidFill>
          </p:spPr>
          <p:style>
            <a:lnRef idx="2">
              <a:schemeClr val="dk1"/>
            </a:lnRef>
            <a:fillRef idx="1">
              <a:schemeClr val="lt1"/>
            </a:fillRef>
            <a:effectRef idx="0">
              <a:schemeClr val="dk1"/>
            </a:effectRef>
            <a:fontRef idx="minor">
              <a:schemeClr val="dk1"/>
            </a:fontRef>
          </p:style>
          <p:txBody>
            <a:bodyPr rtlCol="0" anchor="ctr"/>
            <a:lstStyle/>
            <a:p>
              <a:pPr algn="ctr"/>
              <a:r>
                <a:rPr lang="en-US" altLang="ko-KR" sz="1200" dirty="0" smtClean="0"/>
                <a:t>&lt;NULL&gt;</a:t>
              </a:r>
              <a:endParaRPr lang="ko-KR" altLang="en-US" sz="1200" dirty="0"/>
            </a:p>
          </p:txBody>
        </p:sp>
      </p:grpSp>
      <p:sp>
        <p:nvSpPr>
          <p:cNvPr id="38" name="직사각형 37"/>
          <p:cNvSpPr/>
          <p:nvPr/>
        </p:nvSpPr>
        <p:spPr>
          <a:xfrm>
            <a:off x="3789040" y="4932040"/>
            <a:ext cx="2304256" cy="72008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r>
              <a:rPr lang="en-US" altLang="ko-KR" sz="1200" dirty="0" smtClean="0"/>
              <a:t>MSG-KIND:STATUS&lt;CR&gt;&lt;LF&gt;</a:t>
            </a:r>
          </a:p>
          <a:p>
            <a:r>
              <a:rPr lang="en-US" altLang="ko-KR" sz="1200" dirty="0" smtClean="0"/>
              <a:t>DATA-LENGTH:4&lt;CR&gt;&lt;LF&gt;</a:t>
            </a:r>
            <a:endParaRPr lang="ko-KR" altLang="en-US" sz="1200" dirty="0"/>
          </a:p>
        </p:txBody>
      </p:sp>
      <p:sp>
        <p:nvSpPr>
          <p:cNvPr id="39" name="직사각형 38"/>
          <p:cNvSpPr/>
          <p:nvPr/>
        </p:nvSpPr>
        <p:spPr>
          <a:xfrm>
            <a:off x="3789040" y="6084168"/>
            <a:ext cx="2304256" cy="72008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r>
              <a:rPr lang="en-US" altLang="ko-KR" sz="1200" dirty="0" smtClean="0"/>
              <a:t>test</a:t>
            </a:r>
            <a:endParaRPr lang="ko-KR" altLang="en-US" sz="1200" dirty="0"/>
          </a:p>
        </p:txBody>
      </p:sp>
      <p:sp>
        <p:nvSpPr>
          <p:cNvPr id="40" name="직사각형 39"/>
          <p:cNvSpPr/>
          <p:nvPr/>
        </p:nvSpPr>
        <p:spPr>
          <a:xfrm>
            <a:off x="3789040" y="5652120"/>
            <a:ext cx="2304256" cy="432048"/>
          </a:xfrm>
          <a:prstGeom prst="rect">
            <a:avLst/>
          </a:prstGeom>
          <a:solidFill>
            <a:schemeClr val="bg1">
              <a:lumMod val="95000"/>
            </a:schemeClr>
          </a:solidFill>
        </p:spPr>
        <p:style>
          <a:lnRef idx="2">
            <a:schemeClr val="dk1"/>
          </a:lnRef>
          <a:fillRef idx="1">
            <a:schemeClr val="lt1"/>
          </a:fillRef>
          <a:effectRef idx="0">
            <a:schemeClr val="dk1"/>
          </a:effectRef>
          <a:fontRef idx="minor">
            <a:schemeClr val="dk1"/>
          </a:fontRef>
        </p:style>
        <p:txBody>
          <a:bodyPr rtlCol="0" anchor="ctr"/>
          <a:lstStyle/>
          <a:p>
            <a:pPr algn="ctr"/>
            <a:r>
              <a:rPr lang="en-US" altLang="ko-KR" sz="1200" dirty="0" smtClean="0"/>
              <a:t>&lt;CR&gt;&lt;LF&gt;</a:t>
            </a:r>
            <a:endParaRPr lang="ko-KR" altLang="en-US" sz="1200" dirty="0"/>
          </a:p>
        </p:txBody>
      </p:sp>
      <p:sp>
        <p:nvSpPr>
          <p:cNvPr id="41" name="직사각형 40"/>
          <p:cNvSpPr/>
          <p:nvPr/>
        </p:nvSpPr>
        <p:spPr>
          <a:xfrm>
            <a:off x="3789040" y="6804248"/>
            <a:ext cx="2304256" cy="432048"/>
          </a:xfrm>
          <a:prstGeom prst="rect">
            <a:avLst/>
          </a:prstGeom>
          <a:solidFill>
            <a:schemeClr val="bg1">
              <a:lumMod val="95000"/>
            </a:schemeClr>
          </a:solidFill>
        </p:spPr>
        <p:style>
          <a:lnRef idx="2">
            <a:schemeClr val="dk1"/>
          </a:lnRef>
          <a:fillRef idx="1">
            <a:schemeClr val="lt1"/>
          </a:fillRef>
          <a:effectRef idx="0">
            <a:schemeClr val="dk1"/>
          </a:effectRef>
          <a:fontRef idx="minor">
            <a:schemeClr val="dk1"/>
          </a:fontRef>
        </p:style>
        <p:txBody>
          <a:bodyPr rtlCol="0" anchor="ctr"/>
          <a:lstStyle/>
          <a:p>
            <a:pPr algn="ctr"/>
            <a:r>
              <a:rPr lang="en-US" altLang="ko-KR" sz="1200" dirty="0" smtClean="0"/>
              <a:t>&lt;NULL&gt;</a:t>
            </a:r>
            <a:endParaRPr lang="ko-KR" altLang="en-US" sz="1200" dirty="0"/>
          </a:p>
        </p:txBody>
      </p:sp>
      <p:sp>
        <p:nvSpPr>
          <p:cNvPr id="43" name="오른쪽 화살표 42"/>
          <p:cNvSpPr/>
          <p:nvPr/>
        </p:nvSpPr>
        <p:spPr>
          <a:xfrm>
            <a:off x="2996952" y="5940152"/>
            <a:ext cx="432048" cy="288032"/>
          </a:xfrm>
          <a:prstGeom prst="rightArrow">
            <a:avLst/>
          </a:prstGeom>
        </p:spPr>
        <p:style>
          <a:lnRef idx="1">
            <a:schemeClr val="dk1"/>
          </a:lnRef>
          <a:fillRef idx="2">
            <a:schemeClr val="dk1"/>
          </a:fillRef>
          <a:effectRef idx="1">
            <a:schemeClr val="dk1"/>
          </a:effectRef>
          <a:fontRef idx="minor">
            <a:schemeClr val="dk1"/>
          </a:fontRef>
        </p:style>
        <p:txBody>
          <a:bodyPr rtlCol="0" anchor="ctr"/>
          <a:lstStyle/>
          <a:p>
            <a:pPr algn="ctr"/>
            <a:endParaRPr lang="ko-KR" altLang="en-US"/>
          </a:p>
        </p:txBody>
      </p:sp>
      <p:sp>
        <p:nvSpPr>
          <p:cNvPr id="44" name="TextBox 43"/>
          <p:cNvSpPr txBox="1"/>
          <p:nvPr/>
        </p:nvSpPr>
        <p:spPr>
          <a:xfrm>
            <a:off x="2787097" y="5663153"/>
            <a:ext cx="857927" cy="276999"/>
          </a:xfrm>
          <a:prstGeom prst="rect">
            <a:avLst/>
          </a:prstGeom>
          <a:noFill/>
        </p:spPr>
        <p:txBody>
          <a:bodyPr wrap="none" rtlCol="0">
            <a:spAutoFit/>
          </a:bodyPr>
          <a:lstStyle/>
          <a:p>
            <a:r>
              <a:rPr lang="en-US" altLang="ko-KR" sz="1200" dirty="0" smtClean="0"/>
              <a:t>[Example]</a:t>
            </a:r>
            <a:endParaRPr lang="ko-KR" altLang="en-US" sz="1200" dirty="0"/>
          </a:p>
        </p:txBody>
      </p:sp>
      <p:grpSp>
        <p:nvGrpSpPr>
          <p:cNvPr id="9" name="그룹 24"/>
          <p:cNvGrpSpPr/>
          <p:nvPr/>
        </p:nvGrpSpPr>
        <p:grpSpPr>
          <a:xfrm>
            <a:off x="3022624" y="35496"/>
            <a:ext cx="3790752" cy="432048"/>
            <a:chOff x="214313" y="714375"/>
            <a:chExt cx="6429375" cy="714375"/>
          </a:xfrm>
        </p:grpSpPr>
        <p:sp>
          <p:nvSpPr>
            <p:cNvPr id="26" name="모서리가 둥근 직사각형 25"/>
            <p:cNvSpPr/>
            <p:nvPr/>
          </p:nvSpPr>
          <p:spPr bwMode="auto">
            <a:xfrm>
              <a:off x="214313" y="714375"/>
              <a:ext cx="6429375" cy="714375"/>
            </a:xfrm>
            <a:prstGeom prst="roundRect">
              <a:avLst/>
            </a:prstGeom>
          </p:spPr>
          <p:style>
            <a:lnRef idx="3">
              <a:schemeClr val="lt1"/>
            </a:lnRef>
            <a:fillRef idx="1">
              <a:schemeClr val="accent6"/>
            </a:fillRef>
            <a:effectRef idx="1">
              <a:schemeClr val="accent6"/>
            </a:effectRef>
            <a:fontRef idx="minor">
              <a:schemeClr val="lt1"/>
            </a:fontRef>
          </p:style>
          <p:txBody>
            <a:bodyPr anchor="ctr"/>
            <a:lstStyle/>
            <a:p>
              <a:pPr algn="ctr" fontAlgn="auto">
                <a:spcBef>
                  <a:spcPts val="0"/>
                </a:spcBef>
                <a:spcAft>
                  <a:spcPts val="0"/>
                </a:spcAft>
                <a:defRPr/>
              </a:pPr>
              <a:endParaRPr kumimoji="0" lang="ko-KR" altLang="en-US" sz="1100"/>
            </a:p>
          </p:txBody>
        </p:sp>
        <p:sp>
          <p:nvSpPr>
            <p:cNvPr id="34" name="모서리가 둥근 직사각형 33"/>
            <p:cNvSpPr/>
            <p:nvPr/>
          </p:nvSpPr>
          <p:spPr bwMode="auto">
            <a:xfrm>
              <a:off x="357188" y="785813"/>
              <a:ext cx="6143625" cy="581025"/>
            </a:xfrm>
            <a:prstGeom prst="roundRect">
              <a:avLst/>
            </a:prstGeom>
            <a:ln>
              <a:solidFill>
                <a:schemeClr val="accent6">
                  <a:lumMod val="75000"/>
                </a:schemeClr>
              </a:solidFill>
            </a:ln>
          </p:spPr>
          <p:style>
            <a:lnRef idx="2">
              <a:schemeClr val="accent6"/>
            </a:lnRef>
            <a:fillRef idx="1">
              <a:schemeClr val="lt1"/>
            </a:fillRef>
            <a:effectRef idx="0">
              <a:schemeClr val="accent6"/>
            </a:effectRef>
            <a:fontRef idx="minor">
              <a:schemeClr val="dk1"/>
            </a:fontRef>
          </p:style>
          <p:txBody>
            <a:bodyPr anchor="ctr"/>
            <a:lstStyle/>
            <a:p>
              <a:pPr algn="ctr" fontAlgn="auto">
                <a:spcBef>
                  <a:spcPts val="0"/>
                </a:spcBef>
                <a:spcAft>
                  <a:spcPts val="0"/>
                </a:spcAft>
                <a:defRPr/>
              </a:pPr>
              <a:r>
                <a:rPr lang="en-US" altLang="ko-KR" sz="1000" dirty="0">
                  <a:latin typeface="HY견고딕" pitchFamily="18" charset="-127"/>
                  <a:ea typeface="HY견고딕" pitchFamily="18" charset="-127"/>
                </a:rPr>
                <a:t>2. STB </a:t>
              </a:r>
              <a:r>
                <a:rPr lang="en-US" altLang="ko-KR" sz="1000" dirty="0" err="1">
                  <a:latin typeface="HY견고딕" pitchFamily="18" charset="-127"/>
                  <a:ea typeface="HY견고딕" pitchFamily="18" charset="-127"/>
                </a:rPr>
                <a:t>Deamon</a:t>
              </a:r>
              <a:r>
                <a:rPr lang="en-US" altLang="ko-KR" sz="1000" dirty="0">
                  <a:latin typeface="HY견고딕" pitchFamily="18" charset="-127"/>
                  <a:ea typeface="HY견고딕" pitchFamily="18" charset="-127"/>
                </a:rPr>
                <a:t> communication Scenario</a:t>
              </a:r>
              <a:endParaRPr lang="ko-KR" altLang="en-US" sz="1000" dirty="0">
                <a:latin typeface="HY견고딕" pitchFamily="18" charset="-127"/>
                <a:ea typeface="HY견고딕" pitchFamily="18" charset="-127"/>
              </a:endParaRPr>
            </a:p>
          </p:txBody>
        </p:sp>
      </p:grpSp>
      <p:sp>
        <p:nvSpPr>
          <p:cNvPr id="25" name="슬라이드 번호 개체 틀 24"/>
          <p:cNvSpPr>
            <a:spLocks noGrp="1"/>
          </p:cNvSpPr>
          <p:nvPr>
            <p:ph type="sldNum" sz="quarter" idx="12"/>
          </p:nvPr>
        </p:nvSpPr>
        <p:spPr>
          <a:xfrm>
            <a:off x="5213176" y="8693679"/>
            <a:ext cx="1600200" cy="486833"/>
          </a:xfrm>
        </p:spPr>
        <p:txBody>
          <a:bodyPr/>
          <a:lstStyle/>
          <a:p>
            <a:fld id="{4AFB1CAC-E0B2-4E67-BA47-1772C30776A2}" type="slidenum">
              <a:rPr lang="ko-KR" altLang="en-US" smtClean="0"/>
              <a:pPr/>
              <a:t>8</a:t>
            </a:fld>
            <a:endParaRPr lang="ko-KR" altLang="en-US"/>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9"/>
          <p:cNvSpPr>
            <a:spLocks noChangeArrowheads="1"/>
          </p:cNvSpPr>
          <p:nvPr/>
        </p:nvSpPr>
        <p:spPr bwMode="auto">
          <a:xfrm>
            <a:off x="214313" y="1331640"/>
            <a:ext cx="6429375" cy="7598048"/>
          </a:xfrm>
          <a:prstGeom prst="roundRect">
            <a:avLst>
              <a:gd name="adj" fmla="val 3815"/>
            </a:avLst>
          </a:prstGeom>
          <a:noFill/>
          <a:ln>
            <a:headEnd/>
            <a:tailEnd/>
          </a:ln>
        </p:spPr>
        <p:style>
          <a:lnRef idx="2">
            <a:schemeClr val="accent5"/>
          </a:lnRef>
          <a:fillRef idx="1">
            <a:schemeClr val="lt1"/>
          </a:fillRef>
          <a:effectRef idx="0">
            <a:schemeClr val="accent5"/>
          </a:effectRef>
          <a:fontRef idx="minor">
            <a:schemeClr val="dk1"/>
          </a:fontRef>
        </p:style>
        <p:txBody>
          <a:bodyPr wrap="none" anchor="ctr"/>
          <a:lstStyle/>
          <a:p>
            <a:pPr fontAlgn="auto">
              <a:spcBef>
                <a:spcPts val="0"/>
              </a:spcBef>
              <a:spcAft>
                <a:spcPts val="0"/>
              </a:spcAft>
              <a:defRPr/>
            </a:pPr>
            <a:endParaRPr kumimoji="0" lang="ko-KR" altLang="en-US"/>
          </a:p>
        </p:txBody>
      </p:sp>
      <p:grpSp>
        <p:nvGrpSpPr>
          <p:cNvPr id="3" name="그룹 2"/>
          <p:cNvGrpSpPr/>
          <p:nvPr/>
        </p:nvGrpSpPr>
        <p:grpSpPr>
          <a:xfrm>
            <a:off x="0" y="0"/>
            <a:ext cx="6858000" cy="512763"/>
            <a:chOff x="0" y="0"/>
            <a:chExt cx="6858000" cy="512763"/>
          </a:xfrm>
        </p:grpSpPr>
        <p:sp>
          <p:nvSpPr>
            <p:cNvPr id="4" name="직사각형 3"/>
            <p:cNvSpPr/>
            <p:nvPr/>
          </p:nvSpPr>
          <p:spPr>
            <a:xfrm>
              <a:off x="0" y="0"/>
              <a:ext cx="6858000" cy="500063"/>
            </a:xfrm>
            <a:prstGeom prst="rect">
              <a:avLst/>
            </a:prstGeom>
          </p:spPr>
          <p:style>
            <a:lnRef idx="1">
              <a:schemeClr val="accent6"/>
            </a:lnRef>
            <a:fillRef idx="3">
              <a:schemeClr val="accent6"/>
            </a:fillRef>
            <a:effectRef idx="2">
              <a:schemeClr val="accent6"/>
            </a:effectRef>
            <a:fontRef idx="minor">
              <a:schemeClr val="lt1"/>
            </a:fontRef>
          </p:style>
          <p:txBody>
            <a:bodyPr anchor="ctr"/>
            <a:lstStyle/>
            <a:p>
              <a:pPr algn="ctr" fontAlgn="auto">
                <a:spcBef>
                  <a:spcPts val="0"/>
                </a:spcBef>
                <a:spcAft>
                  <a:spcPts val="0"/>
                </a:spcAft>
                <a:defRPr/>
              </a:pPr>
              <a:endParaRPr kumimoji="0" lang="ko-KR" altLang="en-US"/>
            </a:p>
          </p:txBody>
        </p:sp>
        <p:pic>
          <p:nvPicPr>
            <p:cNvPr id="5" name="Picture 3"/>
            <p:cNvPicPr>
              <a:picLocks noChangeAspect="1" noChangeArrowheads="1"/>
            </p:cNvPicPr>
            <p:nvPr/>
          </p:nvPicPr>
          <p:blipFill>
            <a:blip r:embed="rId3" cstate="print"/>
            <a:srcRect/>
            <a:stretch>
              <a:fillRect/>
            </a:stretch>
          </p:blipFill>
          <p:spPr bwMode="auto">
            <a:xfrm>
              <a:off x="0" y="0"/>
              <a:ext cx="1358900" cy="512763"/>
            </a:xfrm>
            <a:prstGeom prst="rect">
              <a:avLst/>
            </a:prstGeom>
            <a:ln>
              <a:noFill/>
            </a:ln>
            <a:effectLst>
              <a:softEdge rad="63500"/>
            </a:effectLst>
          </p:spPr>
        </p:pic>
      </p:grpSp>
      <p:sp>
        <p:nvSpPr>
          <p:cNvPr id="7" name="모서리가 둥근 직사각형 6"/>
          <p:cNvSpPr/>
          <p:nvPr/>
        </p:nvSpPr>
        <p:spPr>
          <a:xfrm>
            <a:off x="214313" y="899592"/>
            <a:ext cx="2638623" cy="285750"/>
          </a:xfrm>
          <a:prstGeom prst="roundRect">
            <a:avLst/>
          </a:prstGeom>
        </p:spPr>
        <p:style>
          <a:lnRef idx="1">
            <a:schemeClr val="accent2"/>
          </a:lnRef>
          <a:fillRef idx="2">
            <a:schemeClr val="accent2"/>
          </a:fillRef>
          <a:effectRef idx="1">
            <a:schemeClr val="accent2"/>
          </a:effectRef>
          <a:fontRef idx="minor">
            <a:schemeClr val="dk1"/>
          </a:fontRef>
        </p:style>
        <p:txBody>
          <a:bodyPr anchor="ctr"/>
          <a:lstStyle/>
          <a:p>
            <a:pPr fontAlgn="auto">
              <a:spcBef>
                <a:spcPts val="0"/>
              </a:spcBef>
              <a:spcAft>
                <a:spcPts val="0"/>
              </a:spcAft>
              <a:defRPr/>
            </a:pPr>
            <a:r>
              <a:rPr kumimoji="0" lang="en-US" altLang="ko-KR" sz="1000" b="1" dirty="0" smtClean="0"/>
              <a:t>2.3.1 Communication Protocol Type</a:t>
            </a:r>
            <a:r>
              <a:rPr kumimoji="0" lang="ko-KR" altLang="en-US" sz="1000" b="1" dirty="0" smtClean="0"/>
              <a:t> </a:t>
            </a:r>
            <a:r>
              <a:rPr kumimoji="0" lang="en-US" altLang="ko-KR" sz="1000" b="1" dirty="0" smtClean="0"/>
              <a:t>1/2</a:t>
            </a:r>
            <a:endParaRPr kumimoji="0" lang="ko-KR" altLang="en-US" sz="1000" b="1" dirty="0"/>
          </a:p>
        </p:txBody>
      </p:sp>
      <p:graphicFrame>
        <p:nvGraphicFramePr>
          <p:cNvPr id="26" name="표 25"/>
          <p:cNvGraphicFramePr>
            <a:graphicFrameLocks noGrp="1"/>
          </p:cNvGraphicFramePr>
          <p:nvPr>
            <p:extLst>
              <p:ext uri="{D42A27DB-BD31-4B8C-83A1-F6EECF244321}">
                <p14:modId xmlns:p14="http://schemas.microsoft.com/office/powerpoint/2010/main" val="3733367967"/>
              </p:ext>
            </p:extLst>
          </p:nvPr>
        </p:nvGraphicFramePr>
        <p:xfrm>
          <a:off x="332655" y="1499985"/>
          <a:ext cx="6192690" cy="7161274"/>
        </p:xfrm>
        <a:graphic>
          <a:graphicData uri="http://schemas.openxmlformats.org/drawingml/2006/table">
            <a:tbl>
              <a:tblPr firstRow="1" bandRow="1">
                <a:tableStyleId>{5C22544A-7EE6-4342-B048-85BDC9FD1C3A}</a:tableStyleId>
              </a:tblPr>
              <a:tblGrid>
                <a:gridCol w="648073">
                  <a:extLst>
                    <a:ext uri="{9D8B030D-6E8A-4147-A177-3AD203B41FA5}">
                      <a16:colId xmlns:a16="http://schemas.microsoft.com/office/drawing/2014/main" val="20000"/>
                    </a:ext>
                  </a:extLst>
                </a:gridCol>
                <a:gridCol w="1008112">
                  <a:extLst>
                    <a:ext uri="{9D8B030D-6E8A-4147-A177-3AD203B41FA5}">
                      <a16:colId xmlns:a16="http://schemas.microsoft.com/office/drawing/2014/main" val="20001"/>
                    </a:ext>
                  </a:extLst>
                </a:gridCol>
                <a:gridCol w="1728192">
                  <a:extLst>
                    <a:ext uri="{9D8B030D-6E8A-4147-A177-3AD203B41FA5}">
                      <a16:colId xmlns:a16="http://schemas.microsoft.com/office/drawing/2014/main" val="20002"/>
                    </a:ext>
                  </a:extLst>
                </a:gridCol>
                <a:gridCol w="2808313">
                  <a:extLst>
                    <a:ext uri="{9D8B030D-6E8A-4147-A177-3AD203B41FA5}">
                      <a16:colId xmlns:a16="http://schemas.microsoft.com/office/drawing/2014/main" val="20003"/>
                    </a:ext>
                  </a:extLst>
                </a:gridCol>
              </a:tblGrid>
              <a:tr h="243451">
                <a:tc>
                  <a:txBody>
                    <a:bodyPr/>
                    <a:lstStyle/>
                    <a:p>
                      <a:pPr algn="ctr" latinLnBrk="1"/>
                      <a:r>
                        <a:rPr lang="en-US" altLang="ko-KR" sz="800" b="1" dirty="0" smtClean="0"/>
                        <a:t>Direction</a:t>
                      </a:r>
                      <a:endParaRPr lang="ko-KR" altLang="en-US" sz="800" b="1" dirty="0"/>
                    </a:p>
                  </a:txBody>
                  <a:tcPr/>
                </a:tc>
                <a:tc>
                  <a:txBody>
                    <a:bodyPr/>
                    <a:lstStyle/>
                    <a:p>
                      <a:pPr algn="ctr" latinLnBrk="1"/>
                      <a:r>
                        <a:rPr lang="en-US" altLang="ko-KR" sz="800" b="1" dirty="0" smtClean="0"/>
                        <a:t>MSG-KIND</a:t>
                      </a:r>
                      <a:endParaRPr lang="ko-KR" altLang="en-US" sz="800" b="1" dirty="0"/>
                    </a:p>
                  </a:txBody>
                  <a:tcPr/>
                </a:tc>
                <a:tc>
                  <a:txBody>
                    <a:bodyPr/>
                    <a:lstStyle/>
                    <a:p>
                      <a:pPr algn="ctr" latinLnBrk="1"/>
                      <a:r>
                        <a:rPr lang="en-US" altLang="ko-KR" sz="800" b="1" dirty="0" smtClean="0"/>
                        <a:t>Contents</a:t>
                      </a:r>
                      <a:endParaRPr lang="ko-KR" altLang="en-US" sz="800" b="1" dirty="0"/>
                    </a:p>
                  </a:txBody>
                  <a:tcPr/>
                </a:tc>
                <a:tc>
                  <a:txBody>
                    <a:bodyPr/>
                    <a:lstStyle/>
                    <a:p>
                      <a:pPr algn="ctr" latinLnBrk="1"/>
                      <a:r>
                        <a:rPr lang="en-US" altLang="ko-KR" sz="800" b="1" dirty="0" smtClean="0"/>
                        <a:t>Header/Data</a:t>
                      </a:r>
                      <a:endParaRPr lang="ko-KR" altLang="en-US" sz="800" b="1" dirty="0"/>
                    </a:p>
                  </a:txBody>
                  <a:tcPr/>
                </a:tc>
                <a:extLst>
                  <a:ext uri="{0D108BD9-81ED-4DB2-BD59-A6C34878D82A}">
                    <a16:rowId xmlns:a16="http://schemas.microsoft.com/office/drawing/2014/main" val="10000"/>
                  </a:ext>
                </a:extLst>
              </a:tr>
              <a:tr h="1308545">
                <a:tc rowSpan="11">
                  <a:txBody>
                    <a:bodyPr/>
                    <a:lstStyle/>
                    <a:p>
                      <a:pPr latinLnBrk="1"/>
                      <a:r>
                        <a:rPr lang="en-US" altLang="ko-KR" sz="800" dirty="0" smtClean="0"/>
                        <a:t>PC-&gt;STB</a:t>
                      </a:r>
                      <a:endParaRPr lang="ko-KR" altLang="en-US" sz="800" dirty="0"/>
                    </a:p>
                  </a:txBody>
                  <a:tcPr marL="36000" marR="36000" anchor="ctr" anchorCtr="1"/>
                </a:tc>
                <a:tc>
                  <a:txBody>
                    <a:bodyPr/>
                    <a:lstStyle/>
                    <a:p>
                      <a:pPr latinLnBrk="1"/>
                      <a:r>
                        <a:rPr lang="en-US" altLang="ko-KR" sz="800" dirty="0" smtClean="0"/>
                        <a:t>OPTION</a:t>
                      </a:r>
                      <a:endParaRPr lang="ko-KR" altLang="en-US" sz="800" dirty="0"/>
                    </a:p>
                  </a:txBody>
                  <a:tcPr marL="36000" marR="36000" anchor="ctr" anchorCtr="1"/>
                </a:tc>
                <a:tc>
                  <a:txBody>
                    <a:bodyPr/>
                    <a:lstStyle/>
                    <a:p>
                      <a:pPr latinLnBrk="1"/>
                      <a:r>
                        <a:rPr lang="en-US" altLang="ko-KR" sz="800" dirty="0" smtClean="0"/>
                        <a:t>Image types(jpg or bmp)</a:t>
                      </a:r>
                    </a:p>
                    <a:p>
                      <a:pPr latinLnBrk="1"/>
                      <a:r>
                        <a:rPr lang="en-US" altLang="ko-KR" sz="800" dirty="0" smtClean="0"/>
                        <a:t>Image resolution</a:t>
                      </a:r>
                      <a:r>
                        <a:rPr lang="ko-KR" altLang="en-US" sz="800" dirty="0" smtClean="0"/>
                        <a:t>도</a:t>
                      </a:r>
                      <a:r>
                        <a:rPr lang="en-US" altLang="ko-KR" sz="800" dirty="0" smtClean="0"/>
                        <a:t>(640 * 480 </a:t>
                      </a:r>
                      <a:r>
                        <a:rPr lang="ko-KR" altLang="en-US" sz="800" dirty="0" smtClean="0"/>
                        <a:t>등</a:t>
                      </a:r>
                      <a:r>
                        <a:rPr lang="en-US" altLang="ko-KR" sz="800" dirty="0" smtClean="0"/>
                        <a:t>)</a:t>
                      </a:r>
                    </a:p>
                    <a:p>
                      <a:pPr latinLnBrk="1"/>
                      <a:r>
                        <a:rPr lang="en-US" altLang="ko-KR" sz="800" dirty="0" smtClean="0"/>
                        <a:t>Image transfer interval(Sec.)</a:t>
                      </a:r>
                    </a:p>
                  </a:txBody>
                  <a:tcPr marL="36000" marR="36000" anchor="ctr"/>
                </a:tc>
                <a:tc>
                  <a:txBody>
                    <a:bodyPr/>
                    <a:lstStyle/>
                    <a:p>
                      <a:pPr latinLnBrk="1"/>
                      <a:r>
                        <a:rPr lang="en-US" altLang="ko-KR" sz="800" dirty="0" smtClean="0"/>
                        <a:t>Data</a:t>
                      </a:r>
                      <a:r>
                        <a:rPr lang="ko-KR" altLang="en-US" sz="800" dirty="0" smtClean="0"/>
                        <a:t> </a:t>
                      </a:r>
                      <a:r>
                        <a:rPr lang="en-US" altLang="ko-KR" sz="800" dirty="0" smtClean="0"/>
                        <a:t>:</a:t>
                      </a:r>
                    </a:p>
                    <a:p>
                      <a:pPr latinLnBrk="1"/>
                      <a:r>
                        <a:rPr lang="en-US" altLang="ko-KR" sz="800" strike="sngStrike" dirty="0" smtClean="0"/>
                        <a:t>IMAGE-KIND:JPG&lt;CR&gt;&lt;LF&gt;</a:t>
                      </a:r>
                    </a:p>
                    <a:p>
                      <a:pPr latinLnBrk="1"/>
                      <a:r>
                        <a:rPr lang="en-US" altLang="ko-KR" sz="800" strike="sngStrike" dirty="0" smtClean="0"/>
                        <a:t>IMAGE-RESOLUTION:640-480&lt;CR&gt;&lt;LF&gt;</a:t>
                      </a:r>
                    </a:p>
                    <a:p>
                      <a:pPr latinLnBrk="1"/>
                      <a:r>
                        <a:rPr lang="en-US" altLang="ko-KR" sz="800" strike="noStrike" dirty="0" smtClean="0"/>
                        <a:t>IMAGE-CYCLE:1&lt;CR&gt;&lt;LF&gt;</a:t>
                      </a:r>
                    </a:p>
                    <a:p>
                      <a:pPr latinLnBrk="1"/>
                      <a:r>
                        <a:rPr lang="en-US" altLang="ko-KR" sz="800" dirty="0" smtClean="0"/>
                        <a:t>CITIZEN-NUMBER:1234567&lt;CR&gt;&lt;LF&gt;</a:t>
                      </a:r>
                    </a:p>
                    <a:p>
                      <a:pPr latinLnBrk="1"/>
                      <a:r>
                        <a:rPr lang="en-US" altLang="ko-KR" sz="800" dirty="0" smtClean="0"/>
                        <a:t>LOGIN-NUMBER:1234567&lt;CR&gt;&lt;LF&gt;</a:t>
                      </a:r>
                      <a:endParaRPr lang="ko-KR" altLang="en-US" sz="800" dirty="0" smtClean="0"/>
                    </a:p>
                    <a:p>
                      <a:pPr latinLnBrk="1"/>
                      <a:r>
                        <a:rPr lang="en-US" altLang="ko-KR" sz="800" dirty="0" smtClean="0"/>
                        <a:t>MANAGER-CODE:92393484884&lt;CR&gt;&lt;LF&gt;</a:t>
                      </a:r>
                    </a:p>
                    <a:p>
                      <a:pPr latinLnBrk="1"/>
                      <a:r>
                        <a:rPr lang="en-US" altLang="ko-KR" sz="800" strike="sngStrike" dirty="0" smtClean="0"/>
                        <a:t>PARTIAL-PATCH:1&lt;CR&gt;&lt;LF&gt;</a:t>
                      </a:r>
                      <a:endParaRPr lang="en-US" altLang="ko-KR" sz="800" strike="sngStrike" dirty="0" smtClean="0">
                        <a:solidFill>
                          <a:schemeClr val="tx1"/>
                        </a:solidFill>
                      </a:endParaRPr>
                    </a:p>
                  </a:txBody>
                  <a:tcPr marL="36000" marR="36000" anchor="ctr"/>
                </a:tc>
                <a:extLst>
                  <a:ext uri="{0D108BD9-81ED-4DB2-BD59-A6C34878D82A}">
                    <a16:rowId xmlns:a16="http://schemas.microsoft.com/office/drawing/2014/main" val="10001"/>
                  </a:ext>
                </a:extLst>
              </a:tr>
              <a:tr h="699919">
                <a:tc vMerge="1">
                  <a:txBody>
                    <a:bodyPr/>
                    <a:lstStyle/>
                    <a:p>
                      <a:pPr latinLnBrk="1"/>
                      <a:endParaRPr lang="ko-KR" altLang="en-US" sz="1100" dirty="0"/>
                    </a:p>
                  </a:txBody>
                  <a:tcPr/>
                </a:tc>
                <a:tc rowSpan="10">
                  <a:txBody>
                    <a:bodyPr/>
                    <a:lstStyle/>
                    <a:p>
                      <a:pPr latinLnBrk="1"/>
                      <a:r>
                        <a:rPr lang="en-US" altLang="ko-KR" sz="800" dirty="0" smtClean="0"/>
                        <a:t>COMMAND</a:t>
                      </a:r>
                    </a:p>
                    <a:p>
                      <a:pPr latinLnBrk="1"/>
                      <a:endParaRPr lang="en-US" altLang="ko-KR" sz="800" dirty="0" smtClean="0"/>
                    </a:p>
                    <a:p>
                      <a:pPr latinLnBrk="1"/>
                      <a:r>
                        <a:rPr lang="en-US" altLang="ko-KR" sz="800" b="1" dirty="0" smtClean="0">
                          <a:solidFill>
                            <a:schemeClr val="tx1"/>
                          </a:solidFill>
                        </a:rPr>
                        <a:t>(Add</a:t>
                      </a:r>
                      <a:r>
                        <a:rPr lang="ko-KR" altLang="en-US" sz="800" b="1" dirty="0" smtClean="0">
                          <a:solidFill>
                            <a:schemeClr val="tx1"/>
                          </a:solidFill>
                        </a:rPr>
                        <a:t> </a:t>
                      </a:r>
                      <a:r>
                        <a:rPr lang="en-US" altLang="ko-KR" sz="800" b="1" dirty="0" smtClean="0">
                          <a:solidFill>
                            <a:schemeClr val="tx1"/>
                          </a:solidFill>
                        </a:rPr>
                        <a:t>“COMMAND-KIND” in</a:t>
                      </a:r>
                      <a:r>
                        <a:rPr lang="en-US" altLang="ko-KR" sz="800" b="1" baseline="0" dirty="0" smtClean="0">
                          <a:solidFill>
                            <a:schemeClr val="tx1"/>
                          </a:solidFill>
                        </a:rPr>
                        <a:t> header</a:t>
                      </a:r>
                      <a:r>
                        <a:rPr lang="en-US" altLang="ko-KR" sz="800" b="1" dirty="0" smtClean="0">
                          <a:solidFill>
                            <a:schemeClr val="tx1"/>
                          </a:solidFill>
                        </a:rPr>
                        <a:t>)</a:t>
                      </a:r>
                      <a:endParaRPr lang="ko-KR" altLang="en-US" sz="800" b="1" dirty="0">
                        <a:solidFill>
                          <a:schemeClr val="tx1"/>
                        </a:solidFill>
                      </a:endParaRPr>
                    </a:p>
                  </a:txBody>
                  <a:tcPr marL="36000" marR="36000" anchor="ctr" anchorCtr="1"/>
                </a:tc>
                <a:tc>
                  <a:txBody>
                    <a:bodyPr/>
                    <a:lstStyle/>
                    <a:p>
                      <a:pPr marL="0" marR="0" indent="0" algn="l" defTabSz="914400" rtl="0" eaLnBrk="1" fontAlgn="auto" latinLnBrk="1" hangingPunct="1">
                        <a:lnSpc>
                          <a:spcPct val="100000"/>
                        </a:lnSpc>
                        <a:spcBef>
                          <a:spcPts val="0"/>
                        </a:spcBef>
                        <a:spcAft>
                          <a:spcPts val="0"/>
                        </a:spcAft>
                        <a:buClrTx/>
                        <a:buSzTx/>
                        <a:buFontTx/>
                        <a:buNone/>
                        <a:tabLst/>
                        <a:defRPr/>
                      </a:pPr>
                      <a:r>
                        <a:rPr lang="en-US" altLang="ko-KR" sz="800" dirty="0" smtClean="0"/>
                        <a:t>User control</a:t>
                      </a:r>
                      <a:endParaRPr lang="en-US" altLang="ko-KR" sz="800" dirty="0" smtClean="0">
                        <a:solidFill>
                          <a:schemeClr val="tx1"/>
                        </a:solidFill>
                      </a:endParaRPr>
                    </a:p>
                  </a:txBody>
                  <a:tcPr marL="36000" marR="36000" anchor="ctr"/>
                </a:tc>
                <a:tc>
                  <a:txBody>
                    <a:bodyPr/>
                    <a:lstStyle/>
                    <a:p>
                      <a:pPr latinLnBrk="1"/>
                      <a:r>
                        <a:rPr lang="en-US" altLang="ko-KR" sz="800" dirty="0" smtClean="0"/>
                        <a:t>Header</a:t>
                      </a:r>
                      <a:r>
                        <a:rPr lang="ko-KR" altLang="en-US" sz="800" dirty="0" smtClean="0"/>
                        <a:t> </a:t>
                      </a:r>
                      <a:r>
                        <a:rPr lang="en-US" altLang="ko-KR" sz="800" dirty="0" smtClean="0"/>
                        <a:t>: COMMAND-KIND:USER-CONTROL</a:t>
                      </a:r>
                    </a:p>
                    <a:p>
                      <a:pPr latinLnBrk="1"/>
                      <a:r>
                        <a:rPr lang="en-US" altLang="ko-KR" sz="800" dirty="0" smtClean="0"/>
                        <a:t>Data</a:t>
                      </a:r>
                      <a:r>
                        <a:rPr lang="ko-KR" altLang="en-US" sz="800" dirty="0" smtClean="0"/>
                        <a:t> </a:t>
                      </a:r>
                      <a:r>
                        <a:rPr lang="en-US" altLang="ko-KR" sz="800" dirty="0" smtClean="0"/>
                        <a:t>: RCU control scenario</a:t>
                      </a:r>
                      <a:r>
                        <a:rPr lang="en-US" altLang="ko-KR" sz="800" baseline="0" dirty="0" smtClean="0"/>
                        <a:t> is in there</a:t>
                      </a:r>
                      <a:endParaRPr lang="en-US" altLang="ko-KR" sz="800" dirty="0" smtClean="0"/>
                    </a:p>
                    <a:p>
                      <a:r>
                        <a:rPr lang="en-US" altLang="ko-KR" sz="800" dirty="0" smtClean="0"/>
                        <a:t>1C,1000&lt;CR&gt;&lt;LF&gt;</a:t>
                      </a:r>
                    </a:p>
                    <a:p>
                      <a:r>
                        <a:rPr lang="en-US" altLang="ko-KR" sz="800" dirty="0" smtClean="0"/>
                        <a:t>20,500&lt;CR&gt;&lt;LF&gt;</a:t>
                      </a:r>
                    </a:p>
                  </a:txBody>
                  <a:tcPr marL="36000" marR="36000" anchor="ctr"/>
                </a:tc>
                <a:extLst>
                  <a:ext uri="{0D108BD9-81ED-4DB2-BD59-A6C34878D82A}">
                    <a16:rowId xmlns:a16="http://schemas.microsoft.com/office/drawing/2014/main" val="10002"/>
                  </a:ext>
                </a:extLst>
              </a:tr>
              <a:tr h="699919">
                <a:tc vMerge="1">
                  <a:txBody>
                    <a:bodyPr/>
                    <a:lstStyle/>
                    <a:p>
                      <a:endParaRPr lang="en-US"/>
                    </a:p>
                  </a:txBody>
                  <a:tcPr/>
                </a:tc>
                <a:tc vMerge="1">
                  <a:txBody>
                    <a:bodyPr/>
                    <a:lstStyle/>
                    <a:p>
                      <a:endParaRPr lang="en-US"/>
                    </a:p>
                  </a:txBody>
                  <a:tcPr/>
                </a:tc>
                <a:tc>
                  <a:txBody>
                    <a:bodyPr/>
                    <a:lstStyle/>
                    <a:p>
                      <a:pPr marL="0" marR="0" indent="0" algn="l" defTabSz="914400" rtl="0" eaLnBrk="1" fontAlgn="auto" latinLnBrk="1" hangingPunct="1">
                        <a:lnSpc>
                          <a:spcPct val="100000"/>
                        </a:lnSpc>
                        <a:spcBef>
                          <a:spcPts val="0"/>
                        </a:spcBef>
                        <a:spcAft>
                          <a:spcPts val="0"/>
                        </a:spcAft>
                        <a:buClrTx/>
                        <a:buSzTx/>
                        <a:buFontTx/>
                        <a:buNone/>
                        <a:tabLst/>
                        <a:defRPr/>
                      </a:pPr>
                      <a:r>
                        <a:rPr lang="en-US" altLang="ko-KR" sz="800" dirty="0" smtClean="0"/>
                        <a:t>Channel</a:t>
                      </a:r>
                      <a:r>
                        <a:rPr lang="en-US" altLang="ko-KR" sz="800" baseline="0" dirty="0" smtClean="0"/>
                        <a:t> u</a:t>
                      </a:r>
                      <a:r>
                        <a:rPr lang="en-US" altLang="ko-KR" sz="800" dirty="0" smtClean="0"/>
                        <a:t>pdate </a:t>
                      </a:r>
                      <a:endParaRPr lang="en-US" altLang="ko-KR" sz="800" dirty="0" smtClean="0">
                        <a:solidFill>
                          <a:schemeClr val="tx1"/>
                        </a:solidFill>
                      </a:endParaRPr>
                    </a:p>
                  </a:txBody>
                  <a:tcPr marL="36000" marR="36000" anchor="ctr"/>
                </a:tc>
                <a:tc>
                  <a:txBody>
                    <a:bodyPr/>
                    <a:lstStyle/>
                    <a:p>
                      <a:pPr latinLnBrk="1"/>
                      <a:r>
                        <a:rPr lang="en-US" altLang="ko-KR" sz="800" dirty="0" smtClean="0"/>
                        <a:t>Header</a:t>
                      </a:r>
                      <a:r>
                        <a:rPr lang="ko-KR" altLang="en-US" sz="800" dirty="0" smtClean="0"/>
                        <a:t> </a:t>
                      </a:r>
                      <a:r>
                        <a:rPr lang="en-US" altLang="ko-KR" sz="800" dirty="0" smtClean="0"/>
                        <a:t>: COMMAND-KIND:CHANNEL-UPDATE</a:t>
                      </a:r>
                    </a:p>
                    <a:p>
                      <a:pPr latinLnBrk="1"/>
                      <a:r>
                        <a:rPr lang="en-US" altLang="ko-KR" sz="800" dirty="0" smtClean="0"/>
                        <a:t>Data</a:t>
                      </a:r>
                      <a:r>
                        <a:rPr lang="ko-KR" altLang="en-US" sz="800" dirty="0" smtClean="0"/>
                        <a:t> </a:t>
                      </a:r>
                      <a:r>
                        <a:rPr lang="en-US" altLang="ko-KR" sz="800" dirty="0" smtClean="0"/>
                        <a:t>: RCU control scenario</a:t>
                      </a:r>
                      <a:r>
                        <a:rPr lang="en-US" altLang="ko-KR" sz="800" baseline="0" dirty="0" smtClean="0"/>
                        <a:t> is in there</a:t>
                      </a:r>
                      <a:endParaRPr lang="en-US" altLang="ko-KR" sz="800" dirty="0" smtClean="0"/>
                    </a:p>
                    <a:p>
                      <a:r>
                        <a:rPr lang="en-US" altLang="ko-KR" sz="800" dirty="0" smtClean="0"/>
                        <a:t>1C,1000&lt;CR&gt;&lt;LF&gt;</a:t>
                      </a:r>
                    </a:p>
                    <a:p>
                      <a:r>
                        <a:rPr lang="en-US" altLang="ko-KR" sz="800" dirty="0" smtClean="0"/>
                        <a:t>20,500&lt;CR&gt;&lt;LF&gt;</a:t>
                      </a:r>
                    </a:p>
                  </a:txBody>
                  <a:tcPr marL="36000" marR="36000" anchor="ctr"/>
                </a:tc>
                <a:extLst>
                  <a:ext uri="{0D108BD9-81ED-4DB2-BD59-A6C34878D82A}">
                    <a16:rowId xmlns:a16="http://schemas.microsoft.com/office/drawing/2014/main" val="10003"/>
                  </a:ext>
                </a:extLst>
              </a:tr>
              <a:tr h="699919">
                <a:tc vMerge="1">
                  <a:txBody>
                    <a:bodyPr/>
                    <a:lstStyle/>
                    <a:p>
                      <a:pPr latinLnBrk="1"/>
                      <a:endParaRPr lang="ko-KR" altLang="en-US" sz="1100" dirty="0"/>
                    </a:p>
                  </a:txBody>
                  <a:tcPr/>
                </a:tc>
                <a:tc vMerge="1">
                  <a:txBody>
                    <a:bodyPr/>
                    <a:lstStyle/>
                    <a:p>
                      <a:pPr latinLnBrk="1"/>
                      <a:endParaRPr lang="ko-KR" altLang="en-US" sz="1100" dirty="0"/>
                    </a:p>
                  </a:txBody>
                  <a:tcPr/>
                </a:tc>
                <a:tc>
                  <a:txBody>
                    <a:bodyPr/>
                    <a:lstStyle/>
                    <a:p>
                      <a:pPr marL="0" marR="0" indent="0" algn="l" defTabSz="914400" rtl="0" eaLnBrk="1" fontAlgn="auto" latinLnBrk="1" hangingPunct="1">
                        <a:lnSpc>
                          <a:spcPct val="100000"/>
                        </a:lnSpc>
                        <a:spcBef>
                          <a:spcPts val="0"/>
                        </a:spcBef>
                        <a:spcAft>
                          <a:spcPts val="0"/>
                        </a:spcAft>
                        <a:buClrTx/>
                        <a:buSzTx/>
                        <a:buFontTx/>
                        <a:buNone/>
                        <a:tabLst/>
                        <a:defRPr/>
                      </a:pPr>
                      <a:r>
                        <a:rPr lang="en-US" altLang="ko-KR" sz="800" strike="sngStrike" dirty="0" smtClean="0">
                          <a:solidFill>
                            <a:srgbClr val="FF0000"/>
                          </a:solidFill>
                        </a:rPr>
                        <a:t>Partial</a:t>
                      </a:r>
                      <a:r>
                        <a:rPr lang="en-US" altLang="ko-KR" sz="800" strike="sngStrike" baseline="0" dirty="0" smtClean="0">
                          <a:solidFill>
                            <a:srgbClr val="FF0000"/>
                          </a:solidFill>
                        </a:rPr>
                        <a:t> Patch</a:t>
                      </a:r>
                      <a:endParaRPr lang="en-US" altLang="ko-KR" sz="800" strike="sngStrike" dirty="0" smtClean="0">
                        <a:solidFill>
                          <a:srgbClr val="FF0000"/>
                        </a:solidFill>
                      </a:endParaRPr>
                    </a:p>
                  </a:txBody>
                  <a:tcPr marL="36000" marR="36000" anchor="ctr"/>
                </a:tc>
                <a:tc>
                  <a:txBody>
                    <a:bodyPr/>
                    <a:lstStyle/>
                    <a:p>
                      <a:pPr latinLnBrk="1"/>
                      <a:r>
                        <a:rPr lang="en-US" altLang="ko-KR" sz="800" dirty="0" smtClean="0"/>
                        <a:t>Header</a:t>
                      </a:r>
                      <a:r>
                        <a:rPr lang="ko-KR" altLang="en-US" sz="800" dirty="0" smtClean="0"/>
                        <a:t> </a:t>
                      </a:r>
                      <a:r>
                        <a:rPr lang="en-US" altLang="ko-KR" sz="800" dirty="0" smtClean="0"/>
                        <a:t>: COMMAND-KIND:PARTIAL-PATCH</a:t>
                      </a:r>
                    </a:p>
                    <a:p>
                      <a:pPr latinLnBrk="1"/>
                      <a:r>
                        <a:rPr lang="en-US" altLang="ko-KR" sz="800" dirty="0" smtClean="0"/>
                        <a:t>Data</a:t>
                      </a:r>
                      <a:r>
                        <a:rPr lang="ko-KR" altLang="en-US" sz="800" dirty="0" smtClean="0"/>
                        <a:t> </a:t>
                      </a:r>
                      <a:r>
                        <a:rPr lang="en-US" altLang="ko-KR" sz="800" dirty="0" smtClean="0"/>
                        <a:t>: RCU control scenario</a:t>
                      </a:r>
                      <a:r>
                        <a:rPr lang="en-US" altLang="ko-KR" sz="800" baseline="0" dirty="0" smtClean="0"/>
                        <a:t> is in there</a:t>
                      </a:r>
                      <a:endParaRPr lang="en-US" altLang="ko-KR" sz="800" dirty="0" smtClean="0"/>
                    </a:p>
                    <a:p>
                      <a:r>
                        <a:rPr lang="en-US" altLang="ko-KR" sz="800" dirty="0" smtClean="0"/>
                        <a:t>1C,1000&lt;CR&gt;&lt;LF&gt;</a:t>
                      </a:r>
                    </a:p>
                    <a:p>
                      <a:r>
                        <a:rPr lang="en-US" altLang="ko-KR" sz="800" dirty="0" smtClean="0"/>
                        <a:t>20,500&lt;CR&gt;&lt;LF&gt;</a:t>
                      </a:r>
                    </a:p>
                  </a:txBody>
                  <a:tcPr marL="36000" marR="36000" anchor="ctr"/>
                </a:tc>
                <a:extLst>
                  <a:ext uri="{0D108BD9-81ED-4DB2-BD59-A6C34878D82A}">
                    <a16:rowId xmlns:a16="http://schemas.microsoft.com/office/drawing/2014/main" val="10004"/>
                  </a:ext>
                </a:extLst>
              </a:tr>
              <a:tr h="699919">
                <a:tc vMerge="1">
                  <a:txBody>
                    <a:bodyPr/>
                    <a:lstStyle/>
                    <a:p>
                      <a:pPr latinLnBrk="1"/>
                      <a:endParaRPr lang="ko-KR" altLang="en-US"/>
                    </a:p>
                  </a:txBody>
                  <a:tcPr/>
                </a:tc>
                <a:tc vMerge="1">
                  <a:txBody>
                    <a:bodyPr/>
                    <a:lstStyle/>
                    <a:p>
                      <a:pPr latinLnBrk="1"/>
                      <a:endParaRPr lang="ko-KR" altLang="en-US"/>
                    </a:p>
                  </a:txBody>
                  <a:tcPr/>
                </a:tc>
                <a:tc>
                  <a:txBody>
                    <a:bodyPr/>
                    <a:lstStyle/>
                    <a:p>
                      <a:pPr marL="0" marR="0" indent="0" algn="l" defTabSz="914400" rtl="0" eaLnBrk="1" fontAlgn="auto" latinLnBrk="1" hangingPunct="1">
                        <a:lnSpc>
                          <a:spcPct val="100000"/>
                        </a:lnSpc>
                        <a:spcBef>
                          <a:spcPts val="0"/>
                        </a:spcBef>
                        <a:spcAft>
                          <a:spcPts val="0"/>
                        </a:spcAft>
                        <a:buClrTx/>
                        <a:buSzTx/>
                        <a:buFontTx/>
                        <a:buNone/>
                        <a:tabLst/>
                        <a:defRPr/>
                      </a:pPr>
                      <a:r>
                        <a:rPr lang="en-US" altLang="ko-KR" sz="800" dirty="0" smtClean="0"/>
                        <a:t>Change </a:t>
                      </a:r>
                      <a:r>
                        <a:rPr lang="en-US" altLang="ko-KR" sz="800" dirty="0" err="1" smtClean="0"/>
                        <a:t>realtime</a:t>
                      </a:r>
                      <a:r>
                        <a:rPr lang="en-US" altLang="ko-KR" sz="800" baseline="0" dirty="0" smtClean="0"/>
                        <a:t> broadcast channels</a:t>
                      </a:r>
                      <a:endParaRPr lang="en-US" altLang="ko-KR" sz="800" dirty="0" smtClean="0"/>
                    </a:p>
                  </a:txBody>
                  <a:tcPr marL="36000" marR="36000" anchor="ctr"/>
                </a:tc>
                <a:tc>
                  <a:txBody>
                    <a:bodyPr/>
                    <a:lstStyle/>
                    <a:p>
                      <a:pPr latinLnBrk="1"/>
                      <a:r>
                        <a:rPr lang="en-US" altLang="ko-KR" sz="800" dirty="0" smtClean="0"/>
                        <a:t>Header</a:t>
                      </a:r>
                      <a:r>
                        <a:rPr lang="ko-KR" altLang="en-US" sz="800" dirty="0" smtClean="0"/>
                        <a:t> </a:t>
                      </a:r>
                      <a:r>
                        <a:rPr lang="en-US" altLang="ko-KR" sz="800" dirty="0" smtClean="0"/>
                        <a:t>: COMMAND-KIND:CHANNEL</a:t>
                      </a:r>
                    </a:p>
                    <a:p>
                      <a:pPr latinLnBrk="1"/>
                      <a:r>
                        <a:rPr lang="en-US" altLang="ko-KR" sz="800" dirty="0" smtClean="0"/>
                        <a:t>Data</a:t>
                      </a:r>
                      <a:r>
                        <a:rPr lang="ko-KR" altLang="en-US" sz="800" dirty="0" smtClean="0"/>
                        <a:t> </a:t>
                      </a:r>
                      <a:r>
                        <a:rPr lang="en-US" altLang="ko-KR" sz="800" dirty="0" smtClean="0"/>
                        <a:t>: RCU control scenario</a:t>
                      </a:r>
                      <a:r>
                        <a:rPr lang="en-US" altLang="ko-KR" sz="800" baseline="0" dirty="0" smtClean="0"/>
                        <a:t> is in there</a:t>
                      </a:r>
                      <a:endParaRPr lang="en-US" altLang="ko-KR" sz="800" dirty="0" smtClean="0"/>
                    </a:p>
                    <a:p>
                      <a:r>
                        <a:rPr lang="en-US" altLang="ko-KR" sz="800" dirty="0" smtClean="0"/>
                        <a:t>1C,1000&lt;CR&gt;&lt;LF&gt;</a:t>
                      </a:r>
                    </a:p>
                    <a:p>
                      <a:r>
                        <a:rPr lang="en-US" altLang="ko-KR" sz="800" dirty="0" smtClean="0"/>
                        <a:t>20,500&lt;CR&gt;&lt;LF&gt;</a:t>
                      </a:r>
                    </a:p>
                  </a:txBody>
                  <a:tcPr marL="36000" marR="36000" anchor="ctr"/>
                </a:tc>
                <a:extLst>
                  <a:ext uri="{0D108BD9-81ED-4DB2-BD59-A6C34878D82A}">
                    <a16:rowId xmlns:a16="http://schemas.microsoft.com/office/drawing/2014/main" val="10005"/>
                  </a:ext>
                </a:extLst>
              </a:tr>
              <a:tr h="699919">
                <a:tc vMerge="1">
                  <a:txBody>
                    <a:bodyPr/>
                    <a:lstStyle/>
                    <a:p>
                      <a:pPr latinLnBrk="1"/>
                      <a:endParaRPr lang="ko-KR" altLang="en-US"/>
                    </a:p>
                  </a:txBody>
                  <a:tcPr/>
                </a:tc>
                <a:tc vMerge="1">
                  <a:txBody>
                    <a:bodyPr/>
                    <a:lstStyle/>
                    <a:p>
                      <a:pPr latinLnBrk="1"/>
                      <a:endParaRPr lang="ko-KR" altLang="en-US"/>
                    </a:p>
                  </a:txBody>
                  <a:tcPr/>
                </a:tc>
                <a:tc>
                  <a:txBody>
                    <a:bodyPr/>
                    <a:lstStyle/>
                    <a:p>
                      <a:pPr marL="0" marR="0" indent="0" algn="l" defTabSz="914400" rtl="0" eaLnBrk="1" fontAlgn="auto" latinLnBrk="1" hangingPunct="1">
                        <a:lnSpc>
                          <a:spcPct val="100000"/>
                        </a:lnSpc>
                        <a:spcBef>
                          <a:spcPts val="0"/>
                        </a:spcBef>
                        <a:spcAft>
                          <a:spcPts val="0"/>
                        </a:spcAft>
                        <a:buClrTx/>
                        <a:buSzTx/>
                        <a:buFontTx/>
                        <a:buNone/>
                        <a:tabLst/>
                        <a:defRPr/>
                      </a:pPr>
                      <a:r>
                        <a:rPr lang="en-US" altLang="ko-KR" sz="800" dirty="0" smtClean="0"/>
                        <a:t>Start </a:t>
                      </a:r>
                      <a:r>
                        <a:rPr lang="en-US" altLang="ko-KR" sz="800" dirty="0" err="1" smtClean="0"/>
                        <a:t>VoD</a:t>
                      </a:r>
                      <a:r>
                        <a:rPr lang="en-US" altLang="ko-KR" sz="800" baseline="0" dirty="0" smtClean="0"/>
                        <a:t> Service</a:t>
                      </a:r>
                    </a:p>
                  </a:txBody>
                  <a:tcPr marL="36000" marR="36000" anchor="ctr"/>
                </a:tc>
                <a:tc>
                  <a:txBody>
                    <a:bodyPr/>
                    <a:lstStyle/>
                    <a:p>
                      <a:pPr latinLnBrk="1"/>
                      <a:r>
                        <a:rPr lang="en-US" altLang="ko-KR" sz="800" dirty="0" smtClean="0"/>
                        <a:t>Header</a:t>
                      </a:r>
                      <a:r>
                        <a:rPr lang="ko-KR" altLang="en-US" sz="800" dirty="0" smtClean="0"/>
                        <a:t> </a:t>
                      </a:r>
                      <a:r>
                        <a:rPr lang="en-US" altLang="ko-KR" sz="800" dirty="0" smtClean="0"/>
                        <a:t>: COMMAND-KIND:VOD</a:t>
                      </a:r>
                    </a:p>
                    <a:p>
                      <a:pPr latinLnBrk="1"/>
                      <a:r>
                        <a:rPr lang="en-US" altLang="ko-KR" sz="800" dirty="0" smtClean="0"/>
                        <a:t>Data</a:t>
                      </a:r>
                      <a:r>
                        <a:rPr lang="ko-KR" altLang="en-US" sz="800" dirty="0" smtClean="0"/>
                        <a:t> </a:t>
                      </a:r>
                      <a:r>
                        <a:rPr lang="en-US" altLang="ko-KR" sz="800" dirty="0" smtClean="0"/>
                        <a:t>: RCU control scenario</a:t>
                      </a:r>
                      <a:r>
                        <a:rPr lang="en-US" altLang="ko-KR" sz="800" baseline="0" dirty="0" smtClean="0"/>
                        <a:t> is in there</a:t>
                      </a:r>
                      <a:endParaRPr lang="en-US" altLang="ko-KR" sz="800" dirty="0" smtClean="0"/>
                    </a:p>
                    <a:p>
                      <a:r>
                        <a:rPr lang="en-US" altLang="ko-KR" sz="800" dirty="0" smtClean="0"/>
                        <a:t>1C,1000&lt;CR&gt;&lt;LF&gt;</a:t>
                      </a:r>
                    </a:p>
                    <a:p>
                      <a:r>
                        <a:rPr lang="en-US" altLang="ko-KR" sz="800" dirty="0" smtClean="0"/>
                        <a:t>20,500&lt;CR&gt;&lt;LF&gt;</a:t>
                      </a:r>
                    </a:p>
                  </a:txBody>
                  <a:tcPr marL="36000" marR="36000" anchor="ctr"/>
                </a:tc>
                <a:extLst>
                  <a:ext uri="{0D108BD9-81ED-4DB2-BD59-A6C34878D82A}">
                    <a16:rowId xmlns:a16="http://schemas.microsoft.com/office/drawing/2014/main" val="10006"/>
                  </a:ext>
                </a:extLst>
              </a:tr>
              <a:tr h="699919">
                <a:tc vMerge="1">
                  <a:txBody>
                    <a:bodyPr/>
                    <a:lstStyle/>
                    <a:p>
                      <a:pPr latinLnBrk="1"/>
                      <a:endParaRPr lang="ko-KR" altLang="en-US" sz="1100" dirty="0"/>
                    </a:p>
                  </a:txBody>
                  <a:tcPr/>
                </a:tc>
                <a:tc vMerge="1">
                  <a:txBody>
                    <a:bodyPr/>
                    <a:lstStyle/>
                    <a:p>
                      <a:pPr latinLnBrk="1"/>
                      <a:endParaRPr lang="ko-KR" altLang="en-US" sz="1100" dirty="0"/>
                    </a:p>
                  </a:txBody>
                  <a:tcPr/>
                </a:tc>
                <a:tc>
                  <a:txBody>
                    <a:bodyPr/>
                    <a:lstStyle/>
                    <a:p>
                      <a:pPr marL="0" marR="0" indent="0" algn="l" defTabSz="914400" rtl="0" eaLnBrk="1" fontAlgn="auto" latinLnBrk="1" hangingPunct="1">
                        <a:lnSpc>
                          <a:spcPct val="100000"/>
                        </a:lnSpc>
                        <a:spcBef>
                          <a:spcPts val="0"/>
                        </a:spcBef>
                        <a:spcAft>
                          <a:spcPts val="0"/>
                        </a:spcAft>
                        <a:buClrTx/>
                        <a:buSzTx/>
                        <a:buFontTx/>
                        <a:buNone/>
                        <a:tabLst/>
                        <a:defRPr/>
                      </a:pPr>
                      <a:r>
                        <a:rPr lang="en-US" altLang="ko-KR" sz="800" baseline="0" dirty="0" smtClean="0"/>
                        <a:t>Stop </a:t>
                      </a:r>
                      <a:r>
                        <a:rPr lang="en-US" altLang="ko-KR" sz="800" baseline="0" dirty="0" err="1" smtClean="0"/>
                        <a:t>VoD</a:t>
                      </a:r>
                      <a:r>
                        <a:rPr lang="en-US" altLang="ko-KR" sz="800" baseline="0" dirty="0" smtClean="0"/>
                        <a:t> Service</a:t>
                      </a:r>
                    </a:p>
                  </a:txBody>
                  <a:tcPr marL="36000" marR="36000" anchor="ctr"/>
                </a:tc>
                <a:tc>
                  <a:txBody>
                    <a:bodyPr/>
                    <a:lstStyle/>
                    <a:p>
                      <a:pPr latinLnBrk="1"/>
                      <a:r>
                        <a:rPr lang="en-US" altLang="ko-KR" sz="800" dirty="0" smtClean="0"/>
                        <a:t>Header : COMMAND-KIND:VOD-STOP</a:t>
                      </a:r>
                    </a:p>
                    <a:p>
                      <a:pPr marL="0" marR="0" indent="0" algn="l" defTabSz="914400" rtl="0" eaLnBrk="1" fontAlgn="auto" latinLnBrk="1" hangingPunct="1">
                        <a:lnSpc>
                          <a:spcPct val="100000"/>
                        </a:lnSpc>
                        <a:spcBef>
                          <a:spcPts val="0"/>
                        </a:spcBef>
                        <a:spcAft>
                          <a:spcPts val="0"/>
                        </a:spcAft>
                        <a:buClrTx/>
                        <a:buSzTx/>
                        <a:buFontTx/>
                        <a:buNone/>
                        <a:tabLst/>
                        <a:defRPr/>
                      </a:pPr>
                      <a:r>
                        <a:rPr lang="en-US" altLang="ko-KR" sz="800" dirty="0" smtClean="0"/>
                        <a:t>Data</a:t>
                      </a:r>
                      <a:r>
                        <a:rPr lang="ko-KR" altLang="en-US" sz="800" dirty="0" smtClean="0"/>
                        <a:t> </a:t>
                      </a:r>
                      <a:r>
                        <a:rPr lang="en-US" altLang="ko-KR" sz="800" dirty="0" smtClean="0"/>
                        <a:t>: RCU control scenario</a:t>
                      </a:r>
                      <a:r>
                        <a:rPr lang="en-US" altLang="ko-KR" sz="800" baseline="0" dirty="0" smtClean="0"/>
                        <a:t> is in there</a:t>
                      </a:r>
                      <a:endParaRPr lang="en-US" altLang="ko-KR" sz="800" dirty="0" smtClean="0"/>
                    </a:p>
                    <a:p>
                      <a:r>
                        <a:rPr lang="en-US" altLang="ko-KR" sz="800" dirty="0" smtClean="0"/>
                        <a:t>1C,1000&lt;CR&gt;&lt;LF&gt;</a:t>
                      </a:r>
                    </a:p>
                    <a:p>
                      <a:r>
                        <a:rPr lang="en-US" altLang="ko-KR" sz="800" dirty="0" smtClean="0"/>
                        <a:t>20,500&lt;CR&gt;&lt;LF&gt;</a:t>
                      </a:r>
                    </a:p>
                  </a:txBody>
                  <a:tcPr marL="36000" marR="36000" anchor="ctr"/>
                </a:tc>
                <a:extLst>
                  <a:ext uri="{0D108BD9-81ED-4DB2-BD59-A6C34878D82A}">
                    <a16:rowId xmlns:a16="http://schemas.microsoft.com/office/drawing/2014/main" val="10007"/>
                  </a:ext>
                </a:extLst>
              </a:tr>
              <a:tr h="352441">
                <a:tc vMerge="1">
                  <a:txBody>
                    <a:bodyPr/>
                    <a:lstStyle/>
                    <a:p>
                      <a:pPr latinLnBrk="1"/>
                      <a:endParaRPr lang="ko-KR" altLang="en-US" sz="1100" dirty="0"/>
                    </a:p>
                  </a:txBody>
                  <a:tcPr marL="36000" marR="36000" anchor="ctr" anchorCtr="1"/>
                </a:tc>
                <a:tc vMerge="1">
                  <a:txBody>
                    <a:bodyPr/>
                    <a:lstStyle/>
                    <a:p>
                      <a:pPr latinLnBrk="1"/>
                      <a:endParaRPr lang="ko-KR" altLang="en-US" sz="1100" dirty="0"/>
                    </a:p>
                  </a:txBody>
                  <a:tcPr marL="36000" marR="36000" anchor="ctr" anchorCtr="1"/>
                </a:tc>
                <a:tc>
                  <a:txBody>
                    <a:bodyPr/>
                    <a:lstStyle/>
                    <a:p>
                      <a:pPr marL="0" marR="0" indent="0" algn="l" defTabSz="914400" rtl="0" eaLnBrk="1" fontAlgn="auto" latinLnBrk="1" hangingPunct="1">
                        <a:lnSpc>
                          <a:spcPct val="100000"/>
                        </a:lnSpc>
                        <a:spcBef>
                          <a:spcPts val="0"/>
                        </a:spcBef>
                        <a:spcAft>
                          <a:spcPts val="0"/>
                        </a:spcAft>
                        <a:buClrTx/>
                        <a:buSzTx/>
                        <a:buFontTx/>
                        <a:buNone/>
                        <a:tabLst/>
                        <a:defRPr/>
                      </a:pPr>
                      <a:r>
                        <a:rPr lang="en-US" altLang="ko-KR" sz="800" dirty="0" smtClean="0"/>
                        <a:t>Revoke Authentication</a:t>
                      </a:r>
                      <a:endParaRPr lang="ko-KR" altLang="en-US" sz="800" dirty="0" smtClean="0"/>
                    </a:p>
                  </a:txBody>
                  <a:tcPr marL="36000" marR="36000" anchor="ctr"/>
                </a:tc>
                <a:tc>
                  <a:txBody>
                    <a:bodyPr/>
                    <a:lstStyle/>
                    <a:p>
                      <a:pPr marL="0" marR="0" indent="0" algn="l" defTabSz="914400" rtl="0" eaLnBrk="1" fontAlgn="auto" latinLnBrk="1" hangingPunct="1">
                        <a:lnSpc>
                          <a:spcPct val="100000"/>
                        </a:lnSpc>
                        <a:spcBef>
                          <a:spcPts val="0"/>
                        </a:spcBef>
                        <a:spcAft>
                          <a:spcPts val="0"/>
                        </a:spcAft>
                        <a:buClrTx/>
                        <a:buSzTx/>
                        <a:buFontTx/>
                        <a:buNone/>
                        <a:tabLst/>
                        <a:defRPr/>
                      </a:pPr>
                      <a:r>
                        <a:rPr lang="en-US" altLang="ko-KR" sz="800" dirty="0" smtClean="0"/>
                        <a:t>Head</a:t>
                      </a:r>
                      <a:r>
                        <a:rPr lang="ko-KR" altLang="en-US" sz="800" dirty="0" smtClean="0"/>
                        <a:t> </a:t>
                      </a:r>
                      <a:r>
                        <a:rPr lang="en-US" altLang="ko-KR" sz="800" dirty="0" smtClean="0"/>
                        <a:t>: COMMAND-KIND:LOGOUT</a:t>
                      </a:r>
                    </a:p>
                    <a:p>
                      <a:pPr marL="0" marR="0" indent="0" algn="l" defTabSz="914400" rtl="0" eaLnBrk="1" fontAlgn="auto" latinLnBrk="1" hangingPunct="1">
                        <a:lnSpc>
                          <a:spcPct val="100000"/>
                        </a:lnSpc>
                        <a:spcBef>
                          <a:spcPts val="0"/>
                        </a:spcBef>
                        <a:spcAft>
                          <a:spcPts val="0"/>
                        </a:spcAft>
                        <a:buClrTx/>
                        <a:buSzTx/>
                        <a:buFontTx/>
                        <a:buNone/>
                        <a:tabLst/>
                        <a:defRPr/>
                      </a:pPr>
                      <a:r>
                        <a:rPr lang="en-US" altLang="ko-KR" sz="800" dirty="0" smtClean="0"/>
                        <a:t>Data</a:t>
                      </a:r>
                      <a:r>
                        <a:rPr lang="ko-KR" altLang="en-US" sz="800" dirty="0" smtClean="0"/>
                        <a:t> </a:t>
                      </a:r>
                      <a:r>
                        <a:rPr lang="en-US" altLang="ko-KR" sz="800" dirty="0" smtClean="0"/>
                        <a:t>: N/A</a:t>
                      </a:r>
                    </a:p>
                  </a:txBody>
                  <a:tcPr marL="36000" marR="36000" anchor="ctr"/>
                </a:tc>
                <a:extLst>
                  <a:ext uri="{0D108BD9-81ED-4DB2-BD59-A6C34878D82A}">
                    <a16:rowId xmlns:a16="http://schemas.microsoft.com/office/drawing/2014/main" val="10008"/>
                  </a:ext>
                </a:extLst>
              </a:tr>
              <a:tr h="352441">
                <a:tc vMerge="1">
                  <a:txBody>
                    <a:bodyPr/>
                    <a:lstStyle/>
                    <a:p>
                      <a:pPr latinLnBrk="1"/>
                      <a:endParaRPr lang="ko-KR" altLang="en-US"/>
                    </a:p>
                  </a:txBody>
                  <a:tcPr/>
                </a:tc>
                <a:tc vMerge="1">
                  <a:txBody>
                    <a:bodyPr/>
                    <a:lstStyle/>
                    <a:p>
                      <a:pPr latinLnBrk="1"/>
                      <a:endParaRPr lang="ko-KR" altLang="en-US"/>
                    </a:p>
                  </a:txBody>
                  <a:tcPr/>
                </a:tc>
                <a:tc>
                  <a:txBody>
                    <a:bodyPr/>
                    <a:lstStyle/>
                    <a:p>
                      <a:pPr marL="0" marR="0" indent="0" algn="l" defTabSz="914400" rtl="0" eaLnBrk="1" fontAlgn="auto" latinLnBrk="1" hangingPunct="1">
                        <a:lnSpc>
                          <a:spcPct val="100000"/>
                        </a:lnSpc>
                        <a:spcBef>
                          <a:spcPts val="0"/>
                        </a:spcBef>
                        <a:spcAft>
                          <a:spcPts val="0"/>
                        </a:spcAft>
                        <a:buClrTx/>
                        <a:buSzTx/>
                        <a:buFontTx/>
                        <a:buNone/>
                        <a:tabLst/>
                        <a:defRPr/>
                      </a:pPr>
                      <a:r>
                        <a:rPr lang="en-US" altLang="ko-KR" sz="800" dirty="0" smtClean="0"/>
                        <a:t>Start Test of Button/RCU</a:t>
                      </a:r>
                      <a:endParaRPr lang="ko-KR" altLang="en-US" sz="800" dirty="0" smtClean="0"/>
                    </a:p>
                  </a:txBody>
                  <a:tcPr marL="36000" marR="36000" anchor="ctr">
                    <a:solidFill>
                      <a:schemeClr val="accent1">
                        <a:lumMod val="20000"/>
                        <a:lumOff val="80000"/>
                      </a:schemeClr>
                    </a:solidFill>
                  </a:tcPr>
                </a:tc>
                <a:tc>
                  <a:txBody>
                    <a:bodyPr/>
                    <a:lstStyle/>
                    <a:p>
                      <a:pPr marL="0" marR="0" indent="0" algn="l" defTabSz="914400" rtl="0" eaLnBrk="1" fontAlgn="auto" latinLnBrk="1" hangingPunct="1">
                        <a:lnSpc>
                          <a:spcPct val="100000"/>
                        </a:lnSpc>
                        <a:spcBef>
                          <a:spcPts val="0"/>
                        </a:spcBef>
                        <a:spcAft>
                          <a:spcPts val="0"/>
                        </a:spcAft>
                        <a:buClrTx/>
                        <a:buSzTx/>
                        <a:buFontTx/>
                        <a:buNone/>
                        <a:tabLst/>
                        <a:defRPr/>
                      </a:pPr>
                      <a:r>
                        <a:rPr lang="en-US" altLang="ko-KR" sz="800" dirty="0" smtClean="0"/>
                        <a:t>Head</a:t>
                      </a:r>
                      <a:r>
                        <a:rPr lang="ko-KR" altLang="en-US" sz="800" dirty="0" smtClean="0"/>
                        <a:t> </a:t>
                      </a:r>
                      <a:r>
                        <a:rPr lang="en-US" altLang="ko-KR" sz="800" dirty="0" smtClean="0"/>
                        <a:t>: COMMAND-KIND:HW-TEST-START</a:t>
                      </a:r>
                    </a:p>
                    <a:p>
                      <a:pPr marL="0" marR="0" indent="0" algn="l" defTabSz="914400" rtl="0" eaLnBrk="1" fontAlgn="auto" latinLnBrk="1" hangingPunct="1">
                        <a:lnSpc>
                          <a:spcPct val="100000"/>
                        </a:lnSpc>
                        <a:spcBef>
                          <a:spcPts val="0"/>
                        </a:spcBef>
                        <a:spcAft>
                          <a:spcPts val="0"/>
                        </a:spcAft>
                        <a:buClrTx/>
                        <a:buSzTx/>
                        <a:buFontTx/>
                        <a:buNone/>
                        <a:tabLst/>
                        <a:defRPr/>
                      </a:pPr>
                      <a:r>
                        <a:rPr lang="en-US" altLang="ko-KR" sz="800" dirty="0" smtClean="0"/>
                        <a:t>Data</a:t>
                      </a:r>
                      <a:r>
                        <a:rPr lang="ko-KR" altLang="en-US" sz="800" dirty="0" smtClean="0"/>
                        <a:t> </a:t>
                      </a:r>
                      <a:r>
                        <a:rPr lang="en-US" altLang="ko-KR" sz="800" dirty="0" smtClean="0"/>
                        <a:t>: N/A</a:t>
                      </a:r>
                    </a:p>
                  </a:txBody>
                  <a:tcPr marL="36000" marR="36000" anchor="ctr">
                    <a:solidFill>
                      <a:schemeClr val="accent1">
                        <a:lumMod val="20000"/>
                        <a:lumOff val="80000"/>
                      </a:schemeClr>
                    </a:solidFill>
                  </a:tcPr>
                </a:tc>
                <a:extLst>
                  <a:ext uri="{0D108BD9-81ED-4DB2-BD59-A6C34878D82A}">
                    <a16:rowId xmlns:a16="http://schemas.microsoft.com/office/drawing/2014/main" val="10009"/>
                  </a:ext>
                </a:extLst>
              </a:tr>
              <a:tr h="352441">
                <a:tc vMerge="1">
                  <a:txBody>
                    <a:bodyPr/>
                    <a:lstStyle/>
                    <a:p>
                      <a:pPr latinLnBrk="1"/>
                      <a:endParaRPr lang="ko-KR" altLang="en-US"/>
                    </a:p>
                  </a:txBody>
                  <a:tcPr/>
                </a:tc>
                <a:tc vMerge="1">
                  <a:txBody>
                    <a:bodyPr/>
                    <a:lstStyle/>
                    <a:p>
                      <a:pPr latinLnBrk="1"/>
                      <a:endParaRPr lang="ko-KR" altLang="en-US"/>
                    </a:p>
                  </a:txBody>
                  <a:tcPr/>
                </a:tc>
                <a:tc>
                  <a:txBody>
                    <a:bodyPr/>
                    <a:lstStyle/>
                    <a:p>
                      <a:pPr marL="0" marR="0" indent="0" algn="l" defTabSz="914400" rtl="0" eaLnBrk="1" fontAlgn="auto" latinLnBrk="1" hangingPunct="1">
                        <a:lnSpc>
                          <a:spcPct val="100000"/>
                        </a:lnSpc>
                        <a:spcBef>
                          <a:spcPts val="0"/>
                        </a:spcBef>
                        <a:spcAft>
                          <a:spcPts val="0"/>
                        </a:spcAft>
                        <a:buClrTx/>
                        <a:buSzTx/>
                        <a:buFontTx/>
                        <a:buNone/>
                        <a:tabLst/>
                        <a:defRPr/>
                      </a:pPr>
                      <a:r>
                        <a:rPr lang="en-US" altLang="ko-KR" sz="800" dirty="0" smtClean="0"/>
                        <a:t>Stop</a:t>
                      </a:r>
                      <a:r>
                        <a:rPr lang="en-US" altLang="ko-KR" sz="800" baseline="0" dirty="0" smtClean="0"/>
                        <a:t> Test of Button/RCU</a:t>
                      </a:r>
                      <a:endParaRPr lang="ko-KR" altLang="en-US" sz="800" dirty="0" smtClean="0"/>
                    </a:p>
                  </a:txBody>
                  <a:tcPr marL="36000" marR="36000" anchor="ctr">
                    <a:solidFill>
                      <a:schemeClr val="accent1">
                        <a:lumMod val="20000"/>
                        <a:lumOff val="80000"/>
                      </a:schemeClr>
                    </a:solidFill>
                  </a:tcPr>
                </a:tc>
                <a:tc>
                  <a:txBody>
                    <a:bodyPr/>
                    <a:lstStyle/>
                    <a:p>
                      <a:pPr marL="0" marR="0" indent="0" algn="l" defTabSz="914400" rtl="0" eaLnBrk="1" fontAlgn="auto" latinLnBrk="1" hangingPunct="1">
                        <a:lnSpc>
                          <a:spcPct val="100000"/>
                        </a:lnSpc>
                        <a:spcBef>
                          <a:spcPts val="0"/>
                        </a:spcBef>
                        <a:spcAft>
                          <a:spcPts val="0"/>
                        </a:spcAft>
                        <a:buClrTx/>
                        <a:buSzTx/>
                        <a:buFontTx/>
                        <a:buNone/>
                        <a:tabLst/>
                        <a:defRPr/>
                      </a:pPr>
                      <a:r>
                        <a:rPr lang="en-US" altLang="ko-KR" sz="800" dirty="0" smtClean="0"/>
                        <a:t>Head</a:t>
                      </a:r>
                      <a:r>
                        <a:rPr lang="ko-KR" altLang="en-US" sz="800" dirty="0" smtClean="0"/>
                        <a:t> </a:t>
                      </a:r>
                      <a:r>
                        <a:rPr lang="en-US" altLang="ko-KR" sz="800" dirty="0" smtClean="0"/>
                        <a:t>: COMMAND-KIND:HW-TEST-STOP</a:t>
                      </a:r>
                    </a:p>
                    <a:p>
                      <a:pPr marL="0" marR="0" indent="0" algn="l" defTabSz="914400" rtl="0" eaLnBrk="1" fontAlgn="auto" latinLnBrk="1" hangingPunct="1">
                        <a:lnSpc>
                          <a:spcPct val="100000"/>
                        </a:lnSpc>
                        <a:spcBef>
                          <a:spcPts val="0"/>
                        </a:spcBef>
                        <a:spcAft>
                          <a:spcPts val="0"/>
                        </a:spcAft>
                        <a:buClrTx/>
                        <a:buSzTx/>
                        <a:buFontTx/>
                        <a:buNone/>
                        <a:tabLst/>
                        <a:defRPr/>
                      </a:pPr>
                      <a:r>
                        <a:rPr lang="en-US" altLang="ko-KR" sz="800" dirty="0" smtClean="0"/>
                        <a:t>Data</a:t>
                      </a:r>
                      <a:r>
                        <a:rPr lang="ko-KR" altLang="en-US" sz="800" dirty="0" smtClean="0"/>
                        <a:t> </a:t>
                      </a:r>
                      <a:r>
                        <a:rPr lang="en-US" altLang="ko-KR" sz="800" dirty="0" smtClean="0"/>
                        <a:t>: N/A</a:t>
                      </a:r>
                    </a:p>
                  </a:txBody>
                  <a:tcPr marL="36000" marR="36000" anchor="ctr">
                    <a:solidFill>
                      <a:schemeClr val="accent1">
                        <a:lumMod val="20000"/>
                        <a:lumOff val="80000"/>
                      </a:schemeClr>
                    </a:solidFill>
                  </a:tcPr>
                </a:tc>
                <a:extLst>
                  <a:ext uri="{0D108BD9-81ED-4DB2-BD59-A6C34878D82A}">
                    <a16:rowId xmlns:a16="http://schemas.microsoft.com/office/drawing/2014/main" val="10010"/>
                  </a:ext>
                </a:extLst>
              </a:tr>
              <a:tr h="352441">
                <a:tc vMerge="1">
                  <a:txBody>
                    <a:bodyPr/>
                    <a:lstStyle/>
                    <a:p>
                      <a:pPr latinLnBrk="1"/>
                      <a:endParaRPr lang="ko-KR" altLang="en-US" sz="1100" dirty="0"/>
                    </a:p>
                  </a:txBody>
                  <a:tcPr marL="36000" marR="36000" anchor="ctr" anchorCtr="1"/>
                </a:tc>
                <a:tc vMerge="1">
                  <a:txBody>
                    <a:bodyPr/>
                    <a:lstStyle/>
                    <a:p>
                      <a:pPr latinLnBrk="1"/>
                      <a:endParaRPr lang="ko-KR" altLang="en-US" sz="1100" dirty="0"/>
                    </a:p>
                  </a:txBody>
                  <a:tcPr marL="36000" marR="36000" anchor="ctr" anchorCtr="1"/>
                </a:tc>
                <a:tc>
                  <a:txBody>
                    <a:bodyPr/>
                    <a:lstStyle/>
                    <a:p>
                      <a:pPr latinLnBrk="1"/>
                      <a:r>
                        <a:rPr lang="en-US" altLang="ko-KR" sz="800" dirty="0" smtClean="0"/>
                        <a:t>Terminate STB </a:t>
                      </a:r>
                      <a:r>
                        <a:rPr lang="en-US" altLang="ko-KR" sz="800" dirty="0" err="1" smtClean="0"/>
                        <a:t>deamon</a:t>
                      </a:r>
                      <a:endParaRPr lang="ko-KR" altLang="en-US" sz="800" dirty="0"/>
                    </a:p>
                  </a:txBody>
                  <a:tcPr marL="36000" marR="36000" anchor="ctr"/>
                </a:tc>
                <a:tc>
                  <a:txBody>
                    <a:bodyPr/>
                    <a:lstStyle/>
                    <a:p>
                      <a:pPr marL="0" marR="0" indent="0" algn="l" defTabSz="914400" rtl="0" eaLnBrk="1" fontAlgn="auto" latinLnBrk="1" hangingPunct="1">
                        <a:lnSpc>
                          <a:spcPct val="100000"/>
                        </a:lnSpc>
                        <a:spcBef>
                          <a:spcPts val="0"/>
                        </a:spcBef>
                        <a:spcAft>
                          <a:spcPts val="0"/>
                        </a:spcAft>
                        <a:buClrTx/>
                        <a:buSzTx/>
                        <a:buFontTx/>
                        <a:buNone/>
                        <a:tabLst/>
                        <a:defRPr/>
                      </a:pPr>
                      <a:r>
                        <a:rPr lang="en-US" altLang="ko-KR" sz="800" dirty="0" smtClean="0"/>
                        <a:t>Head</a:t>
                      </a:r>
                      <a:r>
                        <a:rPr lang="ko-KR" altLang="en-US" sz="800" dirty="0" smtClean="0"/>
                        <a:t> </a:t>
                      </a:r>
                      <a:r>
                        <a:rPr lang="en-US" altLang="ko-KR" sz="800" dirty="0" smtClean="0"/>
                        <a:t>: COMMAND-KIND:EXIT</a:t>
                      </a:r>
                    </a:p>
                    <a:p>
                      <a:pPr marL="0" marR="0" indent="0" algn="l" defTabSz="914400" rtl="0" eaLnBrk="1" fontAlgn="auto" latinLnBrk="1" hangingPunct="1">
                        <a:lnSpc>
                          <a:spcPct val="100000"/>
                        </a:lnSpc>
                        <a:spcBef>
                          <a:spcPts val="0"/>
                        </a:spcBef>
                        <a:spcAft>
                          <a:spcPts val="0"/>
                        </a:spcAft>
                        <a:buClrTx/>
                        <a:buSzTx/>
                        <a:buFontTx/>
                        <a:buNone/>
                        <a:tabLst/>
                        <a:defRPr/>
                      </a:pPr>
                      <a:r>
                        <a:rPr lang="en-US" altLang="ko-KR" sz="800" dirty="0" smtClean="0"/>
                        <a:t>Data</a:t>
                      </a:r>
                      <a:r>
                        <a:rPr lang="ko-KR" altLang="en-US" sz="800" dirty="0" smtClean="0"/>
                        <a:t> </a:t>
                      </a:r>
                      <a:r>
                        <a:rPr lang="en-US" altLang="ko-KR" sz="800" dirty="0" smtClean="0"/>
                        <a:t>: N/A</a:t>
                      </a:r>
                    </a:p>
                  </a:txBody>
                  <a:tcPr marL="36000" marR="36000" anchor="ctr"/>
                </a:tc>
                <a:extLst>
                  <a:ext uri="{0D108BD9-81ED-4DB2-BD59-A6C34878D82A}">
                    <a16:rowId xmlns:a16="http://schemas.microsoft.com/office/drawing/2014/main" val="10011"/>
                  </a:ext>
                </a:extLst>
              </a:tr>
            </a:tbl>
          </a:graphicData>
        </a:graphic>
      </p:graphicFrame>
      <p:grpSp>
        <p:nvGrpSpPr>
          <p:cNvPr id="6" name="그룹 12"/>
          <p:cNvGrpSpPr/>
          <p:nvPr/>
        </p:nvGrpSpPr>
        <p:grpSpPr>
          <a:xfrm>
            <a:off x="3022624" y="35496"/>
            <a:ext cx="3790752" cy="432048"/>
            <a:chOff x="214313" y="714375"/>
            <a:chExt cx="6429375" cy="714375"/>
          </a:xfrm>
        </p:grpSpPr>
        <p:sp>
          <p:nvSpPr>
            <p:cNvPr id="14" name="모서리가 둥근 직사각형 13"/>
            <p:cNvSpPr/>
            <p:nvPr/>
          </p:nvSpPr>
          <p:spPr bwMode="auto">
            <a:xfrm>
              <a:off x="214313" y="714375"/>
              <a:ext cx="6429375" cy="714375"/>
            </a:xfrm>
            <a:prstGeom prst="roundRect">
              <a:avLst/>
            </a:prstGeom>
          </p:spPr>
          <p:style>
            <a:lnRef idx="3">
              <a:schemeClr val="lt1"/>
            </a:lnRef>
            <a:fillRef idx="1">
              <a:schemeClr val="accent6"/>
            </a:fillRef>
            <a:effectRef idx="1">
              <a:schemeClr val="accent6"/>
            </a:effectRef>
            <a:fontRef idx="minor">
              <a:schemeClr val="lt1"/>
            </a:fontRef>
          </p:style>
          <p:txBody>
            <a:bodyPr anchor="ctr"/>
            <a:lstStyle/>
            <a:p>
              <a:pPr algn="ctr" fontAlgn="auto">
                <a:spcBef>
                  <a:spcPts val="0"/>
                </a:spcBef>
                <a:spcAft>
                  <a:spcPts val="0"/>
                </a:spcAft>
                <a:defRPr/>
              </a:pPr>
              <a:endParaRPr kumimoji="0" lang="ko-KR" altLang="en-US" sz="1100"/>
            </a:p>
          </p:txBody>
        </p:sp>
        <p:sp>
          <p:nvSpPr>
            <p:cNvPr id="15" name="모서리가 둥근 직사각형 14"/>
            <p:cNvSpPr/>
            <p:nvPr/>
          </p:nvSpPr>
          <p:spPr bwMode="auto">
            <a:xfrm>
              <a:off x="357188" y="785813"/>
              <a:ext cx="6143625" cy="581025"/>
            </a:xfrm>
            <a:prstGeom prst="roundRect">
              <a:avLst/>
            </a:prstGeom>
            <a:ln>
              <a:solidFill>
                <a:schemeClr val="accent6">
                  <a:lumMod val="75000"/>
                </a:schemeClr>
              </a:solidFill>
            </a:ln>
          </p:spPr>
          <p:style>
            <a:lnRef idx="2">
              <a:schemeClr val="accent6"/>
            </a:lnRef>
            <a:fillRef idx="1">
              <a:schemeClr val="lt1"/>
            </a:fillRef>
            <a:effectRef idx="0">
              <a:schemeClr val="accent6"/>
            </a:effectRef>
            <a:fontRef idx="minor">
              <a:schemeClr val="dk1"/>
            </a:fontRef>
          </p:style>
          <p:txBody>
            <a:bodyPr anchor="ctr"/>
            <a:lstStyle/>
            <a:p>
              <a:pPr algn="ctr" fontAlgn="auto">
                <a:spcBef>
                  <a:spcPts val="0"/>
                </a:spcBef>
                <a:spcAft>
                  <a:spcPts val="0"/>
                </a:spcAft>
                <a:defRPr/>
              </a:pPr>
              <a:r>
                <a:rPr lang="en-US" altLang="ko-KR" sz="1000" dirty="0">
                  <a:latin typeface="HY견고딕" pitchFamily="18" charset="-127"/>
                  <a:ea typeface="HY견고딕" pitchFamily="18" charset="-127"/>
                </a:rPr>
                <a:t>2. STB </a:t>
              </a:r>
              <a:r>
                <a:rPr lang="en-US" altLang="ko-KR" sz="1000" dirty="0" err="1">
                  <a:latin typeface="HY견고딕" pitchFamily="18" charset="-127"/>
                  <a:ea typeface="HY견고딕" pitchFamily="18" charset="-127"/>
                </a:rPr>
                <a:t>Deamon</a:t>
              </a:r>
              <a:r>
                <a:rPr lang="en-US" altLang="ko-KR" sz="1000" dirty="0">
                  <a:latin typeface="HY견고딕" pitchFamily="18" charset="-127"/>
                  <a:ea typeface="HY견고딕" pitchFamily="18" charset="-127"/>
                </a:rPr>
                <a:t> communication Scenario</a:t>
              </a:r>
              <a:endParaRPr lang="ko-KR" altLang="en-US" sz="1000" dirty="0">
                <a:latin typeface="HY견고딕" pitchFamily="18" charset="-127"/>
                <a:ea typeface="HY견고딕" pitchFamily="18" charset="-127"/>
              </a:endParaRPr>
            </a:p>
          </p:txBody>
        </p:sp>
      </p:grpSp>
      <p:sp>
        <p:nvSpPr>
          <p:cNvPr id="13" name="슬라이드 번호 개체 틀 12"/>
          <p:cNvSpPr>
            <a:spLocks noGrp="1"/>
          </p:cNvSpPr>
          <p:nvPr>
            <p:ph type="sldNum" sz="quarter" idx="12"/>
          </p:nvPr>
        </p:nvSpPr>
        <p:spPr>
          <a:xfrm>
            <a:off x="5213176" y="8693679"/>
            <a:ext cx="1600200" cy="486833"/>
          </a:xfrm>
        </p:spPr>
        <p:txBody>
          <a:bodyPr/>
          <a:lstStyle/>
          <a:p>
            <a:fld id="{4AFB1CAC-E0B2-4E67-BA47-1772C30776A2}" type="slidenum">
              <a:rPr lang="ko-KR" altLang="en-US" smtClean="0"/>
              <a:pPr/>
              <a:t>9</a:t>
            </a:fld>
            <a:endParaRPr lang="ko-KR" altLang="en-US"/>
          </a:p>
        </p:txBody>
      </p:sp>
      <p:sp>
        <p:nvSpPr>
          <p:cNvPr id="16" name="직사각형 15"/>
          <p:cNvSpPr/>
          <p:nvPr/>
        </p:nvSpPr>
        <p:spPr>
          <a:xfrm>
            <a:off x="130324" y="8867001"/>
            <a:ext cx="5674940" cy="276999"/>
          </a:xfrm>
          <a:prstGeom prst="rect">
            <a:avLst/>
          </a:prstGeom>
        </p:spPr>
        <p:txBody>
          <a:bodyPr wrap="square">
            <a:spAutoFit/>
          </a:bodyPr>
          <a:lstStyle/>
          <a:p>
            <a:r>
              <a:rPr lang="en-US" altLang="ko-KR" sz="1200" dirty="0" smtClean="0">
                <a:solidFill>
                  <a:srgbClr val="FF0000"/>
                </a:solidFill>
              </a:rPr>
              <a:t>*</a:t>
            </a:r>
            <a:r>
              <a:rPr lang="en-US" altLang="ko-KR" sz="1000" dirty="0" smtClean="0">
                <a:solidFill>
                  <a:srgbClr val="FF0000"/>
                </a:solidFill>
              </a:rPr>
              <a:t>Deleted content </a:t>
            </a:r>
            <a:r>
              <a:rPr lang="en-US" altLang="ko-KR" sz="1000" dirty="0">
                <a:solidFill>
                  <a:srgbClr val="FF0000"/>
                </a:solidFill>
              </a:rPr>
              <a:t>is not used by the daemon, but is delivered as part of the </a:t>
            </a:r>
            <a:r>
              <a:rPr lang="en-US" altLang="ko-KR" sz="1000" dirty="0" smtClean="0">
                <a:solidFill>
                  <a:srgbClr val="FF0000"/>
                </a:solidFill>
              </a:rPr>
              <a:t>protocol.</a:t>
            </a:r>
          </a:p>
        </p:txBody>
      </p:sp>
      <p:sp>
        <p:nvSpPr>
          <p:cNvPr id="17" name="모서리가 둥근 직사각형 16"/>
          <p:cNvSpPr/>
          <p:nvPr/>
        </p:nvSpPr>
        <p:spPr>
          <a:xfrm>
            <a:off x="2642939" y="543879"/>
            <a:ext cx="4150791" cy="285750"/>
          </a:xfrm>
          <a:prstGeom prst="roundRect">
            <a:avLst/>
          </a:prstGeom>
        </p:spPr>
        <p:style>
          <a:lnRef idx="1">
            <a:schemeClr val="accent6"/>
          </a:lnRef>
          <a:fillRef idx="3">
            <a:schemeClr val="accent6"/>
          </a:fillRef>
          <a:effectRef idx="2">
            <a:schemeClr val="accent6"/>
          </a:effectRef>
          <a:fontRef idx="minor">
            <a:schemeClr val="lt1"/>
          </a:fontRef>
        </p:style>
        <p:txBody>
          <a:bodyPr anchor="ctr"/>
          <a:lstStyle/>
          <a:p>
            <a:pPr fontAlgn="auto">
              <a:spcBef>
                <a:spcPts val="0"/>
              </a:spcBef>
              <a:spcAft>
                <a:spcPts val="0"/>
              </a:spcAft>
              <a:defRPr/>
            </a:pPr>
            <a:r>
              <a:rPr kumimoji="0" lang="en-US" altLang="ko-KR" sz="1200" b="1" dirty="0" smtClean="0"/>
              <a:t>2.3 Concept of STB </a:t>
            </a:r>
            <a:r>
              <a:rPr kumimoji="0" lang="en-US" altLang="ko-KR" sz="1200" b="1" dirty="0" err="1" smtClean="0"/>
              <a:t>Deamon</a:t>
            </a:r>
            <a:r>
              <a:rPr kumimoji="0" lang="en-US" altLang="ko-KR" sz="1200" b="1" dirty="0" smtClean="0"/>
              <a:t> communication Protocol</a:t>
            </a:r>
            <a:endParaRPr kumimoji="0" lang="ko-KR" altLang="en-US" sz="1200" b="1"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9"/>
          <p:cNvSpPr>
            <a:spLocks noChangeArrowheads="1"/>
          </p:cNvSpPr>
          <p:nvPr/>
        </p:nvSpPr>
        <p:spPr bwMode="auto">
          <a:xfrm>
            <a:off x="214313" y="1331640"/>
            <a:ext cx="6429375" cy="7598048"/>
          </a:xfrm>
          <a:prstGeom prst="roundRect">
            <a:avLst>
              <a:gd name="adj" fmla="val 3815"/>
            </a:avLst>
          </a:prstGeom>
          <a:noFill/>
          <a:ln>
            <a:headEnd/>
            <a:tailEnd/>
          </a:ln>
        </p:spPr>
        <p:style>
          <a:lnRef idx="2">
            <a:schemeClr val="accent5"/>
          </a:lnRef>
          <a:fillRef idx="1">
            <a:schemeClr val="lt1"/>
          </a:fillRef>
          <a:effectRef idx="0">
            <a:schemeClr val="accent5"/>
          </a:effectRef>
          <a:fontRef idx="minor">
            <a:schemeClr val="dk1"/>
          </a:fontRef>
        </p:style>
        <p:txBody>
          <a:bodyPr wrap="none" anchor="ctr"/>
          <a:lstStyle/>
          <a:p>
            <a:pPr fontAlgn="auto">
              <a:spcBef>
                <a:spcPts val="0"/>
              </a:spcBef>
              <a:spcAft>
                <a:spcPts val="0"/>
              </a:spcAft>
              <a:defRPr/>
            </a:pPr>
            <a:endParaRPr kumimoji="0" lang="ko-KR" altLang="en-US"/>
          </a:p>
        </p:txBody>
      </p:sp>
      <p:grpSp>
        <p:nvGrpSpPr>
          <p:cNvPr id="3" name="그룹 2"/>
          <p:cNvGrpSpPr/>
          <p:nvPr/>
        </p:nvGrpSpPr>
        <p:grpSpPr>
          <a:xfrm>
            <a:off x="0" y="0"/>
            <a:ext cx="6858000" cy="512763"/>
            <a:chOff x="0" y="0"/>
            <a:chExt cx="6858000" cy="512763"/>
          </a:xfrm>
        </p:grpSpPr>
        <p:sp>
          <p:nvSpPr>
            <p:cNvPr id="4" name="직사각형 3"/>
            <p:cNvSpPr/>
            <p:nvPr/>
          </p:nvSpPr>
          <p:spPr>
            <a:xfrm>
              <a:off x="0" y="0"/>
              <a:ext cx="6858000" cy="500063"/>
            </a:xfrm>
            <a:prstGeom prst="rect">
              <a:avLst/>
            </a:prstGeom>
          </p:spPr>
          <p:style>
            <a:lnRef idx="1">
              <a:schemeClr val="accent6"/>
            </a:lnRef>
            <a:fillRef idx="3">
              <a:schemeClr val="accent6"/>
            </a:fillRef>
            <a:effectRef idx="2">
              <a:schemeClr val="accent6"/>
            </a:effectRef>
            <a:fontRef idx="minor">
              <a:schemeClr val="lt1"/>
            </a:fontRef>
          </p:style>
          <p:txBody>
            <a:bodyPr anchor="ctr"/>
            <a:lstStyle/>
            <a:p>
              <a:pPr algn="ctr" fontAlgn="auto">
                <a:spcBef>
                  <a:spcPts val="0"/>
                </a:spcBef>
                <a:spcAft>
                  <a:spcPts val="0"/>
                </a:spcAft>
                <a:defRPr/>
              </a:pPr>
              <a:endParaRPr kumimoji="0" lang="ko-KR" altLang="en-US"/>
            </a:p>
          </p:txBody>
        </p:sp>
        <p:pic>
          <p:nvPicPr>
            <p:cNvPr id="5" name="Picture 3"/>
            <p:cNvPicPr>
              <a:picLocks noChangeAspect="1" noChangeArrowheads="1"/>
            </p:cNvPicPr>
            <p:nvPr/>
          </p:nvPicPr>
          <p:blipFill>
            <a:blip r:embed="rId2" cstate="print"/>
            <a:srcRect/>
            <a:stretch>
              <a:fillRect/>
            </a:stretch>
          </p:blipFill>
          <p:spPr bwMode="auto">
            <a:xfrm>
              <a:off x="0" y="0"/>
              <a:ext cx="1358900" cy="512763"/>
            </a:xfrm>
            <a:prstGeom prst="rect">
              <a:avLst/>
            </a:prstGeom>
            <a:ln>
              <a:noFill/>
            </a:ln>
            <a:effectLst>
              <a:softEdge rad="63500"/>
            </a:effectLst>
          </p:spPr>
        </p:pic>
      </p:grpSp>
      <p:graphicFrame>
        <p:nvGraphicFramePr>
          <p:cNvPr id="7" name="표 6"/>
          <p:cNvGraphicFramePr>
            <a:graphicFrameLocks noGrp="1"/>
          </p:cNvGraphicFramePr>
          <p:nvPr>
            <p:extLst>
              <p:ext uri="{D42A27DB-BD31-4B8C-83A1-F6EECF244321}">
                <p14:modId xmlns:p14="http://schemas.microsoft.com/office/powerpoint/2010/main" val="593040727"/>
              </p:ext>
            </p:extLst>
          </p:nvPr>
        </p:nvGraphicFramePr>
        <p:xfrm>
          <a:off x="332655" y="1548368"/>
          <a:ext cx="6192690" cy="5697084"/>
        </p:xfrm>
        <a:graphic>
          <a:graphicData uri="http://schemas.openxmlformats.org/drawingml/2006/table">
            <a:tbl>
              <a:tblPr firstRow="1" bandRow="1">
                <a:tableStyleId>{5C22544A-7EE6-4342-B048-85BDC9FD1C3A}</a:tableStyleId>
              </a:tblPr>
              <a:tblGrid>
                <a:gridCol w="792089">
                  <a:extLst>
                    <a:ext uri="{9D8B030D-6E8A-4147-A177-3AD203B41FA5}">
                      <a16:colId xmlns:a16="http://schemas.microsoft.com/office/drawing/2014/main" val="20000"/>
                    </a:ext>
                  </a:extLst>
                </a:gridCol>
                <a:gridCol w="1152128">
                  <a:extLst>
                    <a:ext uri="{9D8B030D-6E8A-4147-A177-3AD203B41FA5}">
                      <a16:colId xmlns:a16="http://schemas.microsoft.com/office/drawing/2014/main" val="20001"/>
                    </a:ext>
                  </a:extLst>
                </a:gridCol>
                <a:gridCol w="1512168">
                  <a:extLst>
                    <a:ext uri="{9D8B030D-6E8A-4147-A177-3AD203B41FA5}">
                      <a16:colId xmlns:a16="http://schemas.microsoft.com/office/drawing/2014/main" val="20002"/>
                    </a:ext>
                  </a:extLst>
                </a:gridCol>
                <a:gridCol w="2736305">
                  <a:extLst>
                    <a:ext uri="{9D8B030D-6E8A-4147-A177-3AD203B41FA5}">
                      <a16:colId xmlns:a16="http://schemas.microsoft.com/office/drawing/2014/main" val="20003"/>
                    </a:ext>
                  </a:extLst>
                </a:gridCol>
              </a:tblGrid>
              <a:tr h="301173">
                <a:tc>
                  <a:txBody>
                    <a:bodyPr/>
                    <a:lstStyle/>
                    <a:p>
                      <a:pPr algn="ctr" latinLnBrk="1"/>
                      <a:r>
                        <a:rPr lang="en-US" altLang="ko-KR" sz="800" b="1" dirty="0" smtClean="0"/>
                        <a:t>Direction</a:t>
                      </a:r>
                      <a:endParaRPr lang="ko-KR" altLang="en-US" sz="800" b="1" dirty="0"/>
                    </a:p>
                  </a:txBody>
                  <a:tcPr/>
                </a:tc>
                <a:tc>
                  <a:txBody>
                    <a:bodyPr/>
                    <a:lstStyle/>
                    <a:p>
                      <a:pPr algn="ctr" latinLnBrk="1"/>
                      <a:r>
                        <a:rPr lang="en-US" altLang="ko-KR" sz="800" b="1" dirty="0" smtClean="0"/>
                        <a:t>MSG-KIND</a:t>
                      </a:r>
                      <a:endParaRPr lang="ko-KR" altLang="en-US" sz="800" b="1" dirty="0"/>
                    </a:p>
                  </a:txBody>
                  <a:tcPr/>
                </a:tc>
                <a:tc>
                  <a:txBody>
                    <a:bodyPr/>
                    <a:lstStyle/>
                    <a:p>
                      <a:pPr algn="ctr" latinLnBrk="1"/>
                      <a:r>
                        <a:rPr lang="en-US" altLang="ko-KR" sz="800" b="1" dirty="0" smtClean="0"/>
                        <a:t>Contents</a:t>
                      </a:r>
                      <a:endParaRPr lang="ko-KR" altLang="en-US" sz="800" b="1" dirty="0"/>
                    </a:p>
                  </a:txBody>
                  <a:tcPr/>
                </a:tc>
                <a:tc>
                  <a:txBody>
                    <a:bodyPr/>
                    <a:lstStyle/>
                    <a:p>
                      <a:pPr algn="ctr" latinLnBrk="1"/>
                      <a:r>
                        <a:rPr lang="en-US" altLang="ko-KR" sz="800" b="1" dirty="0" smtClean="0"/>
                        <a:t>Header/Data</a:t>
                      </a:r>
                      <a:endParaRPr lang="ko-KR" altLang="en-US" sz="800" b="1" dirty="0"/>
                    </a:p>
                  </a:txBody>
                  <a:tcPr/>
                </a:tc>
                <a:extLst>
                  <a:ext uri="{0D108BD9-81ED-4DB2-BD59-A6C34878D82A}">
                    <a16:rowId xmlns:a16="http://schemas.microsoft.com/office/drawing/2014/main" val="10000"/>
                  </a:ext>
                </a:extLst>
              </a:tr>
              <a:tr h="1242339">
                <a:tc rowSpan="9">
                  <a:txBody>
                    <a:bodyPr/>
                    <a:lstStyle/>
                    <a:p>
                      <a:pPr marL="0" marR="0" indent="0" algn="l" defTabSz="914400" rtl="0" eaLnBrk="1" fontAlgn="auto" latinLnBrk="1" hangingPunct="1">
                        <a:lnSpc>
                          <a:spcPct val="100000"/>
                        </a:lnSpc>
                        <a:spcBef>
                          <a:spcPts val="0"/>
                        </a:spcBef>
                        <a:spcAft>
                          <a:spcPts val="0"/>
                        </a:spcAft>
                        <a:buClrTx/>
                        <a:buSzTx/>
                        <a:buFontTx/>
                        <a:buNone/>
                        <a:tabLst/>
                        <a:defRPr/>
                      </a:pPr>
                      <a:r>
                        <a:rPr lang="en-US" altLang="ko-KR" sz="800" dirty="0" smtClean="0"/>
                        <a:t>STB</a:t>
                      </a:r>
                      <a:r>
                        <a:rPr lang="en-US" altLang="ko-KR" sz="800" baseline="0" dirty="0" smtClean="0"/>
                        <a:t>-&gt;PC</a:t>
                      </a:r>
                      <a:endParaRPr lang="ko-KR" altLang="en-US" sz="800" dirty="0" smtClean="0"/>
                    </a:p>
                  </a:txBody>
                  <a:tcPr marL="36000" marR="36000" anchor="ctr" anchorCtr="1"/>
                </a:tc>
                <a:tc>
                  <a:txBody>
                    <a:bodyPr/>
                    <a:lstStyle/>
                    <a:p>
                      <a:pPr marL="0" marR="0" indent="0" algn="l" defTabSz="914400" rtl="0" eaLnBrk="1" fontAlgn="auto" latinLnBrk="1" hangingPunct="1">
                        <a:lnSpc>
                          <a:spcPct val="100000"/>
                        </a:lnSpc>
                        <a:spcBef>
                          <a:spcPts val="0"/>
                        </a:spcBef>
                        <a:spcAft>
                          <a:spcPts val="0"/>
                        </a:spcAft>
                        <a:buClrTx/>
                        <a:buSzTx/>
                        <a:buFontTx/>
                        <a:buNone/>
                        <a:tabLst/>
                        <a:defRPr/>
                      </a:pPr>
                      <a:r>
                        <a:rPr lang="en-US" altLang="ko-KR" sz="800" dirty="0" smtClean="0"/>
                        <a:t>STATUS</a:t>
                      </a:r>
                      <a:endParaRPr lang="ko-KR" altLang="en-US" sz="800" dirty="0" smtClean="0"/>
                    </a:p>
                  </a:txBody>
                  <a:tcPr marL="36000" marR="36000" anchor="ctr" anchorCtr="1"/>
                </a:tc>
                <a:tc>
                  <a:txBody>
                    <a:bodyPr/>
                    <a:lstStyle/>
                    <a:p>
                      <a:pPr marL="0" marR="0" indent="0" algn="l" defTabSz="914400" rtl="0" eaLnBrk="1" fontAlgn="auto" latinLnBrk="1" hangingPunct="1">
                        <a:lnSpc>
                          <a:spcPct val="100000"/>
                        </a:lnSpc>
                        <a:spcBef>
                          <a:spcPts val="0"/>
                        </a:spcBef>
                        <a:spcAft>
                          <a:spcPts val="0"/>
                        </a:spcAft>
                        <a:buClrTx/>
                        <a:buSzTx/>
                        <a:buFontTx/>
                        <a:buNone/>
                        <a:tabLst/>
                        <a:defRPr/>
                      </a:pPr>
                      <a:r>
                        <a:rPr lang="en-US" altLang="ko-KR" sz="800" dirty="0" smtClean="0"/>
                        <a:t>Video Time Stamp, </a:t>
                      </a:r>
                    </a:p>
                    <a:p>
                      <a:pPr latinLnBrk="1"/>
                      <a:r>
                        <a:rPr lang="en-US" altLang="ko-KR" sz="800" dirty="0" smtClean="0"/>
                        <a:t>Audio Time Stamp,</a:t>
                      </a:r>
                    </a:p>
                    <a:p>
                      <a:pPr latinLnBrk="1"/>
                      <a:r>
                        <a:rPr lang="en-US" altLang="ko-KR" sz="800" dirty="0" smtClean="0"/>
                        <a:t>Type of played video,</a:t>
                      </a:r>
                    </a:p>
                    <a:p>
                      <a:pPr latinLnBrk="1"/>
                      <a:r>
                        <a:rPr lang="en-US" altLang="ko-KR" sz="800" dirty="0" smtClean="0"/>
                        <a:t>error</a:t>
                      </a:r>
                      <a:r>
                        <a:rPr lang="en-US" altLang="ko-KR" sz="800" baseline="0" dirty="0" smtClean="0"/>
                        <a:t> code,</a:t>
                      </a:r>
                      <a:endParaRPr lang="en-US" altLang="ko-KR" sz="800" dirty="0" smtClean="0"/>
                    </a:p>
                    <a:p>
                      <a:pPr latinLnBrk="1"/>
                      <a:r>
                        <a:rPr lang="en-US" altLang="ko-KR" sz="800" dirty="0" smtClean="0"/>
                        <a:t>etc…</a:t>
                      </a:r>
                      <a:endParaRPr lang="ko-KR" altLang="en-US" sz="800" dirty="0"/>
                    </a:p>
                  </a:txBody>
                  <a:tcPr marL="36000" marR="36000" anchor="ctr"/>
                </a:tc>
                <a:tc>
                  <a:txBody>
                    <a:bodyPr/>
                    <a:lstStyle/>
                    <a:p>
                      <a:pPr latinLnBrk="1"/>
                      <a:r>
                        <a:rPr lang="en-US" altLang="ko-KR" sz="800" dirty="0" smtClean="0">
                          <a:solidFill>
                            <a:schemeClr val="tx1"/>
                          </a:solidFill>
                        </a:rPr>
                        <a:t>Data</a:t>
                      </a:r>
                      <a:r>
                        <a:rPr lang="ko-KR" altLang="en-US" sz="800" dirty="0" smtClean="0">
                          <a:solidFill>
                            <a:schemeClr val="tx1"/>
                          </a:solidFill>
                        </a:rPr>
                        <a:t> </a:t>
                      </a:r>
                      <a:r>
                        <a:rPr lang="en-US" altLang="ko-KR" sz="800" dirty="0" smtClean="0">
                          <a:solidFill>
                            <a:schemeClr val="tx1"/>
                          </a:solidFill>
                        </a:rPr>
                        <a:t>:</a:t>
                      </a:r>
                    </a:p>
                    <a:p>
                      <a:pPr latinLnBrk="1"/>
                      <a:r>
                        <a:rPr lang="en-US" altLang="ko-KR" sz="800" dirty="0" smtClean="0">
                          <a:solidFill>
                            <a:schemeClr val="tx1"/>
                          </a:solidFill>
                        </a:rPr>
                        <a:t>VIDEO-TSTAMP:12321321</a:t>
                      </a:r>
                    </a:p>
                    <a:p>
                      <a:pPr latinLnBrk="1"/>
                      <a:r>
                        <a:rPr lang="en-US" altLang="ko-KR" sz="800" dirty="0" smtClean="0">
                          <a:solidFill>
                            <a:schemeClr val="tx1"/>
                          </a:solidFill>
                        </a:rPr>
                        <a:t>AUDIO-TSTAMP:3243324</a:t>
                      </a:r>
                    </a:p>
                    <a:p>
                      <a:pPr latinLnBrk="1"/>
                      <a:r>
                        <a:rPr lang="en-US" altLang="ko-KR" sz="800" dirty="0" smtClean="0">
                          <a:solidFill>
                            <a:schemeClr val="tx1"/>
                          </a:solidFill>
                        </a:rPr>
                        <a:t>VIDEO-KIND:2</a:t>
                      </a:r>
                    </a:p>
                    <a:p>
                      <a:pPr latinLnBrk="1"/>
                      <a:r>
                        <a:rPr lang="en-US" altLang="ko-KR" sz="800" baseline="0" dirty="0" smtClean="0">
                          <a:solidFill>
                            <a:schemeClr val="tx1"/>
                          </a:solidFill>
                        </a:rPr>
                        <a:t>ERROR-CODE;0</a:t>
                      </a:r>
                      <a:endParaRPr lang="en-US" altLang="ko-KR" sz="800" dirty="0" smtClean="0">
                        <a:solidFill>
                          <a:schemeClr val="tx1"/>
                        </a:solidFill>
                      </a:endParaRPr>
                    </a:p>
                    <a:p>
                      <a:pPr latinLnBrk="1"/>
                      <a:r>
                        <a:rPr lang="en-US" altLang="ko-KR" sz="800" dirty="0" smtClean="0">
                          <a:solidFill>
                            <a:schemeClr val="tx1"/>
                          </a:solidFill>
                        </a:rPr>
                        <a:t>etc….</a:t>
                      </a:r>
                      <a:endParaRPr lang="ko-KR" altLang="en-US" sz="800" dirty="0">
                        <a:solidFill>
                          <a:schemeClr val="tx1"/>
                        </a:solidFill>
                      </a:endParaRPr>
                    </a:p>
                  </a:txBody>
                  <a:tcPr marL="36000" marR="36000" anchor="ctr"/>
                </a:tc>
                <a:extLst>
                  <a:ext uri="{0D108BD9-81ED-4DB2-BD59-A6C34878D82A}">
                    <a16:rowId xmlns:a16="http://schemas.microsoft.com/office/drawing/2014/main" val="10001"/>
                  </a:ext>
                </a:extLst>
              </a:tr>
              <a:tr h="1120080">
                <a:tc vMerge="1">
                  <a:txBody>
                    <a:bodyPr/>
                    <a:lstStyle/>
                    <a:p>
                      <a:pPr latinLnBrk="1"/>
                      <a:endParaRPr lang="ko-KR" altLang="en-US" sz="1100" dirty="0"/>
                    </a:p>
                  </a:txBody>
                  <a:tcPr anchor="ctr" anchorCtr="1"/>
                </a:tc>
                <a:tc>
                  <a:txBody>
                    <a:bodyPr/>
                    <a:lstStyle/>
                    <a:p>
                      <a:pPr latinLnBrk="1"/>
                      <a:r>
                        <a:rPr lang="en-US" altLang="ko-KR" sz="800" dirty="0" smtClean="0"/>
                        <a:t>INFO</a:t>
                      </a:r>
                      <a:endParaRPr lang="ko-KR" altLang="en-US" sz="800" dirty="0"/>
                    </a:p>
                  </a:txBody>
                  <a:tcPr marL="36000" marR="36000" anchor="ctr" anchorCtr="1"/>
                </a:tc>
                <a:tc>
                  <a:txBody>
                    <a:bodyPr/>
                    <a:lstStyle/>
                    <a:p>
                      <a:pPr latinLnBrk="1"/>
                      <a:r>
                        <a:rPr lang="en-US" altLang="ko-KR" sz="800" baseline="0" dirty="0" smtClean="0"/>
                        <a:t>Version Information</a:t>
                      </a:r>
                    </a:p>
                    <a:p>
                      <a:pPr latinLnBrk="1"/>
                      <a:r>
                        <a:rPr lang="en-US" altLang="ko-KR" sz="800" dirty="0" smtClean="0"/>
                        <a:t>Device information</a:t>
                      </a:r>
                    </a:p>
                  </a:txBody>
                  <a:tcPr marL="36000" marR="36000" anchor="ctr"/>
                </a:tc>
                <a:tc>
                  <a:txBody>
                    <a:bodyPr/>
                    <a:lstStyle/>
                    <a:p>
                      <a:endParaRPr lang="en-US" altLang="ko-KR" sz="800" dirty="0" smtClean="0">
                        <a:solidFill>
                          <a:srgbClr val="FF0000"/>
                        </a:solidFill>
                      </a:endParaRPr>
                    </a:p>
                    <a:p>
                      <a:r>
                        <a:rPr lang="en-US" altLang="ko-KR" sz="800" dirty="0" smtClean="0">
                          <a:solidFill>
                            <a:schemeClr val="tx1"/>
                          </a:solidFill>
                        </a:rPr>
                        <a:t>SW-UPDATE-DATE:2012-02-12</a:t>
                      </a:r>
                    </a:p>
                    <a:p>
                      <a:r>
                        <a:rPr lang="en-US" altLang="ko-KR" sz="800" dirty="0" smtClean="0">
                          <a:solidFill>
                            <a:schemeClr val="tx1"/>
                          </a:solidFill>
                        </a:rPr>
                        <a:t>CHANNEL-VER:3.4</a:t>
                      </a:r>
                    </a:p>
                    <a:p>
                      <a:r>
                        <a:rPr lang="en-US" altLang="ko-KR" sz="800" dirty="0" smtClean="0">
                          <a:solidFill>
                            <a:schemeClr val="tx1"/>
                          </a:solidFill>
                        </a:rPr>
                        <a:t>CHANNEL-UPDATE-DATE:2012-01-12</a:t>
                      </a:r>
                    </a:p>
                    <a:p>
                      <a:r>
                        <a:rPr lang="en-US" altLang="ko-KR" sz="800" dirty="0" smtClean="0">
                          <a:solidFill>
                            <a:schemeClr val="tx1"/>
                          </a:solidFill>
                        </a:rPr>
                        <a:t>HDD:30,21.23</a:t>
                      </a:r>
                    </a:p>
                  </a:txBody>
                  <a:tcPr marL="36000" marR="36000" anchor="ctr"/>
                </a:tc>
                <a:extLst>
                  <a:ext uri="{0D108BD9-81ED-4DB2-BD59-A6C34878D82A}">
                    <a16:rowId xmlns:a16="http://schemas.microsoft.com/office/drawing/2014/main" val="10002"/>
                  </a:ext>
                </a:extLst>
              </a:tr>
              <a:tr h="301173">
                <a:tc vMerge="1">
                  <a:txBody>
                    <a:bodyPr/>
                    <a:lstStyle/>
                    <a:p>
                      <a:pPr latinLnBrk="1"/>
                      <a:endParaRPr lang="ko-KR" altLang="en-US"/>
                    </a:p>
                  </a:txBody>
                  <a:tcPr/>
                </a:tc>
                <a:tc>
                  <a:txBody>
                    <a:bodyPr/>
                    <a:lstStyle/>
                    <a:p>
                      <a:pPr latinLnBrk="1"/>
                      <a:r>
                        <a:rPr lang="en-US" altLang="ko-KR" sz="800" dirty="0" smtClean="0"/>
                        <a:t>LOGIN</a:t>
                      </a:r>
                      <a:endParaRPr lang="ko-KR" altLang="en-US" sz="800" dirty="0"/>
                    </a:p>
                  </a:txBody>
                  <a:tcPr marL="36000" marR="36000" anchor="ctr" anchorCtr="1"/>
                </a:tc>
                <a:tc>
                  <a:txBody>
                    <a:bodyPr/>
                    <a:lstStyle/>
                    <a:p>
                      <a:pPr latinLnBrk="1"/>
                      <a:r>
                        <a:rPr lang="en-US" altLang="ko-KR" sz="800" dirty="0" smtClean="0"/>
                        <a:t>Complete message of authentication</a:t>
                      </a:r>
                      <a:endParaRPr lang="ko-KR" altLang="en-US" sz="800" dirty="0"/>
                    </a:p>
                  </a:txBody>
                  <a:tcPr marL="36000" marR="36000" anchor="ctr"/>
                </a:tc>
                <a:tc>
                  <a:txBody>
                    <a:bodyPr/>
                    <a:lstStyle/>
                    <a:p>
                      <a:r>
                        <a:rPr lang="en-US" altLang="ko-KR" sz="800" dirty="0" smtClean="0"/>
                        <a:t>TRUE or FALSE</a:t>
                      </a:r>
                    </a:p>
                  </a:txBody>
                  <a:tcPr marL="36000" marR="36000" anchor="ctr"/>
                </a:tc>
                <a:extLst>
                  <a:ext uri="{0D108BD9-81ED-4DB2-BD59-A6C34878D82A}">
                    <a16:rowId xmlns:a16="http://schemas.microsoft.com/office/drawing/2014/main" val="10003"/>
                  </a:ext>
                </a:extLst>
              </a:tr>
              <a:tr h="301173">
                <a:tc vMerge="1">
                  <a:txBody>
                    <a:bodyPr/>
                    <a:lstStyle/>
                    <a:p>
                      <a:pPr latinLnBrk="1"/>
                      <a:endParaRPr lang="ko-KR" altLang="en-US"/>
                    </a:p>
                  </a:txBody>
                  <a:tcPr/>
                </a:tc>
                <a:tc>
                  <a:txBody>
                    <a:bodyPr/>
                    <a:lstStyle/>
                    <a:p>
                      <a:pPr latinLnBrk="1"/>
                      <a:r>
                        <a:rPr lang="en-US" altLang="ko-KR" sz="800" dirty="0" smtClean="0"/>
                        <a:t>LOGOUT</a:t>
                      </a:r>
                      <a:endParaRPr lang="ko-KR" altLang="en-US" sz="800" dirty="0"/>
                    </a:p>
                  </a:txBody>
                  <a:tcPr marL="36000" marR="36000" anchor="ctr" anchorCtr="1"/>
                </a:tc>
                <a:tc>
                  <a:txBody>
                    <a:bodyPr/>
                    <a:lstStyle/>
                    <a:p>
                      <a:pPr latinLnBrk="1"/>
                      <a:r>
                        <a:rPr lang="en-US" altLang="ko-KR" sz="800" dirty="0" smtClean="0"/>
                        <a:t>Complete message of revoke authentication</a:t>
                      </a:r>
                      <a:endParaRPr lang="ko-KR" altLang="en-US" sz="800" dirty="0"/>
                    </a:p>
                  </a:txBody>
                  <a:tcPr marL="36000" marR="36000" anchor="ctr"/>
                </a:tc>
                <a:tc>
                  <a:txBody>
                    <a:bodyPr/>
                    <a:lstStyle/>
                    <a:p>
                      <a:r>
                        <a:rPr lang="en-US" altLang="ko-KR" sz="800" dirty="0" smtClean="0"/>
                        <a:t>TRUE or FALSE</a:t>
                      </a:r>
                    </a:p>
                  </a:txBody>
                  <a:tcPr marL="36000" marR="36000" anchor="ctr"/>
                </a:tc>
                <a:extLst>
                  <a:ext uri="{0D108BD9-81ED-4DB2-BD59-A6C34878D82A}">
                    <a16:rowId xmlns:a16="http://schemas.microsoft.com/office/drawing/2014/main" val="10004"/>
                  </a:ext>
                </a:extLst>
              </a:tr>
              <a:tr h="301173">
                <a:tc vMerge="1">
                  <a:txBody>
                    <a:bodyPr/>
                    <a:lstStyle/>
                    <a:p>
                      <a:pPr latinLnBrk="1"/>
                      <a:endParaRPr lang="ko-KR" altLang="en-US"/>
                    </a:p>
                  </a:txBody>
                  <a:tcPr/>
                </a:tc>
                <a:tc>
                  <a:txBody>
                    <a:bodyPr/>
                    <a:lstStyle/>
                    <a:p>
                      <a:pPr latinLnBrk="1"/>
                      <a:r>
                        <a:rPr lang="en-US" altLang="ko-KR" sz="800" dirty="0" smtClean="0"/>
                        <a:t>REBOOT</a:t>
                      </a:r>
                      <a:endParaRPr lang="ko-KR" altLang="en-US" sz="800" dirty="0"/>
                    </a:p>
                  </a:txBody>
                  <a:tcPr marL="36000" marR="36000" anchor="ctr" anchorCtr="1"/>
                </a:tc>
                <a:tc>
                  <a:txBody>
                    <a:bodyPr/>
                    <a:lstStyle/>
                    <a:p>
                      <a:pPr latinLnBrk="1"/>
                      <a:r>
                        <a:rPr lang="en-US" altLang="ko-KR" sz="800" dirty="0" smtClean="0"/>
                        <a:t>Reboot</a:t>
                      </a:r>
                      <a:r>
                        <a:rPr lang="en-US" altLang="ko-KR" sz="800" baseline="0" dirty="0" smtClean="0"/>
                        <a:t> message</a:t>
                      </a:r>
                      <a:endParaRPr lang="ko-KR" altLang="en-US" sz="800" dirty="0"/>
                    </a:p>
                  </a:txBody>
                  <a:tcPr marL="36000" marR="36000" anchor="ctr"/>
                </a:tc>
                <a:tc>
                  <a:txBody>
                    <a:bodyPr/>
                    <a:lstStyle/>
                    <a:p>
                      <a:r>
                        <a:rPr lang="en-US" altLang="ko-KR" sz="800" dirty="0" smtClean="0"/>
                        <a:t>2</a:t>
                      </a:r>
                      <a:r>
                        <a:rPr lang="en-US" altLang="ko-KR" sz="800" baseline="0" dirty="0" smtClean="0"/>
                        <a:t> or</a:t>
                      </a:r>
                      <a:r>
                        <a:rPr lang="ko-KR" altLang="en-US" sz="800" baseline="0" dirty="0" smtClean="0"/>
                        <a:t> </a:t>
                      </a:r>
                      <a:r>
                        <a:rPr lang="en-US" altLang="ko-KR" sz="800" baseline="0" dirty="0" smtClean="0"/>
                        <a:t>3</a:t>
                      </a:r>
                      <a:endParaRPr lang="en-US" altLang="ko-KR" sz="800" dirty="0" smtClean="0"/>
                    </a:p>
                  </a:txBody>
                  <a:tcPr marL="36000" marR="36000" anchor="ctr"/>
                </a:tc>
                <a:extLst>
                  <a:ext uri="{0D108BD9-81ED-4DB2-BD59-A6C34878D82A}">
                    <a16:rowId xmlns:a16="http://schemas.microsoft.com/office/drawing/2014/main" val="10005"/>
                  </a:ext>
                </a:extLst>
              </a:tr>
              <a:tr h="301173">
                <a:tc vMerge="1">
                  <a:txBody>
                    <a:bodyPr/>
                    <a:lstStyle/>
                    <a:p>
                      <a:pPr marL="0" marR="0" indent="0" algn="l" defTabSz="914400" rtl="0" eaLnBrk="1" fontAlgn="auto" latinLnBrk="1" hangingPunct="1">
                        <a:lnSpc>
                          <a:spcPct val="100000"/>
                        </a:lnSpc>
                        <a:spcBef>
                          <a:spcPts val="0"/>
                        </a:spcBef>
                        <a:spcAft>
                          <a:spcPts val="0"/>
                        </a:spcAft>
                        <a:buClrTx/>
                        <a:buSzTx/>
                        <a:buFontTx/>
                        <a:buNone/>
                        <a:tabLst/>
                        <a:defRPr/>
                      </a:pPr>
                      <a:endParaRPr lang="ko-KR" altLang="en-US" sz="1100" dirty="0" smtClean="0"/>
                    </a:p>
                  </a:txBody>
                  <a:tcPr anchor="ctr" anchorCtr="1"/>
                </a:tc>
                <a:tc>
                  <a:txBody>
                    <a:bodyPr/>
                    <a:lstStyle/>
                    <a:p>
                      <a:pPr latinLnBrk="1"/>
                      <a:r>
                        <a:rPr lang="en-US" altLang="ko-KR" sz="800" strike="sngStrike" dirty="0" smtClean="0"/>
                        <a:t>IMAGE</a:t>
                      </a:r>
                      <a:endParaRPr lang="ko-KR" altLang="en-US" sz="800" strike="sngStrike" dirty="0"/>
                    </a:p>
                  </a:txBody>
                  <a:tcPr marL="36000" marR="36000" anchor="ctr" anchorCtr="1"/>
                </a:tc>
                <a:tc>
                  <a:txBody>
                    <a:bodyPr/>
                    <a:lstStyle/>
                    <a:p>
                      <a:pPr latinLnBrk="1"/>
                      <a:r>
                        <a:rPr lang="en-US" altLang="ko-KR" sz="800" strike="sngStrike" dirty="0" smtClean="0"/>
                        <a:t>Captured Image</a:t>
                      </a:r>
                      <a:endParaRPr lang="ko-KR" altLang="en-US" sz="800" strike="sngStrike" dirty="0"/>
                    </a:p>
                  </a:txBody>
                  <a:tcPr marL="36000" marR="36000" anchor="ctr"/>
                </a:tc>
                <a:tc>
                  <a:txBody>
                    <a:bodyPr/>
                    <a:lstStyle/>
                    <a:p>
                      <a:pPr latinLnBrk="1"/>
                      <a:r>
                        <a:rPr lang="en-US" altLang="ko-KR" sz="800" strike="sngStrike" dirty="0" smtClean="0"/>
                        <a:t>Image</a:t>
                      </a:r>
                      <a:r>
                        <a:rPr lang="ko-KR" altLang="en-US" sz="800" strike="sngStrike" dirty="0" smtClean="0"/>
                        <a:t> </a:t>
                      </a:r>
                      <a:r>
                        <a:rPr lang="en-US" altLang="ko-KR" sz="800" strike="sngStrike" dirty="0" smtClean="0"/>
                        <a:t>BINARY</a:t>
                      </a:r>
                      <a:endParaRPr lang="ko-KR" altLang="en-US" sz="800" strike="sngStrike" dirty="0"/>
                    </a:p>
                  </a:txBody>
                  <a:tcPr marL="36000" marR="36000" anchor="ctr"/>
                </a:tc>
                <a:extLst>
                  <a:ext uri="{0D108BD9-81ED-4DB2-BD59-A6C34878D82A}">
                    <a16:rowId xmlns:a16="http://schemas.microsoft.com/office/drawing/2014/main" val="10006"/>
                  </a:ext>
                </a:extLst>
              </a:tr>
              <a:tr h="301173">
                <a:tc vMerge="1">
                  <a:txBody>
                    <a:bodyPr/>
                    <a:lstStyle/>
                    <a:p>
                      <a:pPr latinLnBrk="1"/>
                      <a:endParaRPr lang="ko-KR" altLang="en-US"/>
                    </a:p>
                  </a:txBody>
                  <a:tcPr/>
                </a:tc>
                <a:tc rowSpan="2">
                  <a:txBody>
                    <a:bodyPr/>
                    <a:lstStyle/>
                    <a:p>
                      <a:pPr latinLnBrk="1"/>
                      <a:r>
                        <a:rPr lang="en-US" altLang="ko-KR" sz="800" dirty="0" smtClean="0">
                          <a:solidFill>
                            <a:schemeClr val="tx1"/>
                          </a:solidFill>
                        </a:rPr>
                        <a:t>HW-TEST-BUTTON</a:t>
                      </a:r>
                    </a:p>
                  </a:txBody>
                  <a:tcPr marL="36000" marR="36000" anchor="ctr" anchorCtr="1">
                    <a:solidFill>
                      <a:schemeClr val="accent1">
                        <a:lumMod val="20000"/>
                        <a:lumOff val="80000"/>
                      </a:schemeClr>
                    </a:solidFill>
                  </a:tcPr>
                </a:tc>
                <a:tc>
                  <a:txBody>
                    <a:bodyPr/>
                    <a:lstStyle/>
                    <a:p>
                      <a:pPr latinLnBrk="1"/>
                      <a:r>
                        <a:rPr lang="en-US" altLang="ko-KR" sz="800" dirty="0" smtClean="0">
                          <a:solidFill>
                            <a:schemeClr val="tx1"/>
                          </a:solidFill>
                        </a:rPr>
                        <a:t>STB Button</a:t>
                      </a:r>
                      <a:r>
                        <a:rPr lang="en-US" altLang="ko-KR" sz="800" baseline="0" dirty="0" smtClean="0">
                          <a:solidFill>
                            <a:schemeClr val="tx1"/>
                          </a:solidFill>
                        </a:rPr>
                        <a:t> test</a:t>
                      </a:r>
                      <a:endParaRPr lang="ko-KR" altLang="en-US" sz="800" dirty="0">
                        <a:solidFill>
                          <a:schemeClr val="tx1"/>
                        </a:solidFill>
                      </a:endParaRPr>
                    </a:p>
                  </a:txBody>
                  <a:tcPr marL="36000" marR="36000" anchor="ctr">
                    <a:solidFill>
                      <a:schemeClr val="accent1">
                        <a:lumMod val="20000"/>
                        <a:lumOff val="80000"/>
                      </a:schemeClr>
                    </a:solidFill>
                  </a:tcPr>
                </a:tc>
                <a:tc>
                  <a:txBody>
                    <a:bodyPr/>
                    <a:lstStyle/>
                    <a:p>
                      <a:pPr latinLnBrk="1"/>
                      <a:r>
                        <a:rPr lang="en-US" altLang="ko-KR" sz="800" dirty="0" smtClean="0">
                          <a:solidFill>
                            <a:schemeClr val="tx1"/>
                          </a:solidFill>
                        </a:rPr>
                        <a:t>##RCU Code####  Send one</a:t>
                      </a:r>
                      <a:r>
                        <a:rPr lang="en-US" altLang="ko-KR" sz="800" baseline="0" dirty="0" smtClean="0">
                          <a:solidFill>
                            <a:schemeClr val="tx1"/>
                          </a:solidFill>
                        </a:rPr>
                        <a:t> of the following</a:t>
                      </a:r>
                      <a:r>
                        <a:rPr lang="en-US" altLang="ko-KR" sz="800" dirty="0" smtClean="0">
                          <a:solidFill>
                            <a:schemeClr val="tx1"/>
                          </a:solidFill>
                        </a:rPr>
                        <a:t> codesCODE:01 //</a:t>
                      </a:r>
                      <a:r>
                        <a:rPr lang="en-US" altLang="ko-KR" sz="800" baseline="0" dirty="0" smtClean="0">
                          <a:solidFill>
                            <a:schemeClr val="tx1"/>
                          </a:solidFill>
                        </a:rPr>
                        <a:t> </a:t>
                      </a:r>
                      <a:r>
                        <a:rPr lang="ko-KR" altLang="en-US" sz="800" baseline="0" dirty="0" smtClean="0">
                          <a:solidFill>
                            <a:schemeClr val="tx1"/>
                          </a:solidFill>
                        </a:rPr>
                        <a:t>전원</a:t>
                      </a:r>
                      <a:endParaRPr lang="en-US" altLang="ko-KR" sz="800" dirty="0" smtClean="0">
                        <a:solidFill>
                          <a:schemeClr val="tx1"/>
                        </a:solidFill>
                      </a:endParaRPr>
                    </a:p>
                    <a:p>
                      <a:pPr latinLnBrk="1"/>
                      <a:r>
                        <a:rPr lang="en-US" altLang="ko-KR" sz="800" dirty="0" smtClean="0">
                          <a:solidFill>
                            <a:schemeClr val="tx1"/>
                          </a:solidFill>
                        </a:rPr>
                        <a:t>CODE:0A // </a:t>
                      </a:r>
                      <a:r>
                        <a:rPr lang="ko-KR" altLang="en-US" sz="800" dirty="0" smtClean="0">
                          <a:solidFill>
                            <a:schemeClr val="tx1"/>
                          </a:solidFill>
                        </a:rPr>
                        <a:t>채널 </a:t>
                      </a:r>
                      <a:r>
                        <a:rPr lang="en-US" altLang="ko-KR" sz="800" dirty="0" smtClean="0">
                          <a:solidFill>
                            <a:schemeClr val="tx1"/>
                          </a:solidFill>
                        </a:rPr>
                        <a:t>Up</a:t>
                      </a:r>
                    </a:p>
                    <a:p>
                      <a:pPr latinLnBrk="1"/>
                      <a:r>
                        <a:rPr lang="en-US" altLang="ko-KR" sz="800" dirty="0" smtClean="0">
                          <a:solidFill>
                            <a:schemeClr val="tx1"/>
                          </a:solidFill>
                        </a:rPr>
                        <a:t>CODE:0B // </a:t>
                      </a:r>
                      <a:r>
                        <a:rPr lang="ko-KR" altLang="en-US" sz="800" dirty="0" smtClean="0">
                          <a:solidFill>
                            <a:schemeClr val="tx1"/>
                          </a:solidFill>
                        </a:rPr>
                        <a:t>채널 </a:t>
                      </a:r>
                      <a:r>
                        <a:rPr lang="en-US" altLang="ko-KR" sz="800" dirty="0" smtClean="0">
                          <a:solidFill>
                            <a:schemeClr val="tx1"/>
                          </a:solidFill>
                        </a:rPr>
                        <a:t>Down</a:t>
                      </a:r>
                    </a:p>
                    <a:p>
                      <a:pPr latinLnBrk="1"/>
                      <a:r>
                        <a:rPr lang="en-US" altLang="ko-KR" sz="800" dirty="0" smtClean="0">
                          <a:solidFill>
                            <a:schemeClr val="tx1"/>
                          </a:solidFill>
                        </a:rPr>
                        <a:t>CODE:0C // </a:t>
                      </a:r>
                      <a:r>
                        <a:rPr lang="ko-KR" altLang="en-US" sz="800" dirty="0" err="1" smtClean="0">
                          <a:solidFill>
                            <a:schemeClr val="tx1"/>
                          </a:solidFill>
                        </a:rPr>
                        <a:t>볼륜</a:t>
                      </a:r>
                      <a:r>
                        <a:rPr lang="ko-KR" altLang="en-US" sz="800" dirty="0" smtClean="0">
                          <a:solidFill>
                            <a:schemeClr val="tx1"/>
                          </a:solidFill>
                        </a:rPr>
                        <a:t> </a:t>
                      </a:r>
                      <a:r>
                        <a:rPr lang="en-US" altLang="ko-KR" sz="800" dirty="0" smtClean="0">
                          <a:solidFill>
                            <a:schemeClr val="tx1"/>
                          </a:solidFill>
                        </a:rPr>
                        <a:t>Up</a:t>
                      </a:r>
                    </a:p>
                    <a:p>
                      <a:pPr latinLnBrk="1"/>
                      <a:r>
                        <a:rPr lang="en-US" altLang="ko-KR" sz="800" dirty="0" smtClean="0">
                          <a:solidFill>
                            <a:schemeClr val="tx1"/>
                          </a:solidFill>
                        </a:rPr>
                        <a:t>CODE:0D // </a:t>
                      </a:r>
                      <a:r>
                        <a:rPr lang="ko-KR" altLang="en-US" sz="800" dirty="0" smtClean="0">
                          <a:solidFill>
                            <a:schemeClr val="tx1"/>
                          </a:solidFill>
                        </a:rPr>
                        <a:t>볼륨 </a:t>
                      </a:r>
                      <a:r>
                        <a:rPr lang="en-US" altLang="ko-KR" sz="800" dirty="0" smtClean="0">
                          <a:solidFill>
                            <a:schemeClr val="tx1"/>
                          </a:solidFill>
                        </a:rPr>
                        <a:t>Down</a:t>
                      </a:r>
                      <a:endParaRPr lang="ko-KR" altLang="en-US" sz="800" dirty="0">
                        <a:solidFill>
                          <a:schemeClr val="tx1"/>
                        </a:solidFill>
                      </a:endParaRPr>
                    </a:p>
                  </a:txBody>
                  <a:tcPr marL="36000" marR="36000" anchor="ctr">
                    <a:solidFill>
                      <a:schemeClr val="accent1">
                        <a:lumMod val="20000"/>
                        <a:lumOff val="80000"/>
                      </a:schemeClr>
                    </a:solidFill>
                  </a:tcPr>
                </a:tc>
                <a:extLst>
                  <a:ext uri="{0D108BD9-81ED-4DB2-BD59-A6C34878D82A}">
                    <a16:rowId xmlns:a16="http://schemas.microsoft.com/office/drawing/2014/main" val="10007"/>
                  </a:ext>
                </a:extLst>
              </a:tr>
              <a:tr h="301173">
                <a:tc vMerge="1">
                  <a:txBody>
                    <a:bodyPr/>
                    <a:lstStyle/>
                    <a:p>
                      <a:pPr latinLnBrk="1"/>
                      <a:endParaRPr lang="ko-KR" altLang="en-US"/>
                    </a:p>
                  </a:txBody>
                  <a:tcPr/>
                </a:tc>
                <a:tc vMerge="1">
                  <a:txBody>
                    <a:bodyPr/>
                    <a:lstStyle/>
                    <a:p>
                      <a:pPr latinLnBrk="1"/>
                      <a:endParaRPr lang="ko-KR" altLang="en-US" sz="1000" dirty="0">
                        <a:solidFill>
                          <a:schemeClr val="tx1"/>
                        </a:solidFill>
                      </a:endParaRPr>
                    </a:p>
                  </a:txBody>
                  <a:tcPr marL="36000" marR="36000" anchor="ctr" anchorCtr="1">
                    <a:solidFill>
                      <a:srgbClr val="FF0000"/>
                    </a:solidFill>
                  </a:tcPr>
                </a:tc>
                <a:tc>
                  <a:txBody>
                    <a:bodyPr/>
                    <a:lstStyle/>
                    <a:p>
                      <a:pPr latinLnBrk="1"/>
                      <a:r>
                        <a:rPr lang="en-US" altLang="ko-KR" sz="800" dirty="0" smtClean="0">
                          <a:solidFill>
                            <a:schemeClr val="tx1"/>
                          </a:solidFill>
                        </a:rPr>
                        <a:t>RCU Button test</a:t>
                      </a:r>
                      <a:endParaRPr lang="ko-KR" altLang="en-US" sz="800" dirty="0">
                        <a:solidFill>
                          <a:schemeClr val="tx1"/>
                        </a:solidFill>
                      </a:endParaRPr>
                    </a:p>
                  </a:txBody>
                  <a:tcPr marL="36000" marR="36000" anchor="ctr">
                    <a:solidFill>
                      <a:schemeClr val="accent1">
                        <a:lumMod val="20000"/>
                        <a:lumOff val="80000"/>
                      </a:schemeClr>
                    </a:solidFill>
                  </a:tcPr>
                </a:tc>
                <a:tc>
                  <a:txBody>
                    <a:bodyPr/>
                    <a:lstStyle/>
                    <a:p>
                      <a:pPr marL="0" marR="0" indent="0" algn="l" defTabSz="914400" rtl="0" eaLnBrk="1" fontAlgn="auto" latinLnBrk="1" hangingPunct="1">
                        <a:lnSpc>
                          <a:spcPct val="100000"/>
                        </a:lnSpc>
                        <a:spcBef>
                          <a:spcPts val="0"/>
                        </a:spcBef>
                        <a:spcAft>
                          <a:spcPts val="0"/>
                        </a:spcAft>
                        <a:buClrTx/>
                        <a:buSzTx/>
                        <a:buFontTx/>
                        <a:buNone/>
                        <a:tabLst/>
                        <a:defRPr/>
                      </a:pPr>
                      <a:r>
                        <a:rPr lang="en-US" altLang="ko-KR" sz="800" dirty="0" smtClean="0">
                          <a:solidFill>
                            <a:schemeClr val="tx1"/>
                          </a:solidFill>
                        </a:rPr>
                        <a:t>##RCU Code####  Send one</a:t>
                      </a:r>
                      <a:r>
                        <a:rPr lang="en-US" altLang="ko-KR" sz="800" baseline="0" dirty="0" smtClean="0">
                          <a:solidFill>
                            <a:schemeClr val="tx1"/>
                          </a:solidFill>
                        </a:rPr>
                        <a:t> of the following</a:t>
                      </a:r>
                      <a:r>
                        <a:rPr lang="en-US" altLang="ko-KR" sz="800" dirty="0" smtClean="0">
                          <a:solidFill>
                            <a:schemeClr val="tx1"/>
                          </a:solidFill>
                        </a:rPr>
                        <a:t> codes</a:t>
                      </a:r>
                    </a:p>
                    <a:p>
                      <a:pPr latinLnBrk="1"/>
                      <a:r>
                        <a:rPr lang="en-US" altLang="ko-KR" sz="800" dirty="0" smtClean="0">
                          <a:solidFill>
                            <a:schemeClr val="tx1"/>
                          </a:solidFill>
                        </a:rPr>
                        <a:t>CODE:09 //</a:t>
                      </a:r>
                      <a:r>
                        <a:rPr lang="en-US" altLang="ko-KR" sz="800" baseline="0" dirty="0" smtClean="0">
                          <a:solidFill>
                            <a:schemeClr val="tx1"/>
                          </a:solidFill>
                        </a:rPr>
                        <a:t> MUTE</a:t>
                      </a:r>
                    </a:p>
                  </a:txBody>
                  <a:tcPr marL="36000" marR="36000" anchor="ctr">
                    <a:solidFill>
                      <a:schemeClr val="accent1">
                        <a:lumMod val="20000"/>
                        <a:lumOff val="80000"/>
                      </a:schemeClr>
                    </a:solidFill>
                  </a:tcPr>
                </a:tc>
                <a:extLst>
                  <a:ext uri="{0D108BD9-81ED-4DB2-BD59-A6C34878D82A}">
                    <a16:rowId xmlns:a16="http://schemas.microsoft.com/office/drawing/2014/main" val="10008"/>
                  </a:ext>
                </a:extLst>
              </a:tr>
              <a:tr h="301173">
                <a:tc vMerge="1">
                  <a:txBody>
                    <a:bodyPr/>
                    <a:lstStyle/>
                    <a:p>
                      <a:pPr marL="0" marR="0" indent="0" algn="l" defTabSz="914400" rtl="0" eaLnBrk="1" fontAlgn="auto" latinLnBrk="1" hangingPunct="1">
                        <a:lnSpc>
                          <a:spcPct val="100000"/>
                        </a:lnSpc>
                        <a:spcBef>
                          <a:spcPts val="0"/>
                        </a:spcBef>
                        <a:spcAft>
                          <a:spcPts val="0"/>
                        </a:spcAft>
                        <a:buClrTx/>
                        <a:buSzTx/>
                        <a:buFontTx/>
                        <a:buNone/>
                        <a:tabLst/>
                        <a:defRPr/>
                      </a:pPr>
                      <a:endParaRPr lang="ko-KR" altLang="en-US" sz="1100" dirty="0" smtClean="0"/>
                    </a:p>
                  </a:txBody>
                  <a:tcPr anchor="ctr" anchorCtr="1"/>
                </a:tc>
                <a:tc>
                  <a:txBody>
                    <a:bodyPr/>
                    <a:lstStyle/>
                    <a:p>
                      <a:pPr latinLnBrk="1"/>
                      <a:r>
                        <a:rPr lang="en-US" altLang="ko-KR" sz="800" dirty="0" smtClean="0"/>
                        <a:t>COMPLETE</a:t>
                      </a:r>
                      <a:endParaRPr lang="ko-KR" altLang="en-US" sz="800" dirty="0"/>
                    </a:p>
                  </a:txBody>
                  <a:tcPr marL="36000" marR="36000" anchor="ctr" anchorCtr="1"/>
                </a:tc>
                <a:tc>
                  <a:txBody>
                    <a:bodyPr/>
                    <a:lstStyle/>
                    <a:p>
                      <a:pPr latinLnBrk="1"/>
                      <a:r>
                        <a:rPr lang="en-US" altLang="ko-KR" sz="800" dirty="0" smtClean="0"/>
                        <a:t>Complete</a:t>
                      </a:r>
                      <a:r>
                        <a:rPr lang="en-US" altLang="ko-KR" sz="800" baseline="0" dirty="0" smtClean="0"/>
                        <a:t> message</a:t>
                      </a:r>
                      <a:endParaRPr lang="ko-KR" altLang="en-US" sz="800" dirty="0"/>
                    </a:p>
                  </a:txBody>
                  <a:tcPr marL="36000" marR="36000" anchor="ctr"/>
                </a:tc>
                <a:tc>
                  <a:txBody>
                    <a:bodyPr/>
                    <a:lstStyle/>
                    <a:p>
                      <a:pPr marL="0" marR="0" indent="0" algn="l" defTabSz="914400" rtl="0" eaLnBrk="1" fontAlgn="auto" latinLnBrk="1" hangingPunct="1">
                        <a:lnSpc>
                          <a:spcPct val="100000"/>
                        </a:lnSpc>
                        <a:spcBef>
                          <a:spcPts val="0"/>
                        </a:spcBef>
                        <a:spcAft>
                          <a:spcPts val="0"/>
                        </a:spcAft>
                        <a:buClrTx/>
                        <a:buSzTx/>
                        <a:buFontTx/>
                        <a:buNone/>
                        <a:tabLst/>
                        <a:defRPr/>
                      </a:pPr>
                      <a:r>
                        <a:rPr lang="en-US" altLang="ko-KR" sz="800" dirty="0" smtClean="0"/>
                        <a:t>TRUE or FALSE</a:t>
                      </a:r>
                    </a:p>
                  </a:txBody>
                  <a:tcPr marL="36000" marR="36000" anchor="ctr"/>
                </a:tc>
                <a:extLst>
                  <a:ext uri="{0D108BD9-81ED-4DB2-BD59-A6C34878D82A}">
                    <a16:rowId xmlns:a16="http://schemas.microsoft.com/office/drawing/2014/main" val="10009"/>
                  </a:ext>
                </a:extLst>
              </a:tr>
              <a:tr h="301173">
                <a:tc>
                  <a:txBody>
                    <a:bodyPr/>
                    <a:lstStyle/>
                    <a:p>
                      <a:pPr latinLnBrk="1"/>
                      <a:r>
                        <a:rPr lang="en-US" altLang="ko-KR" sz="800" dirty="0" smtClean="0"/>
                        <a:t>Common</a:t>
                      </a:r>
                      <a:endParaRPr lang="ko-KR" altLang="en-US" sz="800" dirty="0"/>
                    </a:p>
                  </a:txBody>
                  <a:tcPr marL="36000" marR="36000" anchor="ctr" anchorCtr="1"/>
                </a:tc>
                <a:tc>
                  <a:txBody>
                    <a:bodyPr/>
                    <a:lstStyle/>
                    <a:p>
                      <a:pPr latinLnBrk="1"/>
                      <a:r>
                        <a:rPr lang="en-US" altLang="ko-KR" sz="800" dirty="0" smtClean="0"/>
                        <a:t>ACK</a:t>
                      </a:r>
                      <a:endParaRPr lang="ko-KR" altLang="en-US" sz="800" dirty="0"/>
                    </a:p>
                  </a:txBody>
                  <a:tcPr marL="36000" marR="36000" anchor="ctr" anchorCtr="1"/>
                </a:tc>
                <a:tc>
                  <a:txBody>
                    <a:bodyPr/>
                    <a:lstStyle/>
                    <a:p>
                      <a:pPr latinLnBrk="1"/>
                      <a:r>
                        <a:rPr lang="en-US" altLang="ko-KR" sz="800" dirty="0" smtClean="0"/>
                        <a:t>Reception</a:t>
                      </a:r>
                      <a:endParaRPr lang="ko-KR" altLang="en-US" sz="800" dirty="0"/>
                    </a:p>
                  </a:txBody>
                  <a:tcPr marL="36000" marR="36000" anchor="ctr"/>
                </a:tc>
                <a:tc>
                  <a:txBody>
                    <a:bodyPr/>
                    <a:lstStyle/>
                    <a:p>
                      <a:pPr latinLnBrk="1"/>
                      <a:endParaRPr lang="ko-KR" altLang="en-US" sz="800" dirty="0"/>
                    </a:p>
                  </a:txBody>
                  <a:tcPr marL="36000" marR="36000" anchor="ctr"/>
                </a:tc>
                <a:extLst>
                  <a:ext uri="{0D108BD9-81ED-4DB2-BD59-A6C34878D82A}">
                    <a16:rowId xmlns:a16="http://schemas.microsoft.com/office/drawing/2014/main" val="10010"/>
                  </a:ext>
                </a:extLst>
              </a:tr>
            </a:tbl>
          </a:graphicData>
        </a:graphic>
      </p:graphicFrame>
      <p:grpSp>
        <p:nvGrpSpPr>
          <p:cNvPr id="9" name="그룹 12"/>
          <p:cNvGrpSpPr/>
          <p:nvPr/>
        </p:nvGrpSpPr>
        <p:grpSpPr>
          <a:xfrm>
            <a:off x="3022624" y="35496"/>
            <a:ext cx="3790752" cy="432048"/>
            <a:chOff x="214313" y="714375"/>
            <a:chExt cx="6429375" cy="714375"/>
          </a:xfrm>
        </p:grpSpPr>
        <p:sp>
          <p:nvSpPr>
            <p:cNvPr id="10" name="모서리가 둥근 직사각형 9"/>
            <p:cNvSpPr/>
            <p:nvPr/>
          </p:nvSpPr>
          <p:spPr bwMode="auto">
            <a:xfrm>
              <a:off x="214313" y="714375"/>
              <a:ext cx="6429375" cy="714375"/>
            </a:xfrm>
            <a:prstGeom prst="roundRect">
              <a:avLst/>
            </a:prstGeom>
          </p:spPr>
          <p:style>
            <a:lnRef idx="3">
              <a:schemeClr val="lt1"/>
            </a:lnRef>
            <a:fillRef idx="1">
              <a:schemeClr val="accent6"/>
            </a:fillRef>
            <a:effectRef idx="1">
              <a:schemeClr val="accent6"/>
            </a:effectRef>
            <a:fontRef idx="minor">
              <a:schemeClr val="lt1"/>
            </a:fontRef>
          </p:style>
          <p:txBody>
            <a:bodyPr anchor="ctr"/>
            <a:lstStyle/>
            <a:p>
              <a:pPr algn="ctr" fontAlgn="auto">
                <a:spcBef>
                  <a:spcPts val="0"/>
                </a:spcBef>
                <a:spcAft>
                  <a:spcPts val="0"/>
                </a:spcAft>
                <a:defRPr/>
              </a:pPr>
              <a:endParaRPr kumimoji="0" lang="ko-KR" altLang="en-US" sz="1100"/>
            </a:p>
          </p:txBody>
        </p:sp>
        <p:sp>
          <p:nvSpPr>
            <p:cNvPr id="11" name="모서리가 둥근 직사각형 10"/>
            <p:cNvSpPr/>
            <p:nvPr/>
          </p:nvSpPr>
          <p:spPr bwMode="auto">
            <a:xfrm>
              <a:off x="357188" y="785813"/>
              <a:ext cx="6143625" cy="581025"/>
            </a:xfrm>
            <a:prstGeom prst="roundRect">
              <a:avLst/>
            </a:prstGeom>
            <a:ln>
              <a:solidFill>
                <a:schemeClr val="accent6">
                  <a:lumMod val="75000"/>
                </a:schemeClr>
              </a:solidFill>
            </a:ln>
          </p:spPr>
          <p:style>
            <a:lnRef idx="2">
              <a:schemeClr val="accent6"/>
            </a:lnRef>
            <a:fillRef idx="1">
              <a:schemeClr val="lt1"/>
            </a:fillRef>
            <a:effectRef idx="0">
              <a:schemeClr val="accent6"/>
            </a:effectRef>
            <a:fontRef idx="minor">
              <a:schemeClr val="dk1"/>
            </a:fontRef>
          </p:style>
          <p:txBody>
            <a:bodyPr anchor="ctr"/>
            <a:lstStyle/>
            <a:p>
              <a:pPr algn="ctr" fontAlgn="auto">
                <a:spcBef>
                  <a:spcPts val="0"/>
                </a:spcBef>
                <a:spcAft>
                  <a:spcPts val="0"/>
                </a:spcAft>
                <a:defRPr/>
              </a:pPr>
              <a:r>
                <a:rPr lang="en-US" altLang="ko-KR" sz="1000" dirty="0">
                  <a:latin typeface="HY견고딕" pitchFamily="18" charset="-127"/>
                  <a:ea typeface="HY견고딕" pitchFamily="18" charset="-127"/>
                </a:rPr>
                <a:t>2. STB </a:t>
              </a:r>
              <a:r>
                <a:rPr lang="en-US" altLang="ko-KR" sz="1000" dirty="0" err="1">
                  <a:latin typeface="HY견고딕" pitchFamily="18" charset="-127"/>
                  <a:ea typeface="HY견고딕" pitchFamily="18" charset="-127"/>
                </a:rPr>
                <a:t>Deamon</a:t>
              </a:r>
              <a:r>
                <a:rPr lang="en-US" altLang="ko-KR" sz="1000" dirty="0">
                  <a:latin typeface="HY견고딕" pitchFamily="18" charset="-127"/>
                  <a:ea typeface="HY견고딕" pitchFamily="18" charset="-127"/>
                </a:rPr>
                <a:t> communication Scenario</a:t>
              </a:r>
              <a:endParaRPr lang="ko-KR" altLang="en-US" sz="1000" dirty="0">
                <a:latin typeface="HY견고딕" pitchFamily="18" charset="-127"/>
                <a:ea typeface="HY견고딕" pitchFamily="18" charset="-127"/>
              </a:endParaRPr>
            </a:p>
          </p:txBody>
        </p:sp>
      </p:grpSp>
      <p:sp>
        <p:nvSpPr>
          <p:cNvPr id="13" name="슬라이드 번호 개체 틀 12"/>
          <p:cNvSpPr>
            <a:spLocks noGrp="1"/>
          </p:cNvSpPr>
          <p:nvPr>
            <p:ph type="sldNum" sz="quarter" idx="12"/>
          </p:nvPr>
        </p:nvSpPr>
        <p:spPr>
          <a:xfrm>
            <a:off x="5213176" y="8693679"/>
            <a:ext cx="1600200" cy="486833"/>
          </a:xfrm>
        </p:spPr>
        <p:txBody>
          <a:bodyPr/>
          <a:lstStyle/>
          <a:p>
            <a:fld id="{4AFB1CAC-E0B2-4E67-BA47-1772C30776A2}" type="slidenum">
              <a:rPr lang="ko-KR" altLang="en-US" smtClean="0"/>
              <a:pPr/>
              <a:t>10</a:t>
            </a:fld>
            <a:endParaRPr lang="ko-KR" altLang="en-US"/>
          </a:p>
        </p:txBody>
      </p:sp>
      <p:sp>
        <p:nvSpPr>
          <p:cNvPr id="14" name="모서리가 둥근 직사각형 13"/>
          <p:cNvSpPr/>
          <p:nvPr/>
        </p:nvSpPr>
        <p:spPr>
          <a:xfrm>
            <a:off x="214313" y="899592"/>
            <a:ext cx="2638623" cy="285750"/>
          </a:xfrm>
          <a:prstGeom prst="roundRect">
            <a:avLst/>
          </a:prstGeom>
        </p:spPr>
        <p:style>
          <a:lnRef idx="1">
            <a:schemeClr val="accent2"/>
          </a:lnRef>
          <a:fillRef idx="2">
            <a:schemeClr val="accent2"/>
          </a:fillRef>
          <a:effectRef idx="1">
            <a:schemeClr val="accent2"/>
          </a:effectRef>
          <a:fontRef idx="minor">
            <a:schemeClr val="dk1"/>
          </a:fontRef>
        </p:style>
        <p:txBody>
          <a:bodyPr anchor="ctr"/>
          <a:lstStyle/>
          <a:p>
            <a:pPr fontAlgn="auto">
              <a:spcBef>
                <a:spcPts val="0"/>
              </a:spcBef>
              <a:spcAft>
                <a:spcPts val="0"/>
              </a:spcAft>
              <a:defRPr/>
            </a:pPr>
            <a:r>
              <a:rPr kumimoji="0" lang="en-US" altLang="ko-KR" sz="1000" b="1" dirty="0" smtClean="0"/>
              <a:t>2.3.1 Communication Protocol Type</a:t>
            </a:r>
            <a:r>
              <a:rPr kumimoji="0" lang="ko-KR" altLang="en-US" sz="1000" b="1" dirty="0" smtClean="0"/>
              <a:t> </a:t>
            </a:r>
            <a:r>
              <a:rPr lang="en-US" altLang="ko-KR" sz="1000" b="1" dirty="0"/>
              <a:t>2</a:t>
            </a:r>
            <a:r>
              <a:rPr kumimoji="0" lang="en-US" altLang="ko-KR" sz="1000" b="1" dirty="0" smtClean="0"/>
              <a:t>/2</a:t>
            </a:r>
            <a:endParaRPr kumimoji="0" lang="ko-KR" altLang="en-US" sz="1000" b="1" dirty="0"/>
          </a:p>
        </p:txBody>
      </p:sp>
      <p:sp>
        <p:nvSpPr>
          <p:cNvPr id="15" name="모서리가 둥근 직사각형 14"/>
          <p:cNvSpPr/>
          <p:nvPr/>
        </p:nvSpPr>
        <p:spPr>
          <a:xfrm>
            <a:off x="2631331" y="563303"/>
            <a:ext cx="4150791" cy="285750"/>
          </a:xfrm>
          <a:prstGeom prst="roundRect">
            <a:avLst/>
          </a:prstGeom>
        </p:spPr>
        <p:style>
          <a:lnRef idx="1">
            <a:schemeClr val="accent6"/>
          </a:lnRef>
          <a:fillRef idx="3">
            <a:schemeClr val="accent6"/>
          </a:fillRef>
          <a:effectRef idx="2">
            <a:schemeClr val="accent6"/>
          </a:effectRef>
          <a:fontRef idx="minor">
            <a:schemeClr val="lt1"/>
          </a:fontRef>
        </p:style>
        <p:txBody>
          <a:bodyPr anchor="ctr"/>
          <a:lstStyle/>
          <a:p>
            <a:pPr fontAlgn="auto">
              <a:spcBef>
                <a:spcPts val="0"/>
              </a:spcBef>
              <a:spcAft>
                <a:spcPts val="0"/>
              </a:spcAft>
              <a:defRPr/>
            </a:pPr>
            <a:r>
              <a:rPr kumimoji="0" lang="en-US" altLang="ko-KR" sz="1200" b="1" dirty="0" smtClean="0"/>
              <a:t>2.3 Concept of STB </a:t>
            </a:r>
            <a:r>
              <a:rPr kumimoji="0" lang="en-US" altLang="ko-KR" sz="1200" b="1" dirty="0" err="1" smtClean="0"/>
              <a:t>Deamon</a:t>
            </a:r>
            <a:r>
              <a:rPr kumimoji="0" lang="en-US" altLang="ko-KR" sz="1200" b="1" dirty="0" smtClean="0"/>
              <a:t> communication Protocol</a:t>
            </a:r>
            <a:endParaRPr kumimoji="0" lang="ko-KR" altLang="en-US" sz="1200" b="1"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9"/>
          <p:cNvSpPr>
            <a:spLocks noChangeArrowheads="1"/>
          </p:cNvSpPr>
          <p:nvPr/>
        </p:nvSpPr>
        <p:spPr bwMode="auto">
          <a:xfrm>
            <a:off x="214313" y="1500166"/>
            <a:ext cx="6429375" cy="7429522"/>
          </a:xfrm>
          <a:prstGeom prst="roundRect">
            <a:avLst>
              <a:gd name="adj" fmla="val 3815"/>
            </a:avLst>
          </a:prstGeom>
          <a:noFill/>
          <a:ln>
            <a:headEnd/>
            <a:tailEnd/>
          </a:ln>
        </p:spPr>
        <p:style>
          <a:lnRef idx="2">
            <a:schemeClr val="accent5"/>
          </a:lnRef>
          <a:fillRef idx="1">
            <a:schemeClr val="lt1"/>
          </a:fillRef>
          <a:effectRef idx="0">
            <a:schemeClr val="accent5"/>
          </a:effectRef>
          <a:fontRef idx="minor">
            <a:schemeClr val="dk1"/>
          </a:fontRef>
        </p:style>
        <p:txBody>
          <a:bodyPr wrap="none" anchor="ctr"/>
          <a:lstStyle/>
          <a:p>
            <a:pPr fontAlgn="auto">
              <a:spcBef>
                <a:spcPts val="0"/>
              </a:spcBef>
              <a:spcAft>
                <a:spcPts val="0"/>
              </a:spcAft>
              <a:defRPr/>
            </a:pPr>
            <a:endParaRPr kumimoji="0" lang="ko-KR" altLang="en-US"/>
          </a:p>
        </p:txBody>
      </p:sp>
      <p:grpSp>
        <p:nvGrpSpPr>
          <p:cNvPr id="3" name="그룹 2"/>
          <p:cNvGrpSpPr/>
          <p:nvPr/>
        </p:nvGrpSpPr>
        <p:grpSpPr>
          <a:xfrm>
            <a:off x="0" y="0"/>
            <a:ext cx="6858000" cy="512763"/>
            <a:chOff x="0" y="0"/>
            <a:chExt cx="6858000" cy="512763"/>
          </a:xfrm>
        </p:grpSpPr>
        <p:sp>
          <p:nvSpPr>
            <p:cNvPr id="4" name="직사각형 3"/>
            <p:cNvSpPr/>
            <p:nvPr/>
          </p:nvSpPr>
          <p:spPr>
            <a:xfrm>
              <a:off x="0" y="0"/>
              <a:ext cx="6858000" cy="500063"/>
            </a:xfrm>
            <a:prstGeom prst="rect">
              <a:avLst/>
            </a:prstGeom>
          </p:spPr>
          <p:style>
            <a:lnRef idx="1">
              <a:schemeClr val="accent6"/>
            </a:lnRef>
            <a:fillRef idx="3">
              <a:schemeClr val="accent6"/>
            </a:fillRef>
            <a:effectRef idx="2">
              <a:schemeClr val="accent6"/>
            </a:effectRef>
            <a:fontRef idx="minor">
              <a:schemeClr val="lt1"/>
            </a:fontRef>
          </p:style>
          <p:txBody>
            <a:bodyPr anchor="ctr"/>
            <a:lstStyle/>
            <a:p>
              <a:pPr algn="ctr" fontAlgn="auto">
                <a:spcBef>
                  <a:spcPts val="0"/>
                </a:spcBef>
                <a:spcAft>
                  <a:spcPts val="0"/>
                </a:spcAft>
                <a:defRPr/>
              </a:pPr>
              <a:endParaRPr kumimoji="0" lang="ko-KR" altLang="en-US"/>
            </a:p>
          </p:txBody>
        </p:sp>
        <p:pic>
          <p:nvPicPr>
            <p:cNvPr id="5" name="Picture 3"/>
            <p:cNvPicPr>
              <a:picLocks noChangeAspect="1" noChangeArrowheads="1"/>
            </p:cNvPicPr>
            <p:nvPr/>
          </p:nvPicPr>
          <p:blipFill>
            <a:blip r:embed="rId2" cstate="print"/>
            <a:srcRect/>
            <a:stretch>
              <a:fillRect/>
            </a:stretch>
          </p:blipFill>
          <p:spPr bwMode="auto">
            <a:xfrm>
              <a:off x="0" y="0"/>
              <a:ext cx="1358900" cy="512763"/>
            </a:xfrm>
            <a:prstGeom prst="rect">
              <a:avLst/>
            </a:prstGeom>
            <a:ln>
              <a:noFill/>
            </a:ln>
            <a:effectLst>
              <a:softEdge rad="63500"/>
            </a:effectLst>
          </p:spPr>
        </p:pic>
      </p:grpSp>
      <p:sp>
        <p:nvSpPr>
          <p:cNvPr id="13" name="모서리가 둥근 직사각형 12"/>
          <p:cNvSpPr/>
          <p:nvPr/>
        </p:nvSpPr>
        <p:spPr>
          <a:xfrm>
            <a:off x="357188" y="1636772"/>
            <a:ext cx="6143625" cy="728730"/>
          </a:xfrm>
          <a:prstGeom prst="roundRect">
            <a:avLst/>
          </a:prstGeom>
          <a:solidFill>
            <a:schemeClr val="bg1">
              <a:lumMod val="95000"/>
            </a:schemeClr>
          </a:solidFill>
          <a:ln>
            <a:solidFill>
              <a:schemeClr val="bg1"/>
            </a:solidFill>
          </a:ln>
        </p:spPr>
        <p:style>
          <a:lnRef idx="1">
            <a:schemeClr val="dk1"/>
          </a:lnRef>
          <a:fillRef idx="2">
            <a:schemeClr val="dk1"/>
          </a:fillRef>
          <a:effectRef idx="1">
            <a:schemeClr val="dk1"/>
          </a:effectRef>
          <a:fontRef idx="minor">
            <a:schemeClr val="dk1"/>
          </a:fontRef>
        </p:style>
        <p:txBody>
          <a:bodyPr anchor="ctr"/>
          <a:lstStyle/>
          <a:p>
            <a:pPr fontAlgn="auto">
              <a:spcBef>
                <a:spcPts val="0"/>
              </a:spcBef>
              <a:spcAft>
                <a:spcPts val="0"/>
              </a:spcAft>
              <a:defRPr/>
            </a:pPr>
            <a:r>
              <a:rPr lang="en-US" altLang="ko-KR" sz="1000" dirty="0" smtClean="0">
                <a:solidFill>
                  <a:srgbClr val="002060"/>
                </a:solidFill>
              </a:rPr>
              <a:t>MSG-KIND </a:t>
            </a:r>
            <a:r>
              <a:rPr lang="en-US" altLang="ko-KR" sz="1000" dirty="0">
                <a:solidFill>
                  <a:srgbClr val="002060"/>
                </a:solidFill>
              </a:rPr>
              <a:t>is </a:t>
            </a:r>
            <a:r>
              <a:rPr lang="en-US" altLang="ko-KR" sz="1000" dirty="0" smtClean="0">
                <a:solidFill>
                  <a:srgbClr val="002060"/>
                </a:solidFill>
              </a:rPr>
              <a:t>an </a:t>
            </a:r>
            <a:r>
              <a:rPr lang="en-US" altLang="ko-KR" sz="1000" dirty="0">
                <a:solidFill>
                  <a:srgbClr val="002060"/>
                </a:solidFill>
              </a:rPr>
              <a:t>option that the STB ATT program sends </a:t>
            </a:r>
            <a:r>
              <a:rPr lang="en-US" altLang="ko-KR" sz="1000" dirty="0" smtClean="0">
                <a:solidFill>
                  <a:srgbClr val="002060"/>
                </a:solidFill>
              </a:rPr>
              <a:t>to STB daemon after </a:t>
            </a:r>
            <a:r>
              <a:rPr lang="en-US" altLang="ko-KR" sz="1000" dirty="0">
                <a:solidFill>
                  <a:srgbClr val="002060"/>
                </a:solidFill>
              </a:rPr>
              <a:t>TCP </a:t>
            </a:r>
            <a:r>
              <a:rPr lang="en-US" altLang="ko-KR" sz="1000" dirty="0" smtClean="0">
                <a:solidFill>
                  <a:srgbClr val="002060"/>
                </a:solidFill>
              </a:rPr>
              <a:t>connections. The </a:t>
            </a:r>
            <a:r>
              <a:rPr lang="en-US" altLang="ko-KR" sz="1000" dirty="0">
                <a:solidFill>
                  <a:srgbClr val="002060"/>
                </a:solidFill>
              </a:rPr>
              <a:t>STB daemon uses that information to </a:t>
            </a:r>
            <a:r>
              <a:rPr lang="en-US" altLang="ko-KR" sz="1000" dirty="0" smtClean="0">
                <a:solidFill>
                  <a:srgbClr val="002060"/>
                </a:solidFill>
              </a:rPr>
              <a:t>decide </a:t>
            </a:r>
            <a:r>
              <a:rPr lang="en-US" altLang="ko-KR" sz="1000" dirty="0">
                <a:solidFill>
                  <a:srgbClr val="002060"/>
                </a:solidFill>
              </a:rPr>
              <a:t>the image generation cycle and format</a:t>
            </a:r>
            <a:r>
              <a:rPr lang="en-US" altLang="ko-KR" sz="1000" dirty="0" smtClean="0">
                <a:solidFill>
                  <a:srgbClr val="002060"/>
                </a:solidFill>
              </a:rPr>
              <a:t>. It </a:t>
            </a:r>
            <a:r>
              <a:rPr lang="en-US" altLang="ko-KR" sz="1000" dirty="0">
                <a:solidFill>
                  <a:srgbClr val="002060"/>
                </a:solidFill>
              </a:rPr>
              <a:t>also includes additional information needed for STB daemon to </a:t>
            </a:r>
            <a:r>
              <a:rPr lang="en-US" altLang="ko-KR" sz="1000" dirty="0" smtClean="0">
                <a:solidFill>
                  <a:srgbClr val="002060"/>
                </a:solidFill>
              </a:rPr>
              <a:t>execute </a:t>
            </a:r>
            <a:r>
              <a:rPr lang="en-US" altLang="ko-KR" sz="1000" dirty="0">
                <a:solidFill>
                  <a:srgbClr val="002060"/>
                </a:solidFill>
              </a:rPr>
              <a:t>functions within the STB.</a:t>
            </a:r>
            <a:endParaRPr kumimoji="0" lang="en-US" altLang="ko-KR" sz="1000" dirty="0">
              <a:solidFill>
                <a:srgbClr val="002060"/>
              </a:solidFill>
              <a:ea typeface="HY중고딕" pitchFamily="18" charset="-127"/>
            </a:endParaRPr>
          </a:p>
        </p:txBody>
      </p:sp>
      <p:graphicFrame>
        <p:nvGraphicFramePr>
          <p:cNvPr id="14" name="표 13"/>
          <p:cNvGraphicFramePr>
            <a:graphicFrameLocks noGrp="1"/>
          </p:cNvGraphicFramePr>
          <p:nvPr>
            <p:extLst>
              <p:ext uri="{D42A27DB-BD31-4B8C-83A1-F6EECF244321}">
                <p14:modId xmlns:p14="http://schemas.microsoft.com/office/powerpoint/2010/main" val="492108268"/>
              </p:ext>
            </p:extLst>
          </p:nvPr>
        </p:nvGraphicFramePr>
        <p:xfrm>
          <a:off x="332655" y="3851921"/>
          <a:ext cx="6120681" cy="3507739"/>
        </p:xfrm>
        <a:graphic>
          <a:graphicData uri="http://schemas.openxmlformats.org/drawingml/2006/table">
            <a:tbl>
              <a:tblPr firstRow="1" bandRow="1">
                <a:tableStyleId>{5C22544A-7EE6-4342-B048-85BDC9FD1C3A}</a:tableStyleId>
              </a:tblPr>
              <a:tblGrid>
                <a:gridCol w="2040227">
                  <a:extLst>
                    <a:ext uri="{9D8B030D-6E8A-4147-A177-3AD203B41FA5}">
                      <a16:colId xmlns:a16="http://schemas.microsoft.com/office/drawing/2014/main" val="20000"/>
                    </a:ext>
                  </a:extLst>
                </a:gridCol>
                <a:gridCol w="1704190">
                  <a:extLst>
                    <a:ext uri="{9D8B030D-6E8A-4147-A177-3AD203B41FA5}">
                      <a16:colId xmlns:a16="http://schemas.microsoft.com/office/drawing/2014/main" val="20001"/>
                    </a:ext>
                  </a:extLst>
                </a:gridCol>
                <a:gridCol w="2376264">
                  <a:extLst>
                    <a:ext uri="{9D8B030D-6E8A-4147-A177-3AD203B41FA5}">
                      <a16:colId xmlns:a16="http://schemas.microsoft.com/office/drawing/2014/main" val="20002"/>
                    </a:ext>
                  </a:extLst>
                </a:gridCol>
              </a:tblGrid>
              <a:tr h="232228">
                <a:tc>
                  <a:txBody>
                    <a:bodyPr/>
                    <a:lstStyle/>
                    <a:p>
                      <a:pPr algn="ctr" latinLnBrk="1"/>
                      <a:r>
                        <a:rPr lang="en-US" altLang="ko-KR" sz="1000" dirty="0" smtClean="0"/>
                        <a:t>Information</a:t>
                      </a:r>
                      <a:endParaRPr lang="ko-KR" altLang="en-US" sz="1000" dirty="0"/>
                    </a:p>
                  </a:txBody>
                  <a:tcPr/>
                </a:tc>
                <a:tc>
                  <a:txBody>
                    <a:bodyPr/>
                    <a:lstStyle/>
                    <a:p>
                      <a:pPr algn="ctr" latinLnBrk="1"/>
                      <a:r>
                        <a:rPr lang="en-US" altLang="ko-KR" sz="1000" dirty="0" smtClean="0"/>
                        <a:t>Data type</a:t>
                      </a:r>
                      <a:endParaRPr lang="ko-KR" altLang="en-US" sz="1000" dirty="0"/>
                    </a:p>
                  </a:txBody>
                  <a:tcPr/>
                </a:tc>
                <a:tc>
                  <a:txBody>
                    <a:bodyPr/>
                    <a:lstStyle/>
                    <a:p>
                      <a:pPr algn="ctr" latinLnBrk="1"/>
                      <a:r>
                        <a:rPr lang="en-US" altLang="ko-KR" sz="1000" dirty="0" smtClean="0"/>
                        <a:t>Data</a:t>
                      </a:r>
                      <a:endParaRPr lang="ko-KR" altLang="en-US" sz="1000" dirty="0"/>
                    </a:p>
                  </a:txBody>
                  <a:tcPr/>
                </a:tc>
                <a:extLst>
                  <a:ext uri="{0D108BD9-81ED-4DB2-BD59-A6C34878D82A}">
                    <a16:rowId xmlns:a16="http://schemas.microsoft.com/office/drawing/2014/main" val="10000"/>
                  </a:ext>
                </a:extLst>
              </a:tr>
              <a:tr h="232228">
                <a:tc>
                  <a:txBody>
                    <a:bodyPr/>
                    <a:lstStyle/>
                    <a:p>
                      <a:pPr latinLnBrk="1"/>
                      <a:r>
                        <a:rPr lang="en-US" altLang="ko-KR" sz="1000" strike="sngStrike" dirty="0" smtClean="0"/>
                        <a:t>Image Type</a:t>
                      </a:r>
                      <a:endParaRPr lang="ko-KR" altLang="en-US" sz="1000" strike="sngStrike" dirty="0"/>
                    </a:p>
                  </a:txBody>
                  <a:tcPr/>
                </a:tc>
                <a:tc>
                  <a:txBody>
                    <a:bodyPr/>
                    <a:lstStyle/>
                    <a:p>
                      <a:pPr latinLnBrk="1"/>
                      <a:r>
                        <a:rPr lang="en-US" altLang="ko-KR" sz="1000" strike="sngStrike" dirty="0" smtClean="0"/>
                        <a:t>IMAGE-KIND</a:t>
                      </a:r>
                      <a:endParaRPr lang="ko-KR" altLang="en-US" sz="1000" strike="sngStrike" dirty="0"/>
                    </a:p>
                  </a:txBody>
                  <a:tcPr/>
                </a:tc>
                <a:tc>
                  <a:txBody>
                    <a:bodyPr/>
                    <a:lstStyle/>
                    <a:p>
                      <a:pPr latinLnBrk="1"/>
                      <a:r>
                        <a:rPr lang="en-US" altLang="ko-KR" sz="1000" strike="sngStrike" dirty="0" smtClean="0"/>
                        <a:t>JPEG</a:t>
                      </a:r>
                      <a:r>
                        <a:rPr lang="en-US" altLang="ko-KR" sz="1000" strike="sngStrike" baseline="0" dirty="0" smtClean="0"/>
                        <a:t> or BMP</a:t>
                      </a:r>
                      <a:endParaRPr lang="ko-KR" altLang="en-US" sz="1000" strike="sngStrike" dirty="0"/>
                    </a:p>
                  </a:txBody>
                  <a:tcPr/>
                </a:tc>
                <a:extLst>
                  <a:ext uri="{0D108BD9-81ED-4DB2-BD59-A6C34878D82A}">
                    <a16:rowId xmlns:a16="http://schemas.microsoft.com/office/drawing/2014/main" val="10001"/>
                  </a:ext>
                </a:extLst>
              </a:tr>
              <a:tr h="232228">
                <a:tc>
                  <a:txBody>
                    <a:bodyPr/>
                    <a:lstStyle/>
                    <a:p>
                      <a:pPr latinLnBrk="1"/>
                      <a:r>
                        <a:rPr lang="en-US" altLang="ko-KR" sz="1000" strike="sngStrike" dirty="0" smtClean="0"/>
                        <a:t>Image Resolution</a:t>
                      </a:r>
                      <a:endParaRPr lang="ko-KR" altLang="en-US" sz="1000" strike="sngStrike" dirty="0"/>
                    </a:p>
                  </a:txBody>
                  <a:tcPr/>
                </a:tc>
                <a:tc>
                  <a:txBody>
                    <a:bodyPr/>
                    <a:lstStyle/>
                    <a:p>
                      <a:pPr latinLnBrk="1"/>
                      <a:r>
                        <a:rPr lang="en-US" altLang="ko-KR" sz="1000" strike="sngStrike" dirty="0" smtClean="0"/>
                        <a:t>IMAGE-RESOLUTION</a:t>
                      </a:r>
                      <a:endParaRPr lang="ko-KR" altLang="en-US" sz="1000" strike="sngStrike" dirty="0"/>
                    </a:p>
                  </a:txBody>
                  <a:tcPr/>
                </a:tc>
                <a:tc>
                  <a:txBody>
                    <a:bodyPr/>
                    <a:lstStyle/>
                    <a:p>
                      <a:pPr latinLnBrk="1"/>
                      <a:r>
                        <a:rPr lang="en-US" altLang="ko-KR" sz="1000" strike="sngStrike" dirty="0" smtClean="0"/>
                        <a:t>ORIGINAL or</a:t>
                      </a:r>
                      <a:r>
                        <a:rPr lang="ko-KR" altLang="en-US" sz="1000" strike="sngStrike" dirty="0" smtClean="0"/>
                        <a:t> </a:t>
                      </a:r>
                      <a:r>
                        <a:rPr lang="en-US" altLang="ko-KR" sz="1000" strike="sngStrike" dirty="0" smtClean="0"/>
                        <a:t>640-480</a:t>
                      </a:r>
                      <a:endParaRPr lang="ko-KR" altLang="en-US" sz="1000" strike="sngStrike" dirty="0"/>
                    </a:p>
                  </a:txBody>
                  <a:tcPr/>
                </a:tc>
                <a:extLst>
                  <a:ext uri="{0D108BD9-81ED-4DB2-BD59-A6C34878D82A}">
                    <a16:rowId xmlns:a16="http://schemas.microsoft.com/office/drawing/2014/main" val="10002"/>
                  </a:ext>
                </a:extLst>
              </a:tr>
              <a:tr h="232228">
                <a:tc>
                  <a:txBody>
                    <a:bodyPr/>
                    <a:lstStyle/>
                    <a:p>
                      <a:pPr latinLnBrk="1"/>
                      <a:r>
                        <a:rPr lang="en-US" altLang="ko-KR" sz="1000" strike="noStrike" dirty="0" smtClean="0"/>
                        <a:t>Image transfer</a:t>
                      </a:r>
                      <a:r>
                        <a:rPr lang="en-US" altLang="ko-KR" sz="1000" strike="noStrike" baseline="0" dirty="0" smtClean="0"/>
                        <a:t> Interval</a:t>
                      </a:r>
                      <a:endParaRPr lang="ko-KR" altLang="en-US" sz="1000" strike="noStrike" dirty="0"/>
                    </a:p>
                  </a:txBody>
                  <a:tcPr/>
                </a:tc>
                <a:tc>
                  <a:txBody>
                    <a:bodyPr/>
                    <a:lstStyle/>
                    <a:p>
                      <a:pPr latinLnBrk="1"/>
                      <a:r>
                        <a:rPr lang="en-US" altLang="ko-KR" sz="1000" strike="noStrike" dirty="0" smtClean="0"/>
                        <a:t>IMAGE-CYCLE</a:t>
                      </a:r>
                      <a:endParaRPr lang="ko-KR" altLang="en-US" sz="1000" strike="noStrike" dirty="0"/>
                    </a:p>
                  </a:txBody>
                  <a:tcPr/>
                </a:tc>
                <a:tc>
                  <a:txBody>
                    <a:bodyPr/>
                    <a:lstStyle/>
                    <a:p>
                      <a:pPr latinLnBrk="1"/>
                      <a:r>
                        <a:rPr lang="en-US" altLang="ko-KR" sz="1000" strike="noStrike" dirty="0" smtClean="0"/>
                        <a:t>Seconds(1 or</a:t>
                      </a:r>
                      <a:r>
                        <a:rPr lang="ko-KR" altLang="en-US" sz="1000" strike="noStrike" dirty="0" smtClean="0"/>
                        <a:t> </a:t>
                      </a:r>
                      <a:r>
                        <a:rPr lang="en-US" altLang="ko-KR" sz="1000" strike="noStrike" dirty="0" smtClean="0"/>
                        <a:t>2 or</a:t>
                      </a:r>
                      <a:r>
                        <a:rPr lang="en-US" altLang="ko-KR" sz="1000" strike="noStrike" baseline="0" dirty="0" smtClean="0"/>
                        <a:t> ….)</a:t>
                      </a:r>
                      <a:endParaRPr lang="ko-KR" altLang="en-US" sz="1000" strike="noStrike" dirty="0"/>
                    </a:p>
                  </a:txBody>
                  <a:tcPr/>
                </a:tc>
                <a:extLst>
                  <a:ext uri="{0D108BD9-81ED-4DB2-BD59-A6C34878D82A}">
                    <a16:rowId xmlns:a16="http://schemas.microsoft.com/office/drawing/2014/main" val="10003"/>
                  </a:ext>
                </a:extLst>
              </a:tr>
              <a:tr h="232228">
                <a:tc>
                  <a:txBody>
                    <a:bodyPr/>
                    <a:lstStyle/>
                    <a:p>
                      <a:pPr latinLnBrk="1"/>
                      <a:r>
                        <a:rPr lang="en-US" altLang="ko-KR" sz="1000" dirty="0" smtClean="0"/>
                        <a:t>Resident</a:t>
                      </a:r>
                      <a:r>
                        <a:rPr lang="en-US" altLang="ko-KR" sz="1000" baseline="0" dirty="0" smtClean="0"/>
                        <a:t> registration number</a:t>
                      </a:r>
                      <a:endParaRPr lang="ko-KR" altLang="en-US" sz="1000" dirty="0"/>
                    </a:p>
                  </a:txBody>
                  <a:tcPr/>
                </a:tc>
                <a:tc>
                  <a:txBody>
                    <a:bodyPr/>
                    <a:lstStyle/>
                    <a:p>
                      <a:pPr latinLnBrk="1"/>
                      <a:r>
                        <a:rPr lang="en-US" altLang="ko-KR" sz="1000" dirty="0" smtClean="0"/>
                        <a:t>CITIZEN-NUMBER</a:t>
                      </a:r>
                      <a:endParaRPr lang="ko-KR" altLang="en-US" sz="1000" dirty="0"/>
                    </a:p>
                  </a:txBody>
                  <a:tcPr/>
                </a:tc>
                <a:tc>
                  <a:txBody>
                    <a:bodyPr/>
                    <a:lstStyle/>
                    <a:p>
                      <a:pPr marL="0" marR="0" indent="0" algn="l" defTabSz="914400" rtl="0" eaLnBrk="1" fontAlgn="auto" latinLnBrk="1" hangingPunct="1">
                        <a:lnSpc>
                          <a:spcPct val="100000"/>
                        </a:lnSpc>
                        <a:spcBef>
                          <a:spcPts val="0"/>
                        </a:spcBef>
                        <a:spcAft>
                          <a:spcPts val="0"/>
                        </a:spcAft>
                        <a:buClrTx/>
                        <a:buSzTx/>
                        <a:buFontTx/>
                        <a:buNone/>
                        <a:tabLst/>
                        <a:defRPr/>
                      </a:pPr>
                      <a:r>
                        <a:rPr lang="en-US" altLang="ko-KR" sz="1000" dirty="0" smtClean="0"/>
                        <a:t>Resident</a:t>
                      </a:r>
                      <a:r>
                        <a:rPr lang="en-US" altLang="ko-KR" sz="1000" baseline="0" dirty="0" smtClean="0"/>
                        <a:t> registration number for authentication</a:t>
                      </a:r>
                      <a:r>
                        <a:rPr lang="en-US" altLang="ko-KR" sz="1000" dirty="0" smtClean="0"/>
                        <a:t>(070718)</a:t>
                      </a:r>
                      <a:endParaRPr lang="ko-KR" altLang="en-US" sz="1000" dirty="0"/>
                    </a:p>
                  </a:txBody>
                  <a:tcPr/>
                </a:tc>
                <a:extLst>
                  <a:ext uri="{0D108BD9-81ED-4DB2-BD59-A6C34878D82A}">
                    <a16:rowId xmlns:a16="http://schemas.microsoft.com/office/drawing/2014/main" val="10004"/>
                  </a:ext>
                </a:extLst>
              </a:tr>
              <a:tr h="232228">
                <a:tc>
                  <a:txBody>
                    <a:bodyPr/>
                    <a:lstStyle/>
                    <a:p>
                      <a:pPr latinLnBrk="1"/>
                      <a:r>
                        <a:rPr lang="en-US" altLang="ko-KR" sz="1000" dirty="0" smtClean="0"/>
                        <a:t>Authentication</a:t>
                      </a:r>
                      <a:r>
                        <a:rPr lang="en-US" altLang="ko-KR" sz="1000" baseline="0" dirty="0" smtClean="0"/>
                        <a:t> number</a:t>
                      </a:r>
                      <a:endParaRPr lang="ko-KR" altLang="en-US" sz="1000" dirty="0"/>
                    </a:p>
                  </a:txBody>
                  <a:tcPr/>
                </a:tc>
                <a:tc>
                  <a:txBody>
                    <a:bodyPr/>
                    <a:lstStyle/>
                    <a:p>
                      <a:pPr latinLnBrk="1"/>
                      <a:r>
                        <a:rPr lang="en-US" altLang="ko-KR" sz="1000" dirty="0" smtClean="0"/>
                        <a:t>LOGIN-NUMBER</a:t>
                      </a:r>
                      <a:endParaRPr lang="ko-KR" altLang="en-US" sz="1000" dirty="0"/>
                    </a:p>
                  </a:txBody>
                  <a:tcPr/>
                </a:tc>
                <a:tc>
                  <a:txBody>
                    <a:bodyPr/>
                    <a:lstStyle/>
                    <a:p>
                      <a:pPr latinLnBrk="1"/>
                      <a:r>
                        <a:rPr lang="en-US" altLang="ko-KR" sz="1000" dirty="0" smtClean="0"/>
                        <a:t>Number for authentication</a:t>
                      </a:r>
                    </a:p>
                    <a:p>
                      <a:pPr latinLnBrk="1"/>
                      <a:r>
                        <a:rPr lang="en-US" altLang="ko-KR" sz="1000" dirty="0" smtClean="0"/>
                        <a:t>(100601010123)</a:t>
                      </a:r>
                      <a:endParaRPr lang="ko-KR" altLang="en-US" sz="1000" dirty="0"/>
                    </a:p>
                  </a:txBody>
                  <a:tcPr/>
                </a:tc>
                <a:extLst>
                  <a:ext uri="{0D108BD9-81ED-4DB2-BD59-A6C34878D82A}">
                    <a16:rowId xmlns:a16="http://schemas.microsoft.com/office/drawing/2014/main" val="10005"/>
                  </a:ext>
                </a:extLst>
              </a:tr>
              <a:tr h="261364">
                <a:tc>
                  <a:txBody>
                    <a:bodyPr/>
                    <a:lstStyle/>
                    <a:p>
                      <a:pPr latinLnBrk="1"/>
                      <a:r>
                        <a:rPr lang="en-US" altLang="ko-KR" sz="1000" dirty="0" smtClean="0"/>
                        <a:t>Manager</a:t>
                      </a:r>
                      <a:r>
                        <a:rPr lang="en-US" altLang="ko-KR" sz="1000" baseline="0" dirty="0" smtClean="0"/>
                        <a:t> code</a:t>
                      </a:r>
                      <a:endParaRPr lang="ko-KR" altLang="en-US" sz="1000" dirty="0"/>
                    </a:p>
                  </a:txBody>
                  <a:tcPr/>
                </a:tc>
                <a:tc>
                  <a:txBody>
                    <a:bodyPr/>
                    <a:lstStyle/>
                    <a:p>
                      <a:pPr latinLnBrk="1"/>
                      <a:r>
                        <a:rPr lang="en-US" altLang="ko-KR" sz="1000" dirty="0" smtClean="0"/>
                        <a:t>MANAGER-CODE</a:t>
                      </a:r>
                      <a:endParaRPr lang="ko-KR" altLang="en-US" sz="1000" dirty="0"/>
                    </a:p>
                  </a:txBody>
                  <a:tcPr/>
                </a:tc>
                <a:tc>
                  <a:txBody>
                    <a:bodyPr/>
                    <a:lstStyle/>
                    <a:p>
                      <a:pPr latinLnBrk="1"/>
                      <a:r>
                        <a:rPr lang="en-US" altLang="ko-KR" sz="1000" dirty="0" smtClean="0"/>
                        <a:t>Code for revoke authentication</a:t>
                      </a:r>
                      <a:r>
                        <a:rPr lang="ko-KR" altLang="en-US" sz="1000" dirty="0" smtClean="0"/>
                        <a:t> </a:t>
                      </a:r>
                      <a:r>
                        <a:rPr lang="en-US" altLang="ko-KR" sz="1000" dirty="0" smtClean="0"/>
                        <a:t>(1239)</a:t>
                      </a:r>
                      <a:endParaRPr lang="ko-KR" altLang="en-US" sz="1000" dirty="0"/>
                    </a:p>
                  </a:txBody>
                  <a:tcPr/>
                </a:tc>
                <a:extLst>
                  <a:ext uri="{0D108BD9-81ED-4DB2-BD59-A6C34878D82A}">
                    <a16:rowId xmlns:a16="http://schemas.microsoft.com/office/drawing/2014/main" val="10006"/>
                  </a:ext>
                </a:extLst>
              </a:tr>
              <a:tr h="360765">
                <a:tc>
                  <a:txBody>
                    <a:bodyPr/>
                    <a:lstStyle/>
                    <a:p>
                      <a:pPr latinLnBrk="1"/>
                      <a:r>
                        <a:rPr lang="en-US" altLang="ko-KR" sz="1000" strike="sngStrike" dirty="0" smtClean="0">
                          <a:solidFill>
                            <a:schemeClr val="tx1"/>
                          </a:solidFill>
                        </a:rPr>
                        <a:t>Partial</a:t>
                      </a:r>
                      <a:r>
                        <a:rPr lang="en-US" altLang="ko-KR" sz="1000" strike="sngStrike" baseline="0" dirty="0" smtClean="0">
                          <a:solidFill>
                            <a:schemeClr val="tx1"/>
                          </a:solidFill>
                        </a:rPr>
                        <a:t> Patch execution or not</a:t>
                      </a:r>
                      <a:endParaRPr lang="ko-KR" altLang="en-US" sz="1000" strike="sngStrike" dirty="0">
                        <a:solidFill>
                          <a:schemeClr val="tx1"/>
                        </a:solidFill>
                      </a:endParaRPr>
                    </a:p>
                  </a:txBody>
                  <a:tcPr>
                    <a:solidFill>
                      <a:schemeClr val="accent2">
                        <a:lumMod val="40000"/>
                        <a:lumOff val="60000"/>
                      </a:schemeClr>
                    </a:solidFill>
                  </a:tcPr>
                </a:tc>
                <a:tc>
                  <a:txBody>
                    <a:bodyPr/>
                    <a:lstStyle/>
                    <a:p>
                      <a:pPr latinLnBrk="1"/>
                      <a:r>
                        <a:rPr lang="en-US" altLang="ko-KR" sz="1000" strike="sngStrike" dirty="0" smtClean="0">
                          <a:solidFill>
                            <a:schemeClr val="tx1"/>
                          </a:solidFill>
                        </a:rPr>
                        <a:t>PARTIAL-PATCH</a:t>
                      </a:r>
                      <a:endParaRPr lang="ko-KR" altLang="en-US" sz="1000" strike="sngStrike" dirty="0">
                        <a:solidFill>
                          <a:schemeClr val="tx1"/>
                        </a:solidFill>
                      </a:endParaRPr>
                    </a:p>
                  </a:txBody>
                  <a:tcPr>
                    <a:solidFill>
                      <a:schemeClr val="accent2">
                        <a:lumMod val="40000"/>
                        <a:lumOff val="60000"/>
                      </a:schemeClr>
                    </a:solidFill>
                  </a:tcPr>
                </a:tc>
                <a:tc>
                  <a:txBody>
                    <a:bodyPr/>
                    <a:lstStyle/>
                    <a:p>
                      <a:pPr latinLnBrk="1"/>
                      <a:r>
                        <a:rPr lang="en-US" altLang="ko-KR" sz="1000" strike="sngStrike" dirty="0" smtClean="0">
                          <a:solidFill>
                            <a:schemeClr val="tx1"/>
                          </a:solidFill>
                        </a:rPr>
                        <a:t>0 or 1(1 means</a:t>
                      </a:r>
                      <a:r>
                        <a:rPr lang="ko-KR" altLang="en-US" sz="1000" strike="sngStrike" dirty="0" smtClean="0">
                          <a:solidFill>
                            <a:schemeClr val="tx1"/>
                          </a:solidFill>
                        </a:rPr>
                        <a:t> </a:t>
                      </a:r>
                      <a:r>
                        <a:rPr lang="en-US" altLang="ko-KR" sz="1000" strike="sngStrike" dirty="0" smtClean="0">
                          <a:solidFill>
                            <a:schemeClr val="tx1"/>
                          </a:solidFill>
                        </a:rPr>
                        <a:t>patch</a:t>
                      </a:r>
                      <a:r>
                        <a:rPr lang="en-US" altLang="ko-KR" sz="1000" strike="sngStrike" baseline="0" dirty="0" smtClean="0">
                          <a:solidFill>
                            <a:schemeClr val="tx1"/>
                          </a:solidFill>
                        </a:rPr>
                        <a:t> execution)</a:t>
                      </a:r>
                      <a:endParaRPr lang="ko-KR" altLang="en-US" sz="1000" strike="sngStrike" dirty="0">
                        <a:solidFill>
                          <a:schemeClr val="tx1"/>
                        </a:solidFill>
                      </a:endParaRPr>
                    </a:p>
                  </a:txBody>
                  <a:tcPr>
                    <a:solidFill>
                      <a:schemeClr val="accent2">
                        <a:lumMod val="40000"/>
                        <a:lumOff val="60000"/>
                      </a:schemeClr>
                    </a:solidFill>
                  </a:tcPr>
                </a:tc>
                <a:extLst>
                  <a:ext uri="{0D108BD9-81ED-4DB2-BD59-A6C34878D82A}">
                    <a16:rowId xmlns:a16="http://schemas.microsoft.com/office/drawing/2014/main" val="10007"/>
                  </a:ext>
                </a:extLst>
              </a:tr>
              <a:tr h="360765">
                <a:tc>
                  <a:txBody>
                    <a:bodyPr/>
                    <a:lstStyle/>
                    <a:p>
                      <a:pPr latinLnBrk="1"/>
                      <a:r>
                        <a:rPr lang="en-US" altLang="ko-KR" sz="1000" strike="sngStrike" dirty="0" smtClean="0">
                          <a:solidFill>
                            <a:schemeClr val="tx1"/>
                          </a:solidFill>
                        </a:rPr>
                        <a:t>Partial</a:t>
                      </a:r>
                      <a:r>
                        <a:rPr lang="en-US" altLang="ko-KR" sz="1000" strike="sngStrike" baseline="0" dirty="0" smtClean="0">
                          <a:solidFill>
                            <a:schemeClr val="tx1"/>
                          </a:solidFill>
                        </a:rPr>
                        <a:t> Patch </a:t>
                      </a:r>
                      <a:r>
                        <a:rPr lang="ko-KR" altLang="en-US" sz="1000" strike="sngStrike" baseline="0" dirty="0" smtClean="0">
                          <a:solidFill>
                            <a:schemeClr val="tx1"/>
                          </a:solidFill>
                        </a:rPr>
                        <a:t>후 </a:t>
                      </a:r>
                      <a:r>
                        <a:rPr lang="en-US" altLang="ko-KR" sz="1000" strike="sngStrike" baseline="0" dirty="0" smtClean="0">
                          <a:solidFill>
                            <a:schemeClr val="tx1"/>
                          </a:solidFill>
                        </a:rPr>
                        <a:t>STB </a:t>
                      </a:r>
                      <a:r>
                        <a:rPr lang="ko-KR" altLang="en-US" sz="1000" strike="sngStrike" baseline="0" dirty="0" err="1" smtClean="0">
                          <a:solidFill>
                            <a:schemeClr val="tx1"/>
                          </a:solidFill>
                        </a:rPr>
                        <a:t>데몬의</a:t>
                      </a:r>
                      <a:r>
                        <a:rPr lang="ko-KR" altLang="en-US" sz="1000" strike="sngStrike" baseline="0" dirty="0" smtClean="0">
                          <a:solidFill>
                            <a:schemeClr val="tx1"/>
                          </a:solidFill>
                        </a:rPr>
                        <a:t> 재부팅 수행 여부</a:t>
                      </a:r>
                      <a:endParaRPr lang="ko-KR" altLang="en-US" sz="1000" strike="sngStrike" dirty="0">
                        <a:solidFill>
                          <a:schemeClr val="tx1"/>
                        </a:solidFill>
                      </a:endParaRPr>
                    </a:p>
                  </a:txBody>
                  <a:tcPr>
                    <a:solidFill>
                      <a:schemeClr val="accent2">
                        <a:lumMod val="40000"/>
                        <a:lumOff val="60000"/>
                      </a:schemeClr>
                    </a:solidFill>
                  </a:tcPr>
                </a:tc>
                <a:tc>
                  <a:txBody>
                    <a:bodyPr/>
                    <a:lstStyle/>
                    <a:p>
                      <a:pPr latinLnBrk="1"/>
                      <a:r>
                        <a:rPr lang="en-US" altLang="ko-KR" sz="1000" strike="sngStrike" dirty="0" smtClean="0">
                          <a:solidFill>
                            <a:schemeClr val="tx1"/>
                          </a:solidFill>
                        </a:rPr>
                        <a:t>PATCH-REBOOT</a:t>
                      </a:r>
                      <a:r>
                        <a:rPr lang="en-US" altLang="ko-KR" sz="1000" strike="sngStrike" baseline="0" dirty="0" smtClean="0">
                          <a:solidFill>
                            <a:schemeClr val="tx1"/>
                          </a:solidFill>
                        </a:rPr>
                        <a:t>-FLAG</a:t>
                      </a:r>
                      <a:endParaRPr lang="ko-KR" altLang="en-US" sz="1000" strike="sngStrike" dirty="0">
                        <a:solidFill>
                          <a:schemeClr val="tx1"/>
                        </a:solidFill>
                      </a:endParaRPr>
                    </a:p>
                  </a:txBody>
                  <a:tcPr>
                    <a:solidFill>
                      <a:schemeClr val="accent2">
                        <a:lumMod val="40000"/>
                        <a:lumOff val="60000"/>
                      </a:schemeClr>
                    </a:solidFill>
                  </a:tcPr>
                </a:tc>
                <a:tc>
                  <a:txBody>
                    <a:bodyPr/>
                    <a:lstStyle/>
                    <a:p>
                      <a:pPr latinLnBrk="1"/>
                      <a:r>
                        <a:rPr lang="en-US" altLang="ko-KR" sz="1000" strike="sngStrike" dirty="0" smtClean="0">
                          <a:solidFill>
                            <a:schemeClr val="tx1"/>
                          </a:solidFill>
                        </a:rPr>
                        <a:t>0 or 1(1 means that </a:t>
                      </a:r>
                      <a:r>
                        <a:rPr lang="en-US" altLang="ko-KR" sz="1000" strike="sngStrike" dirty="0" err="1" smtClean="0">
                          <a:solidFill>
                            <a:schemeClr val="tx1"/>
                          </a:solidFill>
                        </a:rPr>
                        <a:t>deamon</a:t>
                      </a:r>
                      <a:r>
                        <a:rPr lang="en-US" altLang="ko-KR" sz="1000" strike="sngStrike" dirty="0" smtClean="0">
                          <a:solidFill>
                            <a:schemeClr val="tx1"/>
                          </a:solidFill>
                        </a:rPr>
                        <a:t> executes reboot)</a:t>
                      </a:r>
                      <a:endParaRPr lang="ko-KR" altLang="en-US" sz="1000" strike="sngStrike" dirty="0">
                        <a:solidFill>
                          <a:schemeClr val="tx1"/>
                        </a:solidFill>
                      </a:endParaRPr>
                    </a:p>
                  </a:txBody>
                  <a:tcPr>
                    <a:solidFill>
                      <a:schemeClr val="accent2">
                        <a:lumMod val="40000"/>
                        <a:lumOff val="60000"/>
                      </a:schemeClr>
                    </a:solidFill>
                  </a:tcPr>
                </a:tc>
                <a:extLst>
                  <a:ext uri="{0D108BD9-81ED-4DB2-BD59-A6C34878D82A}">
                    <a16:rowId xmlns:a16="http://schemas.microsoft.com/office/drawing/2014/main" val="10008"/>
                  </a:ext>
                </a:extLst>
              </a:tr>
              <a:tr h="360765">
                <a:tc>
                  <a:txBody>
                    <a:bodyPr/>
                    <a:lstStyle/>
                    <a:p>
                      <a:pPr latinLnBrk="1"/>
                      <a:r>
                        <a:rPr lang="en-US" altLang="ko-KR" sz="1000" strike="sngStrike" dirty="0" smtClean="0">
                          <a:solidFill>
                            <a:schemeClr val="tx1"/>
                          </a:solidFill>
                        </a:rPr>
                        <a:t>Latest</a:t>
                      </a:r>
                      <a:r>
                        <a:rPr lang="ko-KR" altLang="en-US" sz="1000" strike="sngStrike" dirty="0" smtClean="0">
                          <a:solidFill>
                            <a:schemeClr val="tx1"/>
                          </a:solidFill>
                        </a:rPr>
                        <a:t> </a:t>
                      </a:r>
                      <a:r>
                        <a:rPr lang="en-US" altLang="ko-KR" sz="1000" strike="sngStrike" dirty="0" smtClean="0">
                          <a:solidFill>
                            <a:schemeClr val="tx1"/>
                          </a:solidFill>
                        </a:rPr>
                        <a:t>S/W version</a:t>
                      </a:r>
                      <a:endParaRPr lang="ko-KR" altLang="en-US" sz="1000" strike="sngStrike" dirty="0">
                        <a:solidFill>
                          <a:schemeClr val="tx1"/>
                        </a:solidFill>
                      </a:endParaRPr>
                    </a:p>
                  </a:txBody>
                  <a:tcPr>
                    <a:solidFill>
                      <a:schemeClr val="accent2">
                        <a:lumMod val="40000"/>
                        <a:lumOff val="60000"/>
                      </a:schemeClr>
                    </a:solidFill>
                  </a:tcPr>
                </a:tc>
                <a:tc>
                  <a:txBody>
                    <a:bodyPr/>
                    <a:lstStyle/>
                    <a:p>
                      <a:pPr latinLnBrk="1"/>
                      <a:r>
                        <a:rPr lang="en-US" altLang="ko-KR" sz="1000" strike="sngStrike" dirty="0" smtClean="0">
                          <a:solidFill>
                            <a:schemeClr val="tx1"/>
                          </a:solidFill>
                        </a:rPr>
                        <a:t>LATEST-SW-VER</a:t>
                      </a:r>
                      <a:endParaRPr lang="ko-KR" altLang="en-US" sz="1000" strike="sngStrike" dirty="0">
                        <a:solidFill>
                          <a:schemeClr val="tx1"/>
                        </a:solidFill>
                      </a:endParaRPr>
                    </a:p>
                  </a:txBody>
                  <a:tcPr>
                    <a:solidFill>
                      <a:schemeClr val="accent2">
                        <a:lumMod val="40000"/>
                        <a:lumOff val="60000"/>
                      </a:schemeClr>
                    </a:solidFill>
                  </a:tcPr>
                </a:tc>
                <a:tc>
                  <a:txBody>
                    <a:bodyPr/>
                    <a:lstStyle/>
                    <a:p>
                      <a:pPr latinLnBrk="1"/>
                      <a:r>
                        <a:rPr lang="en-US" altLang="ko-KR" sz="1000" strike="sngStrike" dirty="0" smtClean="0">
                          <a:solidFill>
                            <a:schemeClr val="tx1"/>
                          </a:solidFill>
                        </a:rPr>
                        <a:t>Version(3.2.5)</a:t>
                      </a:r>
                      <a:endParaRPr lang="ko-KR" altLang="en-US" sz="1000" strike="sngStrike" dirty="0">
                        <a:solidFill>
                          <a:schemeClr val="tx1"/>
                        </a:solidFill>
                      </a:endParaRPr>
                    </a:p>
                  </a:txBody>
                  <a:tcPr>
                    <a:solidFill>
                      <a:schemeClr val="accent2">
                        <a:lumMod val="40000"/>
                        <a:lumOff val="60000"/>
                      </a:schemeClr>
                    </a:solidFill>
                  </a:tcPr>
                </a:tc>
                <a:extLst>
                  <a:ext uri="{0D108BD9-81ED-4DB2-BD59-A6C34878D82A}">
                    <a16:rowId xmlns:a16="http://schemas.microsoft.com/office/drawing/2014/main" val="10009"/>
                  </a:ext>
                </a:extLst>
              </a:tr>
              <a:tr h="360765">
                <a:tc>
                  <a:txBody>
                    <a:bodyPr/>
                    <a:lstStyle/>
                    <a:p>
                      <a:pPr latinLnBrk="1"/>
                      <a:r>
                        <a:rPr lang="en-US" altLang="ko-KR" sz="1000" strike="sngStrike" dirty="0" smtClean="0">
                          <a:solidFill>
                            <a:schemeClr val="tx1"/>
                          </a:solidFill>
                        </a:rPr>
                        <a:t>Latest</a:t>
                      </a:r>
                      <a:r>
                        <a:rPr lang="ko-KR" altLang="en-US" sz="1000" strike="sngStrike" dirty="0" smtClean="0">
                          <a:solidFill>
                            <a:schemeClr val="tx1"/>
                          </a:solidFill>
                        </a:rPr>
                        <a:t> </a:t>
                      </a:r>
                      <a:r>
                        <a:rPr lang="en-US" altLang="ko-KR" sz="1000" strike="sngStrike" dirty="0" smtClean="0">
                          <a:solidFill>
                            <a:schemeClr val="tx1"/>
                          </a:solidFill>
                        </a:rPr>
                        <a:t>Partial</a:t>
                      </a:r>
                      <a:r>
                        <a:rPr lang="en-US" altLang="ko-KR" sz="1000" strike="sngStrike" baseline="0" dirty="0" smtClean="0">
                          <a:solidFill>
                            <a:schemeClr val="tx1"/>
                          </a:solidFill>
                        </a:rPr>
                        <a:t> version</a:t>
                      </a:r>
                      <a:endParaRPr lang="ko-KR" altLang="en-US" sz="1000" strike="sngStrike" dirty="0">
                        <a:solidFill>
                          <a:schemeClr val="tx1"/>
                        </a:solidFill>
                      </a:endParaRPr>
                    </a:p>
                  </a:txBody>
                  <a:tcPr>
                    <a:solidFill>
                      <a:schemeClr val="accent2">
                        <a:lumMod val="40000"/>
                        <a:lumOff val="60000"/>
                      </a:schemeClr>
                    </a:solidFill>
                  </a:tcPr>
                </a:tc>
                <a:tc>
                  <a:txBody>
                    <a:bodyPr/>
                    <a:lstStyle/>
                    <a:p>
                      <a:pPr latinLnBrk="1"/>
                      <a:r>
                        <a:rPr lang="en-US" altLang="ko-KR" sz="1000" strike="sngStrike" dirty="0" smtClean="0">
                          <a:solidFill>
                            <a:schemeClr val="tx1"/>
                          </a:solidFill>
                        </a:rPr>
                        <a:t>LATEST-PARTIAL-VER</a:t>
                      </a:r>
                      <a:endParaRPr lang="ko-KR" altLang="en-US" sz="1000" strike="sngStrike" dirty="0">
                        <a:solidFill>
                          <a:schemeClr val="tx1"/>
                        </a:solidFill>
                      </a:endParaRPr>
                    </a:p>
                  </a:txBody>
                  <a:tcPr>
                    <a:solidFill>
                      <a:schemeClr val="accent2">
                        <a:lumMod val="40000"/>
                        <a:lumOff val="60000"/>
                      </a:schemeClr>
                    </a:solidFill>
                  </a:tcPr>
                </a:tc>
                <a:tc>
                  <a:txBody>
                    <a:bodyPr/>
                    <a:lstStyle/>
                    <a:p>
                      <a:pPr latinLnBrk="1"/>
                      <a:r>
                        <a:rPr lang="en-US" altLang="ko-KR" sz="1000" strike="sngStrike" dirty="0" smtClean="0">
                          <a:solidFill>
                            <a:schemeClr val="tx1"/>
                          </a:solidFill>
                        </a:rPr>
                        <a:t>Version(3.2.6)</a:t>
                      </a:r>
                      <a:endParaRPr lang="ko-KR" altLang="en-US" sz="1000" strike="sngStrike" dirty="0">
                        <a:solidFill>
                          <a:schemeClr val="tx1"/>
                        </a:solidFill>
                      </a:endParaRPr>
                    </a:p>
                  </a:txBody>
                  <a:tcPr>
                    <a:solidFill>
                      <a:schemeClr val="accent2">
                        <a:lumMod val="40000"/>
                        <a:lumOff val="60000"/>
                      </a:schemeClr>
                    </a:solidFill>
                  </a:tcPr>
                </a:tc>
                <a:extLst>
                  <a:ext uri="{0D108BD9-81ED-4DB2-BD59-A6C34878D82A}">
                    <a16:rowId xmlns:a16="http://schemas.microsoft.com/office/drawing/2014/main" val="10010"/>
                  </a:ext>
                </a:extLst>
              </a:tr>
            </a:tbl>
          </a:graphicData>
        </a:graphic>
      </p:graphicFrame>
      <p:graphicFrame>
        <p:nvGraphicFramePr>
          <p:cNvPr id="21" name="표 20"/>
          <p:cNvGraphicFramePr>
            <a:graphicFrameLocks noGrp="1"/>
          </p:cNvGraphicFramePr>
          <p:nvPr>
            <p:extLst>
              <p:ext uri="{D42A27DB-BD31-4B8C-83A1-F6EECF244321}">
                <p14:modId xmlns:p14="http://schemas.microsoft.com/office/powerpoint/2010/main" val="533811036"/>
              </p:ext>
            </p:extLst>
          </p:nvPr>
        </p:nvGraphicFramePr>
        <p:xfrm>
          <a:off x="357166" y="2580144"/>
          <a:ext cx="6072230" cy="1127760"/>
        </p:xfrm>
        <a:graphic>
          <a:graphicData uri="http://schemas.openxmlformats.org/drawingml/2006/table">
            <a:tbl>
              <a:tblPr firstRow="1" bandRow="1">
                <a:tableStyleId>{073A0DAA-6AF3-43AB-8588-CEC1D06C72B9}</a:tableStyleId>
              </a:tblPr>
              <a:tblGrid>
                <a:gridCol w="2000264">
                  <a:extLst>
                    <a:ext uri="{9D8B030D-6E8A-4147-A177-3AD203B41FA5}">
                      <a16:colId xmlns:a16="http://schemas.microsoft.com/office/drawing/2014/main" val="20000"/>
                    </a:ext>
                  </a:extLst>
                </a:gridCol>
                <a:gridCol w="4071966">
                  <a:extLst>
                    <a:ext uri="{9D8B030D-6E8A-4147-A177-3AD203B41FA5}">
                      <a16:colId xmlns:a16="http://schemas.microsoft.com/office/drawing/2014/main" val="20001"/>
                    </a:ext>
                  </a:extLst>
                </a:gridCol>
              </a:tblGrid>
              <a:tr h="0">
                <a:tc>
                  <a:txBody>
                    <a:bodyPr/>
                    <a:lstStyle/>
                    <a:p>
                      <a:pPr algn="ctr" latinLnBrk="1"/>
                      <a:r>
                        <a:rPr lang="en-US" altLang="ko-KR" sz="1000" dirty="0" smtClean="0"/>
                        <a:t>Items</a:t>
                      </a:r>
                      <a:endParaRPr lang="ko-KR" altLang="en-US" sz="1000" dirty="0"/>
                    </a:p>
                  </a:txBody>
                  <a:tcPr/>
                </a:tc>
                <a:tc>
                  <a:txBody>
                    <a:bodyPr/>
                    <a:lstStyle/>
                    <a:p>
                      <a:pPr algn="ctr" latinLnBrk="1"/>
                      <a:r>
                        <a:rPr lang="en-US" altLang="ko-KR" sz="1000" dirty="0" smtClean="0"/>
                        <a:t>Contents</a:t>
                      </a:r>
                      <a:endParaRPr lang="ko-KR" altLang="en-US" sz="1000" dirty="0"/>
                    </a:p>
                  </a:txBody>
                  <a:tcPr/>
                </a:tc>
                <a:extLst>
                  <a:ext uri="{0D108BD9-81ED-4DB2-BD59-A6C34878D82A}">
                    <a16:rowId xmlns:a16="http://schemas.microsoft.com/office/drawing/2014/main" val="10000"/>
                  </a:ext>
                </a:extLst>
              </a:tr>
              <a:tr h="0">
                <a:tc>
                  <a:txBody>
                    <a:bodyPr/>
                    <a:lstStyle/>
                    <a:p>
                      <a:pPr latinLnBrk="1"/>
                      <a:r>
                        <a:rPr lang="en-US" altLang="ko-KR" sz="1000" dirty="0" smtClean="0"/>
                        <a:t>Direction</a:t>
                      </a:r>
                      <a:r>
                        <a:rPr lang="en-US" altLang="ko-KR" sz="1000" baseline="0" dirty="0" smtClean="0"/>
                        <a:t> of t</a:t>
                      </a:r>
                      <a:r>
                        <a:rPr lang="en-US" altLang="ko-KR" sz="1000" dirty="0" smtClean="0"/>
                        <a:t>ransmission</a:t>
                      </a:r>
                      <a:endParaRPr lang="ko-KR" altLang="en-US" sz="1000" dirty="0"/>
                    </a:p>
                  </a:txBody>
                  <a:tcPr/>
                </a:tc>
                <a:tc>
                  <a:txBody>
                    <a:bodyPr/>
                    <a:lstStyle/>
                    <a:p>
                      <a:pPr latinLnBrk="1"/>
                      <a:r>
                        <a:rPr lang="en-US" altLang="ko-KR" sz="1000" dirty="0" smtClean="0"/>
                        <a:t>PC</a:t>
                      </a:r>
                      <a:r>
                        <a:rPr lang="en-US" altLang="ko-KR" sz="1000" baseline="0" dirty="0" smtClean="0"/>
                        <a:t> -&gt; STB</a:t>
                      </a:r>
                      <a:endParaRPr lang="ko-KR" altLang="en-US" sz="1000" dirty="0"/>
                    </a:p>
                  </a:txBody>
                  <a:tcPr/>
                </a:tc>
                <a:extLst>
                  <a:ext uri="{0D108BD9-81ED-4DB2-BD59-A6C34878D82A}">
                    <a16:rowId xmlns:a16="http://schemas.microsoft.com/office/drawing/2014/main" val="10001"/>
                  </a:ext>
                </a:extLst>
              </a:tr>
              <a:tr h="0">
                <a:tc>
                  <a:txBody>
                    <a:bodyPr/>
                    <a:lstStyle/>
                    <a:p>
                      <a:pPr latinLnBrk="1"/>
                      <a:r>
                        <a:rPr lang="en-US" altLang="ko-KR" sz="1000" dirty="0" smtClean="0"/>
                        <a:t>Transmission</a:t>
                      </a:r>
                      <a:r>
                        <a:rPr lang="en-US" altLang="ko-KR" sz="1000" baseline="0" dirty="0" smtClean="0"/>
                        <a:t> time</a:t>
                      </a:r>
                      <a:endParaRPr lang="ko-KR" altLang="en-US" sz="1000" dirty="0"/>
                    </a:p>
                  </a:txBody>
                  <a:tcPr/>
                </a:tc>
                <a:tc>
                  <a:txBody>
                    <a:bodyPr/>
                    <a:lstStyle/>
                    <a:p>
                      <a:pPr latinLnBrk="1"/>
                      <a:r>
                        <a:rPr lang="en-US" altLang="ko-KR" sz="1000" dirty="0" smtClean="0"/>
                        <a:t>Once after TCP connection between STB ATT program</a:t>
                      </a:r>
                      <a:r>
                        <a:rPr lang="en-US" altLang="ko-KR" sz="1000" baseline="0" dirty="0" smtClean="0"/>
                        <a:t> and STB </a:t>
                      </a:r>
                      <a:r>
                        <a:rPr lang="en-US" altLang="ko-KR" sz="1000" baseline="0" dirty="0" err="1" smtClean="0"/>
                        <a:t>deamon</a:t>
                      </a:r>
                      <a:endParaRPr lang="ko-KR" altLang="en-US" sz="1000" dirty="0"/>
                    </a:p>
                  </a:txBody>
                  <a:tcPr/>
                </a:tc>
                <a:extLst>
                  <a:ext uri="{0D108BD9-81ED-4DB2-BD59-A6C34878D82A}">
                    <a16:rowId xmlns:a16="http://schemas.microsoft.com/office/drawing/2014/main" val="10002"/>
                  </a:ext>
                </a:extLst>
              </a:tr>
              <a:tr h="0">
                <a:tc>
                  <a:txBody>
                    <a:bodyPr/>
                    <a:lstStyle/>
                    <a:p>
                      <a:pPr latinLnBrk="1"/>
                      <a:r>
                        <a:rPr lang="en-US" altLang="ko-KR" sz="1000" dirty="0" smtClean="0"/>
                        <a:t>Transmission Interval</a:t>
                      </a:r>
                      <a:endParaRPr lang="ko-KR" altLang="en-US" sz="1000" dirty="0"/>
                    </a:p>
                  </a:txBody>
                  <a:tcPr/>
                </a:tc>
                <a:tc>
                  <a:txBody>
                    <a:bodyPr/>
                    <a:lstStyle/>
                    <a:p>
                      <a:pPr latinLnBrk="1"/>
                      <a:r>
                        <a:rPr lang="en-US" altLang="ko-KR" sz="1000" dirty="0" smtClean="0"/>
                        <a:t>Once</a:t>
                      </a:r>
                      <a:r>
                        <a:rPr lang="en-US" altLang="ko-KR" sz="1000" baseline="0" dirty="0" smtClean="0"/>
                        <a:t> (for the first time)</a:t>
                      </a:r>
                      <a:endParaRPr lang="ko-KR" altLang="en-US" sz="1000" dirty="0"/>
                    </a:p>
                  </a:txBody>
                  <a:tcPr/>
                </a:tc>
                <a:extLst>
                  <a:ext uri="{0D108BD9-81ED-4DB2-BD59-A6C34878D82A}">
                    <a16:rowId xmlns:a16="http://schemas.microsoft.com/office/drawing/2014/main" val="10003"/>
                  </a:ext>
                </a:extLst>
              </a:tr>
            </a:tbl>
          </a:graphicData>
        </a:graphic>
      </p:graphicFrame>
      <p:sp>
        <p:nvSpPr>
          <p:cNvPr id="23" name="모서리가 둥근 직사각형 22"/>
          <p:cNvSpPr/>
          <p:nvPr/>
        </p:nvSpPr>
        <p:spPr>
          <a:xfrm>
            <a:off x="214313" y="1142976"/>
            <a:ext cx="1342479" cy="285750"/>
          </a:xfrm>
          <a:prstGeom prst="roundRect">
            <a:avLst/>
          </a:prstGeom>
        </p:spPr>
        <p:style>
          <a:lnRef idx="1">
            <a:schemeClr val="accent2"/>
          </a:lnRef>
          <a:fillRef idx="2">
            <a:schemeClr val="accent2"/>
          </a:fillRef>
          <a:effectRef idx="1">
            <a:schemeClr val="accent2"/>
          </a:effectRef>
          <a:fontRef idx="minor">
            <a:schemeClr val="dk1"/>
          </a:fontRef>
        </p:style>
        <p:txBody>
          <a:bodyPr anchor="ctr"/>
          <a:lstStyle/>
          <a:p>
            <a:pPr fontAlgn="auto">
              <a:spcBef>
                <a:spcPts val="0"/>
              </a:spcBef>
              <a:spcAft>
                <a:spcPts val="0"/>
              </a:spcAft>
              <a:defRPr/>
            </a:pPr>
            <a:r>
              <a:rPr kumimoji="0" lang="en-US" altLang="ko-KR" sz="1000" b="1" dirty="0" smtClean="0"/>
              <a:t>2.4.1 </a:t>
            </a:r>
            <a:r>
              <a:rPr lang="en-US" altLang="ko-KR" sz="1000" b="1" dirty="0" smtClean="0"/>
              <a:t>OPTION 1/2</a:t>
            </a:r>
            <a:endParaRPr kumimoji="0" lang="ko-KR" altLang="en-US" sz="1000" b="1" dirty="0"/>
          </a:p>
        </p:txBody>
      </p:sp>
      <p:grpSp>
        <p:nvGrpSpPr>
          <p:cNvPr id="6" name="그룹 24"/>
          <p:cNvGrpSpPr/>
          <p:nvPr/>
        </p:nvGrpSpPr>
        <p:grpSpPr>
          <a:xfrm>
            <a:off x="3022624" y="35496"/>
            <a:ext cx="3790752" cy="432048"/>
            <a:chOff x="214313" y="714375"/>
            <a:chExt cx="6429375" cy="714375"/>
          </a:xfrm>
        </p:grpSpPr>
        <p:sp>
          <p:nvSpPr>
            <p:cNvPr id="26" name="모서리가 둥근 직사각형 25"/>
            <p:cNvSpPr/>
            <p:nvPr/>
          </p:nvSpPr>
          <p:spPr bwMode="auto">
            <a:xfrm>
              <a:off x="214313" y="714375"/>
              <a:ext cx="6429375" cy="714375"/>
            </a:xfrm>
            <a:prstGeom prst="roundRect">
              <a:avLst/>
            </a:prstGeom>
          </p:spPr>
          <p:style>
            <a:lnRef idx="3">
              <a:schemeClr val="lt1"/>
            </a:lnRef>
            <a:fillRef idx="1">
              <a:schemeClr val="accent6"/>
            </a:fillRef>
            <a:effectRef idx="1">
              <a:schemeClr val="accent6"/>
            </a:effectRef>
            <a:fontRef idx="minor">
              <a:schemeClr val="lt1"/>
            </a:fontRef>
          </p:style>
          <p:txBody>
            <a:bodyPr anchor="ctr"/>
            <a:lstStyle/>
            <a:p>
              <a:pPr algn="ctr" fontAlgn="auto">
                <a:spcBef>
                  <a:spcPts val="0"/>
                </a:spcBef>
                <a:spcAft>
                  <a:spcPts val="0"/>
                </a:spcAft>
                <a:defRPr/>
              </a:pPr>
              <a:endParaRPr kumimoji="0" lang="ko-KR" altLang="en-US" sz="1100"/>
            </a:p>
          </p:txBody>
        </p:sp>
        <p:sp>
          <p:nvSpPr>
            <p:cNvPr id="27" name="모서리가 둥근 직사각형 26"/>
            <p:cNvSpPr/>
            <p:nvPr/>
          </p:nvSpPr>
          <p:spPr bwMode="auto">
            <a:xfrm>
              <a:off x="357188" y="785813"/>
              <a:ext cx="6143625" cy="581025"/>
            </a:xfrm>
            <a:prstGeom prst="roundRect">
              <a:avLst/>
            </a:prstGeom>
            <a:ln>
              <a:solidFill>
                <a:schemeClr val="accent6">
                  <a:lumMod val="75000"/>
                </a:schemeClr>
              </a:solidFill>
            </a:ln>
          </p:spPr>
          <p:style>
            <a:lnRef idx="2">
              <a:schemeClr val="accent6"/>
            </a:lnRef>
            <a:fillRef idx="1">
              <a:schemeClr val="lt1"/>
            </a:fillRef>
            <a:effectRef idx="0">
              <a:schemeClr val="accent6"/>
            </a:effectRef>
            <a:fontRef idx="minor">
              <a:schemeClr val="dk1"/>
            </a:fontRef>
          </p:style>
          <p:txBody>
            <a:bodyPr anchor="ctr"/>
            <a:lstStyle/>
            <a:p>
              <a:pPr algn="ctr" fontAlgn="auto">
                <a:spcBef>
                  <a:spcPts val="0"/>
                </a:spcBef>
                <a:spcAft>
                  <a:spcPts val="0"/>
                </a:spcAft>
                <a:defRPr/>
              </a:pPr>
              <a:r>
                <a:rPr lang="en-US" altLang="ko-KR" sz="1000" dirty="0">
                  <a:latin typeface="HY견고딕" pitchFamily="18" charset="-127"/>
                  <a:ea typeface="HY견고딕" pitchFamily="18" charset="-127"/>
                </a:rPr>
                <a:t>2. STB </a:t>
              </a:r>
              <a:r>
                <a:rPr lang="en-US" altLang="ko-KR" sz="1000" dirty="0" err="1">
                  <a:latin typeface="HY견고딕" pitchFamily="18" charset="-127"/>
                  <a:ea typeface="HY견고딕" pitchFamily="18" charset="-127"/>
                </a:rPr>
                <a:t>Deamon</a:t>
              </a:r>
              <a:r>
                <a:rPr lang="en-US" altLang="ko-KR" sz="1000" dirty="0">
                  <a:latin typeface="HY견고딕" pitchFamily="18" charset="-127"/>
                  <a:ea typeface="HY견고딕" pitchFamily="18" charset="-127"/>
                </a:rPr>
                <a:t> communication Scenario</a:t>
              </a:r>
              <a:endParaRPr lang="ko-KR" altLang="en-US" sz="1000" dirty="0">
                <a:latin typeface="HY견고딕" pitchFamily="18" charset="-127"/>
                <a:ea typeface="HY견고딕" pitchFamily="18" charset="-127"/>
              </a:endParaRPr>
            </a:p>
          </p:txBody>
        </p:sp>
      </p:grpSp>
      <p:cxnSp>
        <p:nvCxnSpPr>
          <p:cNvPr id="15" name="직선 연결선 14"/>
          <p:cNvCxnSpPr/>
          <p:nvPr/>
        </p:nvCxnSpPr>
        <p:spPr>
          <a:xfrm>
            <a:off x="214313" y="969318"/>
            <a:ext cx="6429375" cy="1588"/>
          </a:xfrm>
          <a:prstGeom prst="line">
            <a:avLst/>
          </a:prstGeom>
        </p:spPr>
        <p:style>
          <a:lnRef idx="2">
            <a:schemeClr val="accent6"/>
          </a:lnRef>
          <a:fillRef idx="0">
            <a:schemeClr val="accent6"/>
          </a:fillRef>
          <a:effectRef idx="1">
            <a:schemeClr val="accent6"/>
          </a:effectRef>
          <a:fontRef idx="minor">
            <a:schemeClr val="tx1"/>
          </a:fontRef>
        </p:style>
      </p:cxnSp>
      <p:sp>
        <p:nvSpPr>
          <p:cNvPr id="16" name="모서리가 둥근 직사각형 15"/>
          <p:cNvSpPr/>
          <p:nvPr/>
        </p:nvSpPr>
        <p:spPr>
          <a:xfrm>
            <a:off x="214313" y="683568"/>
            <a:ext cx="3286695" cy="285750"/>
          </a:xfrm>
          <a:prstGeom prst="roundRect">
            <a:avLst/>
          </a:prstGeom>
        </p:spPr>
        <p:style>
          <a:lnRef idx="1">
            <a:schemeClr val="accent6"/>
          </a:lnRef>
          <a:fillRef idx="3">
            <a:schemeClr val="accent6"/>
          </a:fillRef>
          <a:effectRef idx="2">
            <a:schemeClr val="accent6"/>
          </a:effectRef>
          <a:fontRef idx="minor">
            <a:schemeClr val="lt1"/>
          </a:fontRef>
        </p:style>
        <p:txBody>
          <a:bodyPr anchor="ctr"/>
          <a:lstStyle/>
          <a:p>
            <a:pPr fontAlgn="auto">
              <a:spcBef>
                <a:spcPts val="0"/>
              </a:spcBef>
              <a:spcAft>
                <a:spcPts val="0"/>
              </a:spcAft>
              <a:defRPr/>
            </a:pPr>
            <a:r>
              <a:rPr kumimoji="0" lang="en-US" altLang="ko-KR" sz="1000" b="1" dirty="0" smtClean="0"/>
              <a:t>2.4 STB </a:t>
            </a:r>
            <a:r>
              <a:rPr kumimoji="0" lang="en-US" altLang="ko-KR" sz="1000" b="1" dirty="0" err="1" smtClean="0"/>
              <a:t>Deamon</a:t>
            </a:r>
            <a:r>
              <a:rPr kumimoji="0" lang="en-US" altLang="ko-KR" sz="1000" b="1" dirty="0" smtClean="0"/>
              <a:t> Communication Detail Protocol</a:t>
            </a:r>
            <a:endParaRPr kumimoji="0" lang="ko-KR" altLang="en-US" sz="1000" b="1" dirty="0"/>
          </a:p>
        </p:txBody>
      </p:sp>
      <p:sp>
        <p:nvSpPr>
          <p:cNvPr id="17" name="모서리가 둥근 사각형 설명선 16"/>
          <p:cNvSpPr/>
          <p:nvPr/>
        </p:nvSpPr>
        <p:spPr>
          <a:xfrm>
            <a:off x="332656" y="7668344"/>
            <a:ext cx="2160240" cy="864096"/>
          </a:xfrm>
          <a:prstGeom prst="wedgeRoundRectCallout">
            <a:avLst>
              <a:gd name="adj1" fmla="val -22923"/>
              <a:gd name="adj2" fmla="val -72063"/>
              <a:gd name="adj3" fmla="val 16667"/>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en-US" altLang="ko-KR" sz="1000" dirty="0" smtClean="0"/>
              <a:t>There </a:t>
            </a:r>
            <a:r>
              <a:rPr lang="en-US" altLang="ko-KR" sz="1000" dirty="0"/>
              <a:t>is no Partial Patch policy any more. So above items are not used, but protocol is in it.</a:t>
            </a:r>
            <a:endParaRPr lang="ko-KR" altLang="en-US" sz="1000" dirty="0"/>
          </a:p>
        </p:txBody>
      </p:sp>
      <p:sp>
        <p:nvSpPr>
          <p:cNvPr id="18" name="슬라이드 번호 개체 틀 17"/>
          <p:cNvSpPr>
            <a:spLocks noGrp="1"/>
          </p:cNvSpPr>
          <p:nvPr>
            <p:ph type="sldNum" sz="quarter" idx="12"/>
          </p:nvPr>
        </p:nvSpPr>
        <p:spPr>
          <a:xfrm>
            <a:off x="5213176" y="8693679"/>
            <a:ext cx="1600200" cy="486833"/>
          </a:xfrm>
        </p:spPr>
        <p:txBody>
          <a:bodyPr/>
          <a:lstStyle/>
          <a:p>
            <a:fld id="{4AFB1CAC-E0B2-4E67-BA47-1772C30776A2}" type="slidenum">
              <a:rPr lang="ko-KR" altLang="en-US" smtClean="0"/>
              <a:pPr/>
              <a:t>11</a:t>
            </a:fld>
            <a:endParaRPr lang="ko-KR" altLang="en-US"/>
          </a:p>
        </p:txBody>
      </p:sp>
      <p:sp>
        <p:nvSpPr>
          <p:cNvPr id="19" name="모서리가 둥근 사각형 설명선 18"/>
          <p:cNvSpPr/>
          <p:nvPr/>
        </p:nvSpPr>
        <p:spPr>
          <a:xfrm>
            <a:off x="5589240" y="3995936"/>
            <a:ext cx="864096" cy="635197"/>
          </a:xfrm>
          <a:prstGeom prst="wedgeRoundRectCallout">
            <a:avLst>
              <a:gd name="adj1" fmla="val -64341"/>
              <a:gd name="adj2" fmla="val 66781"/>
              <a:gd name="adj3" fmla="val 16667"/>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en-US" altLang="ko-KR" sz="1000" dirty="0" smtClean="0"/>
              <a:t>Use for STATUS </a:t>
            </a:r>
          </a:p>
          <a:p>
            <a:pPr algn="ctr"/>
            <a:r>
              <a:rPr lang="en-US" altLang="ko-KR" sz="1000" dirty="0" smtClean="0"/>
              <a:t>transmission Interval</a:t>
            </a:r>
            <a:endParaRPr lang="ko-KR" altLang="en-US" sz="1000"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9"/>
          <p:cNvSpPr>
            <a:spLocks noChangeArrowheads="1"/>
          </p:cNvSpPr>
          <p:nvPr/>
        </p:nvSpPr>
        <p:spPr bwMode="auto">
          <a:xfrm>
            <a:off x="214313" y="1500166"/>
            <a:ext cx="6429375" cy="7429522"/>
          </a:xfrm>
          <a:prstGeom prst="roundRect">
            <a:avLst>
              <a:gd name="adj" fmla="val 3815"/>
            </a:avLst>
          </a:prstGeom>
          <a:noFill/>
          <a:ln>
            <a:headEnd/>
            <a:tailEnd/>
          </a:ln>
        </p:spPr>
        <p:style>
          <a:lnRef idx="2">
            <a:schemeClr val="accent5"/>
          </a:lnRef>
          <a:fillRef idx="1">
            <a:schemeClr val="lt1"/>
          </a:fillRef>
          <a:effectRef idx="0">
            <a:schemeClr val="accent5"/>
          </a:effectRef>
          <a:fontRef idx="minor">
            <a:schemeClr val="dk1"/>
          </a:fontRef>
        </p:style>
        <p:txBody>
          <a:bodyPr wrap="none" anchor="ctr"/>
          <a:lstStyle/>
          <a:p>
            <a:pPr fontAlgn="auto">
              <a:spcBef>
                <a:spcPts val="0"/>
              </a:spcBef>
              <a:spcAft>
                <a:spcPts val="0"/>
              </a:spcAft>
              <a:defRPr/>
            </a:pPr>
            <a:endParaRPr kumimoji="0" lang="ko-KR" altLang="en-US"/>
          </a:p>
        </p:txBody>
      </p:sp>
      <p:grpSp>
        <p:nvGrpSpPr>
          <p:cNvPr id="3" name="그룹 2"/>
          <p:cNvGrpSpPr/>
          <p:nvPr/>
        </p:nvGrpSpPr>
        <p:grpSpPr>
          <a:xfrm>
            <a:off x="0" y="0"/>
            <a:ext cx="6858000" cy="512763"/>
            <a:chOff x="0" y="0"/>
            <a:chExt cx="6858000" cy="512763"/>
          </a:xfrm>
        </p:grpSpPr>
        <p:sp>
          <p:nvSpPr>
            <p:cNvPr id="4" name="직사각형 3"/>
            <p:cNvSpPr/>
            <p:nvPr/>
          </p:nvSpPr>
          <p:spPr>
            <a:xfrm>
              <a:off x="0" y="0"/>
              <a:ext cx="6858000" cy="500063"/>
            </a:xfrm>
            <a:prstGeom prst="rect">
              <a:avLst/>
            </a:prstGeom>
          </p:spPr>
          <p:style>
            <a:lnRef idx="1">
              <a:schemeClr val="accent6"/>
            </a:lnRef>
            <a:fillRef idx="3">
              <a:schemeClr val="accent6"/>
            </a:fillRef>
            <a:effectRef idx="2">
              <a:schemeClr val="accent6"/>
            </a:effectRef>
            <a:fontRef idx="minor">
              <a:schemeClr val="lt1"/>
            </a:fontRef>
          </p:style>
          <p:txBody>
            <a:bodyPr anchor="ctr"/>
            <a:lstStyle/>
            <a:p>
              <a:pPr algn="ctr" fontAlgn="auto">
                <a:spcBef>
                  <a:spcPts val="0"/>
                </a:spcBef>
                <a:spcAft>
                  <a:spcPts val="0"/>
                </a:spcAft>
                <a:defRPr/>
              </a:pPr>
              <a:endParaRPr kumimoji="0" lang="ko-KR" altLang="en-US"/>
            </a:p>
          </p:txBody>
        </p:sp>
        <p:pic>
          <p:nvPicPr>
            <p:cNvPr id="5" name="Picture 3"/>
            <p:cNvPicPr>
              <a:picLocks noChangeAspect="1" noChangeArrowheads="1"/>
            </p:cNvPicPr>
            <p:nvPr/>
          </p:nvPicPr>
          <p:blipFill>
            <a:blip r:embed="rId2" cstate="print"/>
            <a:srcRect/>
            <a:stretch>
              <a:fillRect/>
            </a:stretch>
          </p:blipFill>
          <p:spPr bwMode="auto">
            <a:xfrm>
              <a:off x="0" y="0"/>
              <a:ext cx="1358900" cy="512763"/>
            </a:xfrm>
            <a:prstGeom prst="rect">
              <a:avLst/>
            </a:prstGeom>
            <a:ln>
              <a:noFill/>
            </a:ln>
            <a:effectLst>
              <a:softEdge rad="63500"/>
            </a:effectLst>
          </p:spPr>
        </p:pic>
      </p:grpSp>
      <p:sp>
        <p:nvSpPr>
          <p:cNvPr id="8" name="직사각형 7"/>
          <p:cNvSpPr/>
          <p:nvPr/>
        </p:nvSpPr>
        <p:spPr>
          <a:xfrm>
            <a:off x="1700808" y="2123728"/>
            <a:ext cx="3312368" cy="506336"/>
          </a:xfrm>
          <a:prstGeom prst="rect">
            <a:avLst/>
          </a:prstGeom>
        </p:spPr>
        <p:style>
          <a:lnRef idx="2">
            <a:schemeClr val="dk1"/>
          </a:lnRef>
          <a:fillRef idx="1">
            <a:schemeClr val="lt1"/>
          </a:fillRef>
          <a:effectRef idx="0">
            <a:schemeClr val="dk1"/>
          </a:effectRef>
          <a:fontRef idx="minor">
            <a:schemeClr val="dk1"/>
          </a:fontRef>
        </p:style>
        <p:txBody>
          <a:bodyPr rtlCol="0" anchor="ctr"/>
          <a:lstStyle/>
          <a:p>
            <a:r>
              <a:rPr lang="en-US" altLang="ko-KR" sz="1200" dirty="0" smtClean="0"/>
              <a:t>MSG-KIND:OPTION&lt;CR&gt;&lt;LF&gt;</a:t>
            </a:r>
          </a:p>
          <a:p>
            <a:r>
              <a:rPr lang="en-US" altLang="ko-KR" sz="1200" dirty="0" smtClean="0"/>
              <a:t>DATA-LENGTH:?&lt;CR&gt;&lt;LF&gt;</a:t>
            </a:r>
            <a:endParaRPr lang="ko-KR" altLang="en-US" sz="1200" dirty="0"/>
          </a:p>
        </p:txBody>
      </p:sp>
      <p:sp>
        <p:nvSpPr>
          <p:cNvPr id="9" name="직사각형 8"/>
          <p:cNvSpPr/>
          <p:nvPr/>
        </p:nvSpPr>
        <p:spPr>
          <a:xfrm>
            <a:off x="1700808" y="2915816"/>
            <a:ext cx="3312368" cy="2088232"/>
          </a:xfrm>
          <a:prstGeom prst="rect">
            <a:avLst/>
          </a:prstGeom>
        </p:spPr>
        <p:style>
          <a:lnRef idx="2">
            <a:schemeClr val="dk1"/>
          </a:lnRef>
          <a:fillRef idx="1">
            <a:schemeClr val="lt1"/>
          </a:fillRef>
          <a:effectRef idx="0">
            <a:schemeClr val="dk1"/>
          </a:effectRef>
          <a:fontRef idx="minor">
            <a:schemeClr val="dk1"/>
          </a:fontRef>
        </p:style>
        <p:txBody>
          <a:bodyPr rtlCol="0" anchor="ctr"/>
          <a:lstStyle/>
          <a:p>
            <a:r>
              <a:rPr lang="en-US" altLang="ko-KR" sz="1200" dirty="0" smtClean="0"/>
              <a:t>IMAGE-KIND:JPG&lt;CR&gt;&lt;LF&gt;</a:t>
            </a:r>
          </a:p>
          <a:p>
            <a:r>
              <a:rPr lang="en-US" altLang="ko-KR" sz="1200" dirty="0" smtClean="0"/>
              <a:t>IMAGE-RESOLUTION:640-480&lt;CR&gt;&lt;LF&gt;</a:t>
            </a:r>
          </a:p>
          <a:p>
            <a:r>
              <a:rPr lang="en-US" altLang="ko-KR" sz="1200" dirty="0" smtClean="0"/>
              <a:t>IMAGE-CYCLE:1&lt;CR&gt;&lt;LF&gt;</a:t>
            </a:r>
          </a:p>
          <a:p>
            <a:r>
              <a:rPr lang="en-US" altLang="ko-KR" sz="1200" dirty="0" smtClean="0"/>
              <a:t>CITIZEN-NUMBER:1234567&lt;CR&gt;&lt;LF&gt;</a:t>
            </a:r>
          </a:p>
          <a:p>
            <a:r>
              <a:rPr lang="en-US" altLang="ko-KR" sz="1200" dirty="0" smtClean="0"/>
              <a:t>LOGIN-NUMBER:1234567&lt;CR&gt;&lt;LF&gt;</a:t>
            </a:r>
            <a:endParaRPr lang="ko-KR" altLang="en-US" sz="1200" dirty="0" smtClean="0"/>
          </a:p>
          <a:p>
            <a:r>
              <a:rPr lang="en-US" altLang="ko-KR" sz="1200" dirty="0" smtClean="0"/>
              <a:t>MANAGER-CODE:92393484884&lt;CR&gt;&lt;LF&gt;</a:t>
            </a:r>
          </a:p>
          <a:p>
            <a:r>
              <a:rPr lang="en-US" altLang="ko-KR" sz="1200" dirty="0" smtClean="0">
                <a:solidFill>
                  <a:schemeClr val="tx1"/>
                </a:solidFill>
              </a:rPr>
              <a:t>PARTIAL-PATCH:1&lt;CR&gt;&lt;LF&gt;</a:t>
            </a:r>
          </a:p>
          <a:p>
            <a:r>
              <a:rPr lang="en-US" altLang="ko-KR" sz="1200" dirty="0" smtClean="0">
                <a:solidFill>
                  <a:schemeClr val="tx1"/>
                </a:solidFill>
              </a:rPr>
              <a:t>PATCH-REBOOT-FLA:1&lt;CR&gt;&lt;LF&gt;</a:t>
            </a:r>
          </a:p>
          <a:p>
            <a:r>
              <a:rPr lang="en-US" altLang="ko-KR" sz="1200" dirty="0" smtClean="0">
                <a:solidFill>
                  <a:schemeClr val="tx1"/>
                </a:solidFill>
              </a:rPr>
              <a:t>LATEST-SW-VER:1.1.1&lt;CR&gt;&lt;LF&gt;</a:t>
            </a:r>
          </a:p>
          <a:p>
            <a:r>
              <a:rPr lang="en-US" altLang="ko-KR" sz="1200" dirty="0" smtClean="0">
                <a:solidFill>
                  <a:schemeClr val="tx1"/>
                </a:solidFill>
              </a:rPr>
              <a:t>LATEST-PARTIAL-VER:1.0.0&lt;CR&gt;&lt;LF&gt;</a:t>
            </a:r>
          </a:p>
        </p:txBody>
      </p:sp>
      <p:sp>
        <p:nvSpPr>
          <p:cNvPr id="10" name="직사각형 9"/>
          <p:cNvSpPr/>
          <p:nvPr/>
        </p:nvSpPr>
        <p:spPr>
          <a:xfrm>
            <a:off x="1700808" y="2627784"/>
            <a:ext cx="3312368" cy="290312"/>
          </a:xfrm>
          <a:prstGeom prst="rect">
            <a:avLst/>
          </a:prstGeom>
          <a:solidFill>
            <a:schemeClr val="bg1">
              <a:lumMod val="95000"/>
            </a:schemeClr>
          </a:solidFill>
        </p:spPr>
        <p:style>
          <a:lnRef idx="2">
            <a:schemeClr val="dk1"/>
          </a:lnRef>
          <a:fillRef idx="1">
            <a:schemeClr val="lt1"/>
          </a:fillRef>
          <a:effectRef idx="0">
            <a:schemeClr val="dk1"/>
          </a:effectRef>
          <a:fontRef idx="minor">
            <a:schemeClr val="dk1"/>
          </a:fontRef>
        </p:style>
        <p:txBody>
          <a:bodyPr rtlCol="0" anchor="ctr"/>
          <a:lstStyle/>
          <a:p>
            <a:pPr algn="ctr"/>
            <a:r>
              <a:rPr lang="en-US" altLang="ko-KR" sz="1200" dirty="0" smtClean="0"/>
              <a:t>&lt;CR&gt;&lt;LF&gt;</a:t>
            </a:r>
            <a:endParaRPr lang="ko-KR" altLang="en-US" sz="1200" dirty="0"/>
          </a:p>
        </p:txBody>
      </p:sp>
      <p:sp>
        <p:nvSpPr>
          <p:cNvPr id="11" name="직사각형 10"/>
          <p:cNvSpPr/>
          <p:nvPr/>
        </p:nvSpPr>
        <p:spPr>
          <a:xfrm>
            <a:off x="1700808" y="5006328"/>
            <a:ext cx="3312368" cy="285752"/>
          </a:xfrm>
          <a:prstGeom prst="rect">
            <a:avLst/>
          </a:prstGeom>
          <a:solidFill>
            <a:schemeClr val="bg1">
              <a:lumMod val="95000"/>
            </a:schemeClr>
          </a:solidFill>
        </p:spPr>
        <p:style>
          <a:lnRef idx="2">
            <a:schemeClr val="dk1"/>
          </a:lnRef>
          <a:fillRef idx="1">
            <a:schemeClr val="lt1"/>
          </a:fillRef>
          <a:effectRef idx="0">
            <a:schemeClr val="dk1"/>
          </a:effectRef>
          <a:fontRef idx="minor">
            <a:schemeClr val="dk1"/>
          </a:fontRef>
        </p:style>
        <p:txBody>
          <a:bodyPr rtlCol="0" anchor="ctr"/>
          <a:lstStyle/>
          <a:p>
            <a:pPr algn="ctr"/>
            <a:r>
              <a:rPr lang="en-US" altLang="ko-KR" sz="1200" dirty="0" smtClean="0"/>
              <a:t>&lt;NULL&gt;</a:t>
            </a:r>
            <a:endParaRPr lang="ko-KR" altLang="en-US" sz="1200" dirty="0"/>
          </a:p>
        </p:txBody>
      </p:sp>
      <p:sp>
        <p:nvSpPr>
          <p:cNvPr id="12" name="TextBox 11"/>
          <p:cNvSpPr txBox="1"/>
          <p:nvPr/>
        </p:nvSpPr>
        <p:spPr>
          <a:xfrm>
            <a:off x="1864041" y="5364088"/>
            <a:ext cx="2933111" cy="276999"/>
          </a:xfrm>
          <a:prstGeom prst="rect">
            <a:avLst/>
          </a:prstGeom>
          <a:noFill/>
        </p:spPr>
        <p:txBody>
          <a:bodyPr wrap="none" rtlCol="0">
            <a:spAutoFit/>
          </a:bodyPr>
          <a:lstStyle/>
          <a:p>
            <a:r>
              <a:rPr lang="en-US" altLang="ko-KR" sz="1200" dirty="0" smtClean="0"/>
              <a:t>[Example for OPTION</a:t>
            </a:r>
            <a:r>
              <a:rPr lang="ko-KR" altLang="en-US" sz="1200" dirty="0" smtClean="0"/>
              <a:t> </a:t>
            </a:r>
            <a:r>
              <a:rPr lang="en-US" altLang="ko-KR" sz="1200" dirty="0" smtClean="0"/>
              <a:t>transport packet]</a:t>
            </a:r>
            <a:endParaRPr lang="ko-KR" altLang="en-US" sz="1200" dirty="0"/>
          </a:p>
        </p:txBody>
      </p:sp>
      <p:sp>
        <p:nvSpPr>
          <p:cNvPr id="14" name="모서리가 둥근 직사각형 13"/>
          <p:cNvSpPr/>
          <p:nvPr/>
        </p:nvSpPr>
        <p:spPr>
          <a:xfrm>
            <a:off x="214313" y="1142976"/>
            <a:ext cx="2566615" cy="285750"/>
          </a:xfrm>
          <a:prstGeom prst="roundRect">
            <a:avLst/>
          </a:prstGeom>
        </p:spPr>
        <p:style>
          <a:lnRef idx="1">
            <a:schemeClr val="accent2"/>
          </a:lnRef>
          <a:fillRef idx="2">
            <a:schemeClr val="accent2"/>
          </a:fillRef>
          <a:effectRef idx="1">
            <a:schemeClr val="accent2"/>
          </a:effectRef>
          <a:fontRef idx="minor">
            <a:schemeClr val="dk1"/>
          </a:fontRef>
        </p:style>
        <p:txBody>
          <a:bodyPr anchor="ctr"/>
          <a:lstStyle/>
          <a:p>
            <a:pPr fontAlgn="auto">
              <a:spcBef>
                <a:spcPts val="0"/>
              </a:spcBef>
              <a:spcAft>
                <a:spcPts val="0"/>
              </a:spcAft>
              <a:defRPr/>
            </a:pPr>
            <a:r>
              <a:rPr kumimoji="0" lang="en-US" altLang="ko-KR" sz="1200" b="1" dirty="0" smtClean="0"/>
              <a:t>2.4.1 </a:t>
            </a:r>
            <a:r>
              <a:rPr lang="en-US" altLang="ko-KR" sz="1200" b="1" dirty="0" smtClean="0"/>
              <a:t>OPTION 2/2</a:t>
            </a:r>
            <a:endParaRPr kumimoji="0" lang="ko-KR" altLang="en-US" sz="1200" b="1" dirty="0"/>
          </a:p>
        </p:txBody>
      </p:sp>
      <p:grpSp>
        <p:nvGrpSpPr>
          <p:cNvPr id="16" name="그룹 24"/>
          <p:cNvGrpSpPr/>
          <p:nvPr/>
        </p:nvGrpSpPr>
        <p:grpSpPr>
          <a:xfrm>
            <a:off x="3022624" y="35496"/>
            <a:ext cx="3790752" cy="432048"/>
            <a:chOff x="214313" y="714375"/>
            <a:chExt cx="6429375" cy="714375"/>
          </a:xfrm>
        </p:grpSpPr>
        <p:sp>
          <p:nvSpPr>
            <p:cNvPr id="17" name="모서리가 둥근 직사각형 16"/>
            <p:cNvSpPr/>
            <p:nvPr/>
          </p:nvSpPr>
          <p:spPr bwMode="auto">
            <a:xfrm>
              <a:off x="214313" y="714375"/>
              <a:ext cx="6429375" cy="714375"/>
            </a:xfrm>
            <a:prstGeom prst="roundRect">
              <a:avLst/>
            </a:prstGeom>
          </p:spPr>
          <p:style>
            <a:lnRef idx="3">
              <a:schemeClr val="lt1"/>
            </a:lnRef>
            <a:fillRef idx="1">
              <a:schemeClr val="accent6"/>
            </a:fillRef>
            <a:effectRef idx="1">
              <a:schemeClr val="accent6"/>
            </a:effectRef>
            <a:fontRef idx="minor">
              <a:schemeClr val="lt1"/>
            </a:fontRef>
          </p:style>
          <p:txBody>
            <a:bodyPr anchor="ctr"/>
            <a:lstStyle/>
            <a:p>
              <a:pPr algn="ctr" fontAlgn="auto">
                <a:spcBef>
                  <a:spcPts val="0"/>
                </a:spcBef>
                <a:spcAft>
                  <a:spcPts val="0"/>
                </a:spcAft>
                <a:defRPr/>
              </a:pPr>
              <a:endParaRPr kumimoji="0" lang="ko-KR" altLang="en-US" sz="1100"/>
            </a:p>
          </p:txBody>
        </p:sp>
        <p:sp>
          <p:nvSpPr>
            <p:cNvPr id="18" name="모서리가 둥근 직사각형 17"/>
            <p:cNvSpPr/>
            <p:nvPr/>
          </p:nvSpPr>
          <p:spPr bwMode="auto">
            <a:xfrm>
              <a:off x="357188" y="785813"/>
              <a:ext cx="6143625" cy="581025"/>
            </a:xfrm>
            <a:prstGeom prst="roundRect">
              <a:avLst/>
            </a:prstGeom>
            <a:ln>
              <a:solidFill>
                <a:schemeClr val="accent6">
                  <a:lumMod val="75000"/>
                </a:schemeClr>
              </a:solidFill>
            </a:ln>
          </p:spPr>
          <p:style>
            <a:lnRef idx="2">
              <a:schemeClr val="accent6"/>
            </a:lnRef>
            <a:fillRef idx="1">
              <a:schemeClr val="lt1"/>
            </a:fillRef>
            <a:effectRef idx="0">
              <a:schemeClr val="accent6"/>
            </a:effectRef>
            <a:fontRef idx="minor">
              <a:schemeClr val="dk1"/>
            </a:fontRef>
          </p:style>
          <p:txBody>
            <a:bodyPr anchor="ctr"/>
            <a:lstStyle/>
            <a:p>
              <a:pPr algn="ctr" fontAlgn="auto">
                <a:spcBef>
                  <a:spcPts val="0"/>
                </a:spcBef>
                <a:spcAft>
                  <a:spcPts val="0"/>
                </a:spcAft>
                <a:defRPr/>
              </a:pPr>
              <a:r>
                <a:rPr lang="en-US" altLang="ko-KR" sz="1000" dirty="0">
                  <a:latin typeface="HY견고딕" pitchFamily="18" charset="-127"/>
                  <a:ea typeface="HY견고딕" pitchFamily="18" charset="-127"/>
                </a:rPr>
                <a:t>2. STB </a:t>
              </a:r>
              <a:r>
                <a:rPr lang="en-US" altLang="ko-KR" sz="1000" dirty="0" err="1">
                  <a:latin typeface="HY견고딕" pitchFamily="18" charset="-127"/>
                  <a:ea typeface="HY견고딕" pitchFamily="18" charset="-127"/>
                </a:rPr>
                <a:t>Deamon</a:t>
              </a:r>
              <a:r>
                <a:rPr lang="en-US" altLang="ko-KR" sz="1000" dirty="0">
                  <a:latin typeface="HY견고딕" pitchFamily="18" charset="-127"/>
                  <a:ea typeface="HY견고딕" pitchFamily="18" charset="-127"/>
                </a:rPr>
                <a:t> communication Scenario</a:t>
              </a:r>
              <a:endParaRPr lang="ko-KR" altLang="en-US" sz="1000" dirty="0">
                <a:latin typeface="HY견고딕" pitchFamily="18" charset="-127"/>
                <a:ea typeface="HY견고딕" pitchFamily="18" charset="-127"/>
              </a:endParaRPr>
            </a:p>
          </p:txBody>
        </p:sp>
      </p:grpSp>
      <p:sp>
        <p:nvSpPr>
          <p:cNvPr id="19" name="슬라이드 번호 개체 틀 18"/>
          <p:cNvSpPr>
            <a:spLocks noGrp="1"/>
          </p:cNvSpPr>
          <p:nvPr>
            <p:ph type="sldNum" sz="quarter" idx="12"/>
          </p:nvPr>
        </p:nvSpPr>
        <p:spPr>
          <a:xfrm>
            <a:off x="5213176" y="8693679"/>
            <a:ext cx="1600200" cy="486833"/>
          </a:xfrm>
        </p:spPr>
        <p:txBody>
          <a:bodyPr/>
          <a:lstStyle/>
          <a:p>
            <a:fld id="{4AFB1CAC-E0B2-4E67-BA47-1772C30776A2}" type="slidenum">
              <a:rPr lang="ko-KR" altLang="en-US" smtClean="0"/>
              <a:pPr/>
              <a:t>12</a:t>
            </a:fld>
            <a:endParaRPr lang="ko-KR" altLang="en-US"/>
          </a:p>
        </p:txBody>
      </p:sp>
      <p:sp>
        <p:nvSpPr>
          <p:cNvPr id="20" name="모서리가 둥근 직사각형 19"/>
          <p:cNvSpPr/>
          <p:nvPr/>
        </p:nvSpPr>
        <p:spPr>
          <a:xfrm>
            <a:off x="3526681" y="611560"/>
            <a:ext cx="3286695" cy="285750"/>
          </a:xfrm>
          <a:prstGeom prst="roundRect">
            <a:avLst/>
          </a:prstGeom>
        </p:spPr>
        <p:style>
          <a:lnRef idx="1">
            <a:schemeClr val="accent6"/>
          </a:lnRef>
          <a:fillRef idx="3">
            <a:schemeClr val="accent6"/>
          </a:fillRef>
          <a:effectRef idx="2">
            <a:schemeClr val="accent6"/>
          </a:effectRef>
          <a:fontRef idx="minor">
            <a:schemeClr val="lt1"/>
          </a:fontRef>
        </p:style>
        <p:txBody>
          <a:bodyPr anchor="ctr"/>
          <a:lstStyle/>
          <a:p>
            <a:pPr fontAlgn="auto">
              <a:spcBef>
                <a:spcPts val="0"/>
              </a:spcBef>
              <a:spcAft>
                <a:spcPts val="0"/>
              </a:spcAft>
              <a:defRPr/>
            </a:pPr>
            <a:r>
              <a:rPr kumimoji="0" lang="en-US" altLang="ko-KR" sz="1000" b="1" dirty="0" smtClean="0"/>
              <a:t>2.4 STB </a:t>
            </a:r>
            <a:r>
              <a:rPr kumimoji="0" lang="en-US" altLang="ko-KR" sz="1000" b="1" dirty="0" err="1" smtClean="0"/>
              <a:t>Deamon</a:t>
            </a:r>
            <a:r>
              <a:rPr kumimoji="0" lang="en-US" altLang="ko-KR" sz="1000" b="1" dirty="0" smtClean="0"/>
              <a:t> Communication Detail Protocol</a:t>
            </a:r>
            <a:endParaRPr kumimoji="0" lang="ko-KR" altLang="en-US" sz="1000" b="1"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9"/>
          <p:cNvSpPr>
            <a:spLocks noChangeArrowheads="1"/>
          </p:cNvSpPr>
          <p:nvPr/>
        </p:nvSpPr>
        <p:spPr bwMode="auto">
          <a:xfrm>
            <a:off x="214313" y="1643042"/>
            <a:ext cx="6429375" cy="7286646"/>
          </a:xfrm>
          <a:prstGeom prst="roundRect">
            <a:avLst>
              <a:gd name="adj" fmla="val 3815"/>
            </a:avLst>
          </a:prstGeom>
          <a:noFill/>
          <a:ln>
            <a:headEnd/>
            <a:tailEnd/>
          </a:ln>
        </p:spPr>
        <p:style>
          <a:lnRef idx="2">
            <a:schemeClr val="accent5"/>
          </a:lnRef>
          <a:fillRef idx="1">
            <a:schemeClr val="lt1"/>
          </a:fillRef>
          <a:effectRef idx="0">
            <a:schemeClr val="accent5"/>
          </a:effectRef>
          <a:fontRef idx="minor">
            <a:schemeClr val="dk1"/>
          </a:fontRef>
        </p:style>
        <p:txBody>
          <a:bodyPr wrap="none" anchor="ctr"/>
          <a:lstStyle/>
          <a:p>
            <a:pPr fontAlgn="auto">
              <a:spcBef>
                <a:spcPts val="0"/>
              </a:spcBef>
              <a:spcAft>
                <a:spcPts val="0"/>
              </a:spcAft>
              <a:defRPr/>
            </a:pPr>
            <a:endParaRPr kumimoji="0" lang="ko-KR" altLang="en-US"/>
          </a:p>
        </p:txBody>
      </p:sp>
      <p:grpSp>
        <p:nvGrpSpPr>
          <p:cNvPr id="3" name="그룹 2"/>
          <p:cNvGrpSpPr/>
          <p:nvPr/>
        </p:nvGrpSpPr>
        <p:grpSpPr>
          <a:xfrm>
            <a:off x="0" y="0"/>
            <a:ext cx="6858000" cy="512763"/>
            <a:chOff x="0" y="0"/>
            <a:chExt cx="6858000" cy="512763"/>
          </a:xfrm>
        </p:grpSpPr>
        <p:sp>
          <p:nvSpPr>
            <p:cNvPr id="4" name="직사각형 3"/>
            <p:cNvSpPr/>
            <p:nvPr/>
          </p:nvSpPr>
          <p:spPr>
            <a:xfrm>
              <a:off x="0" y="0"/>
              <a:ext cx="6858000" cy="500063"/>
            </a:xfrm>
            <a:prstGeom prst="rect">
              <a:avLst/>
            </a:prstGeom>
          </p:spPr>
          <p:style>
            <a:lnRef idx="1">
              <a:schemeClr val="accent6"/>
            </a:lnRef>
            <a:fillRef idx="3">
              <a:schemeClr val="accent6"/>
            </a:fillRef>
            <a:effectRef idx="2">
              <a:schemeClr val="accent6"/>
            </a:effectRef>
            <a:fontRef idx="minor">
              <a:schemeClr val="lt1"/>
            </a:fontRef>
          </p:style>
          <p:txBody>
            <a:bodyPr anchor="ctr"/>
            <a:lstStyle/>
            <a:p>
              <a:pPr algn="ctr" fontAlgn="auto">
                <a:spcBef>
                  <a:spcPts val="0"/>
                </a:spcBef>
                <a:spcAft>
                  <a:spcPts val="0"/>
                </a:spcAft>
                <a:defRPr/>
              </a:pPr>
              <a:endParaRPr kumimoji="0" lang="ko-KR" altLang="en-US"/>
            </a:p>
          </p:txBody>
        </p:sp>
        <p:pic>
          <p:nvPicPr>
            <p:cNvPr id="5" name="Picture 3"/>
            <p:cNvPicPr>
              <a:picLocks noChangeAspect="1" noChangeArrowheads="1"/>
            </p:cNvPicPr>
            <p:nvPr/>
          </p:nvPicPr>
          <p:blipFill>
            <a:blip r:embed="rId2" cstate="print"/>
            <a:srcRect/>
            <a:stretch>
              <a:fillRect/>
            </a:stretch>
          </p:blipFill>
          <p:spPr bwMode="auto">
            <a:xfrm>
              <a:off x="0" y="0"/>
              <a:ext cx="1358900" cy="512763"/>
            </a:xfrm>
            <a:prstGeom prst="rect">
              <a:avLst/>
            </a:prstGeom>
            <a:ln>
              <a:noFill/>
            </a:ln>
            <a:effectLst>
              <a:softEdge rad="63500"/>
            </a:effectLst>
          </p:spPr>
        </p:pic>
      </p:grpSp>
      <p:sp>
        <p:nvSpPr>
          <p:cNvPr id="11" name="모서리가 둥근 직사각형 10"/>
          <p:cNvSpPr/>
          <p:nvPr/>
        </p:nvSpPr>
        <p:spPr>
          <a:xfrm>
            <a:off x="357188" y="1759698"/>
            <a:ext cx="6143625" cy="484612"/>
          </a:xfrm>
          <a:prstGeom prst="roundRect">
            <a:avLst/>
          </a:prstGeom>
          <a:solidFill>
            <a:schemeClr val="bg1">
              <a:lumMod val="95000"/>
            </a:schemeClr>
          </a:solidFill>
          <a:ln>
            <a:solidFill>
              <a:schemeClr val="bg1"/>
            </a:solidFill>
          </a:ln>
        </p:spPr>
        <p:style>
          <a:lnRef idx="1">
            <a:schemeClr val="dk1"/>
          </a:lnRef>
          <a:fillRef idx="2">
            <a:schemeClr val="dk1"/>
          </a:fillRef>
          <a:effectRef idx="1">
            <a:schemeClr val="dk1"/>
          </a:effectRef>
          <a:fontRef idx="minor">
            <a:schemeClr val="dk1"/>
          </a:fontRef>
        </p:style>
        <p:txBody>
          <a:bodyPr anchor="ctr"/>
          <a:lstStyle/>
          <a:p>
            <a:pPr fontAlgn="auto">
              <a:spcBef>
                <a:spcPts val="0"/>
              </a:spcBef>
              <a:spcAft>
                <a:spcPts val="0"/>
              </a:spcAft>
              <a:defRPr/>
            </a:pPr>
            <a:r>
              <a:rPr lang="en-US" altLang="ko-KR" sz="1000" dirty="0" smtClean="0">
                <a:solidFill>
                  <a:srgbClr val="002060"/>
                </a:solidFill>
              </a:rPr>
              <a:t>MSG-KIND </a:t>
            </a:r>
            <a:r>
              <a:rPr lang="en-US" altLang="ko-KR" sz="1000" dirty="0">
                <a:solidFill>
                  <a:srgbClr val="002060"/>
                </a:solidFill>
              </a:rPr>
              <a:t>is the command that the STB ATT program </a:t>
            </a:r>
            <a:r>
              <a:rPr lang="en-US" altLang="ko-KR" sz="1000" dirty="0" smtClean="0">
                <a:solidFill>
                  <a:srgbClr val="002060"/>
                </a:solidFill>
              </a:rPr>
              <a:t>ask STB </a:t>
            </a:r>
            <a:r>
              <a:rPr lang="en-US" altLang="ko-KR" sz="1000" dirty="0" err="1" smtClean="0">
                <a:solidFill>
                  <a:srgbClr val="002060"/>
                </a:solidFill>
              </a:rPr>
              <a:t>deamon</a:t>
            </a:r>
            <a:r>
              <a:rPr lang="en-US" altLang="ko-KR" sz="1000" dirty="0" smtClean="0">
                <a:solidFill>
                  <a:srgbClr val="002060"/>
                </a:solidFill>
              </a:rPr>
              <a:t> to execute its function.</a:t>
            </a:r>
            <a:r>
              <a:rPr lang="en-US" altLang="ko-KR" sz="1000" dirty="0"/>
              <a:t/>
            </a:r>
            <a:br>
              <a:rPr lang="en-US" altLang="ko-KR" sz="1000" dirty="0"/>
            </a:br>
            <a:r>
              <a:rPr lang="en-US" altLang="ko-KR" sz="1000" dirty="0">
                <a:solidFill>
                  <a:srgbClr val="FF0000"/>
                </a:solidFill>
              </a:rPr>
              <a:t>When using this syntax, the "COMMAND-KIND" entry should be added </a:t>
            </a:r>
            <a:r>
              <a:rPr lang="en-US" altLang="ko-KR" sz="1000" dirty="0" smtClean="0">
                <a:solidFill>
                  <a:srgbClr val="FF0000"/>
                </a:solidFill>
              </a:rPr>
              <a:t>in the header.</a:t>
            </a:r>
            <a:endParaRPr kumimoji="0" lang="en-US" altLang="ko-KR" sz="1000" dirty="0">
              <a:solidFill>
                <a:srgbClr val="FF0000"/>
              </a:solidFill>
              <a:ea typeface="HY중고딕" pitchFamily="18" charset="-127"/>
            </a:endParaRPr>
          </a:p>
        </p:txBody>
      </p:sp>
      <p:graphicFrame>
        <p:nvGraphicFramePr>
          <p:cNvPr id="12" name="표 11"/>
          <p:cNvGraphicFramePr>
            <a:graphicFrameLocks noGrp="1"/>
          </p:cNvGraphicFramePr>
          <p:nvPr>
            <p:extLst>
              <p:ext uri="{D42A27DB-BD31-4B8C-83A1-F6EECF244321}">
                <p14:modId xmlns:p14="http://schemas.microsoft.com/office/powerpoint/2010/main" val="1949859893"/>
              </p:ext>
            </p:extLst>
          </p:nvPr>
        </p:nvGraphicFramePr>
        <p:xfrm>
          <a:off x="332655" y="3939520"/>
          <a:ext cx="6120681" cy="3048000"/>
        </p:xfrm>
        <a:graphic>
          <a:graphicData uri="http://schemas.openxmlformats.org/drawingml/2006/table">
            <a:tbl>
              <a:tblPr firstRow="1" bandRow="1">
                <a:tableStyleId>{5C22544A-7EE6-4342-B048-85BDC9FD1C3A}</a:tableStyleId>
              </a:tblPr>
              <a:tblGrid>
                <a:gridCol w="2040227">
                  <a:extLst>
                    <a:ext uri="{9D8B030D-6E8A-4147-A177-3AD203B41FA5}">
                      <a16:colId xmlns:a16="http://schemas.microsoft.com/office/drawing/2014/main" val="20000"/>
                    </a:ext>
                  </a:extLst>
                </a:gridCol>
                <a:gridCol w="2040227">
                  <a:extLst>
                    <a:ext uri="{9D8B030D-6E8A-4147-A177-3AD203B41FA5}">
                      <a16:colId xmlns:a16="http://schemas.microsoft.com/office/drawing/2014/main" val="20001"/>
                    </a:ext>
                  </a:extLst>
                </a:gridCol>
                <a:gridCol w="2040227">
                  <a:extLst>
                    <a:ext uri="{9D8B030D-6E8A-4147-A177-3AD203B41FA5}">
                      <a16:colId xmlns:a16="http://schemas.microsoft.com/office/drawing/2014/main" val="20002"/>
                    </a:ext>
                  </a:extLst>
                </a:gridCol>
              </a:tblGrid>
              <a:tr h="0">
                <a:tc>
                  <a:txBody>
                    <a:bodyPr/>
                    <a:lstStyle/>
                    <a:p>
                      <a:pPr algn="ctr" latinLnBrk="1"/>
                      <a:r>
                        <a:rPr lang="en-US" altLang="ko-KR" sz="1000" dirty="0" smtClean="0"/>
                        <a:t>Information</a:t>
                      </a:r>
                      <a:endParaRPr lang="ko-KR" altLang="en-US" sz="1000" dirty="0"/>
                    </a:p>
                  </a:txBody>
                  <a:tcPr/>
                </a:tc>
                <a:tc>
                  <a:txBody>
                    <a:bodyPr/>
                    <a:lstStyle/>
                    <a:p>
                      <a:pPr algn="ctr" latinLnBrk="1"/>
                      <a:r>
                        <a:rPr lang="en-US" altLang="ko-KR" sz="1000" dirty="0" smtClean="0"/>
                        <a:t>Data type</a:t>
                      </a:r>
                      <a:endParaRPr lang="ko-KR" altLang="en-US" sz="1000" dirty="0"/>
                    </a:p>
                  </a:txBody>
                  <a:tcPr/>
                </a:tc>
                <a:tc>
                  <a:txBody>
                    <a:bodyPr/>
                    <a:lstStyle/>
                    <a:p>
                      <a:pPr algn="ctr" latinLnBrk="1"/>
                      <a:r>
                        <a:rPr lang="en-US" altLang="ko-KR" sz="1000" dirty="0" smtClean="0"/>
                        <a:t>Data</a:t>
                      </a:r>
                      <a:endParaRPr lang="ko-KR" altLang="en-US" sz="1000" dirty="0"/>
                    </a:p>
                  </a:txBody>
                  <a:tcPr/>
                </a:tc>
                <a:extLst>
                  <a:ext uri="{0D108BD9-81ED-4DB2-BD59-A6C34878D82A}">
                    <a16:rowId xmlns:a16="http://schemas.microsoft.com/office/drawing/2014/main" val="10000"/>
                  </a:ext>
                </a:extLst>
              </a:tr>
              <a:tr h="0">
                <a:tc>
                  <a:txBody>
                    <a:bodyPr/>
                    <a:lstStyle/>
                    <a:p>
                      <a:pPr marL="0" marR="0" indent="0" algn="l" defTabSz="914400" rtl="0" eaLnBrk="1" fontAlgn="auto" latinLnBrk="1" hangingPunct="1">
                        <a:lnSpc>
                          <a:spcPct val="100000"/>
                        </a:lnSpc>
                        <a:spcBef>
                          <a:spcPts val="0"/>
                        </a:spcBef>
                        <a:spcAft>
                          <a:spcPts val="0"/>
                        </a:spcAft>
                        <a:buClrTx/>
                        <a:buSzTx/>
                        <a:buFontTx/>
                        <a:buNone/>
                        <a:tabLst/>
                        <a:defRPr/>
                      </a:pPr>
                      <a:r>
                        <a:rPr lang="en-US" altLang="ko-KR" sz="1100" dirty="0" smtClean="0"/>
                        <a:t>User Control</a:t>
                      </a:r>
                    </a:p>
                  </a:txBody>
                  <a:tcPr anchor="ctr"/>
                </a:tc>
                <a:tc>
                  <a:txBody>
                    <a:bodyPr/>
                    <a:lstStyle/>
                    <a:p>
                      <a:pPr latinLnBrk="1"/>
                      <a:r>
                        <a:rPr lang="en-US" altLang="ko-KR" sz="1100" dirty="0" smtClean="0"/>
                        <a:t>USER-CONTROL</a:t>
                      </a:r>
                      <a:endParaRPr lang="ko-KR" altLang="en-US" sz="1100" dirty="0"/>
                    </a:p>
                  </a:txBody>
                  <a:tcPr/>
                </a:tc>
                <a:tc rowSpan="6">
                  <a:txBody>
                    <a:bodyPr/>
                    <a:lstStyle/>
                    <a:p>
                      <a:r>
                        <a:rPr lang="en-US" altLang="ko-KR" sz="1100" baseline="0" dirty="0" smtClean="0"/>
                        <a:t>It contains RCU control scenario t</a:t>
                      </a:r>
                      <a:r>
                        <a:rPr lang="en-US" altLang="ko-KR" sz="1100" dirty="0" smtClean="0"/>
                        <a:t>o execute</a:t>
                      </a:r>
                      <a:r>
                        <a:rPr lang="en-US" altLang="ko-KR" sz="1100" baseline="0" dirty="0" smtClean="0"/>
                        <a:t> these commands. </a:t>
                      </a:r>
                    </a:p>
                    <a:p>
                      <a:endParaRPr lang="en-US" altLang="ko-KR" sz="1100" dirty="0" smtClean="0"/>
                    </a:p>
                    <a:p>
                      <a:r>
                        <a:rPr lang="en-US" altLang="ko-KR" sz="1100" dirty="0" smtClean="0"/>
                        <a:t>1C,1000&lt;CR&gt;&lt;LF&gt;</a:t>
                      </a:r>
                    </a:p>
                    <a:p>
                      <a:r>
                        <a:rPr lang="en-US" altLang="ko-KR" sz="1100" dirty="0" smtClean="0"/>
                        <a:t>20,500&lt;CR&gt;&lt;LF&gt;</a:t>
                      </a:r>
                    </a:p>
                    <a:p>
                      <a:r>
                        <a:rPr lang="en-US" altLang="ko-KR" sz="1100" dirty="0" smtClean="0"/>
                        <a:t>21,500&lt;CR&gt;&lt;LF&gt;</a:t>
                      </a:r>
                    </a:p>
                    <a:p>
                      <a:r>
                        <a:rPr lang="en-US" altLang="ko-KR" sz="1100" dirty="0" smtClean="0"/>
                        <a:t>22,500&lt;CR&gt;&lt;LF&gt;</a:t>
                      </a:r>
                    </a:p>
                    <a:p>
                      <a:r>
                        <a:rPr lang="en-US" altLang="ko-KR" sz="1100" dirty="0" smtClean="0"/>
                        <a:t>23,500&lt;CR&gt;&lt;LF&gt;</a:t>
                      </a:r>
                    </a:p>
                    <a:p>
                      <a:r>
                        <a:rPr lang="en-US" altLang="ko-KR" sz="1100" dirty="0" smtClean="0"/>
                        <a:t>12,500&lt;CR&gt;&lt;LF&gt;</a:t>
                      </a:r>
                    </a:p>
                  </a:txBody>
                  <a:tcPr anchor="ctr"/>
                </a:tc>
                <a:extLst>
                  <a:ext uri="{0D108BD9-81ED-4DB2-BD59-A6C34878D82A}">
                    <a16:rowId xmlns:a16="http://schemas.microsoft.com/office/drawing/2014/main" val="10001"/>
                  </a:ext>
                </a:extLst>
              </a:tr>
              <a:tr h="0">
                <a:tc>
                  <a:txBody>
                    <a:bodyPr/>
                    <a:lstStyle/>
                    <a:p>
                      <a:pPr marL="0" marR="0" indent="0" algn="l" defTabSz="914400" rtl="0" eaLnBrk="1" fontAlgn="auto" latinLnBrk="1" hangingPunct="1">
                        <a:lnSpc>
                          <a:spcPct val="100000"/>
                        </a:lnSpc>
                        <a:spcBef>
                          <a:spcPts val="0"/>
                        </a:spcBef>
                        <a:spcAft>
                          <a:spcPts val="0"/>
                        </a:spcAft>
                        <a:buClrTx/>
                        <a:buSzTx/>
                        <a:buFontTx/>
                        <a:buNone/>
                        <a:tabLst/>
                        <a:defRPr/>
                      </a:pPr>
                      <a:r>
                        <a:rPr lang="en-US" altLang="ko-KR" sz="1100" dirty="0" smtClean="0"/>
                        <a:t>Channel Update</a:t>
                      </a:r>
                    </a:p>
                  </a:txBody>
                  <a:tcPr anchor="ctr"/>
                </a:tc>
                <a:tc>
                  <a:txBody>
                    <a:bodyPr/>
                    <a:lstStyle/>
                    <a:p>
                      <a:pPr latinLnBrk="1"/>
                      <a:r>
                        <a:rPr lang="en-US" altLang="ko-KR" sz="1100" dirty="0" smtClean="0"/>
                        <a:t>CHANNEL-UPDATE</a:t>
                      </a:r>
                      <a:endParaRPr lang="ko-KR" altLang="en-US" sz="1100" dirty="0"/>
                    </a:p>
                  </a:txBody>
                  <a:tcPr/>
                </a:tc>
                <a:tc vMerge="1">
                  <a:txBody>
                    <a:bodyPr/>
                    <a:lstStyle/>
                    <a:p>
                      <a:pPr latinLnBrk="1"/>
                      <a:endParaRPr lang="ko-KR" altLang="en-US" sz="1100" dirty="0"/>
                    </a:p>
                  </a:txBody>
                  <a:tcPr anchor="ctr"/>
                </a:tc>
                <a:extLst>
                  <a:ext uri="{0D108BD9-81ED-4DB2-BD59-A6C34878D82A}">
                    <a16:rowId xmlns:a16="http://schemas.microsoft.com/office/drawing/2014/main" val="10002"/>
                  </a:ext>
                </a:extLst>
              </a:tr>
              <a:tr h="0">
                <a:tc>
                  <a:txBody>
                    <a:bodyPr/>
                    <a:lstStyle/>
                    <a:p>
                      <a:pPr marL="0" marR="0" indent="0" algn="l" defTabSz="914400" rtl="0" eaLnBrk="1" fontAlgn="auto" latinLnBrk="1" hangingPunct="1">
                        <a:lnSpc>
                          <a:spcPct val="100000"/>
                        </a:lnSpc>
                        <a:spcBef>
                          <a:spcPts val="0"/>
                        </a:spcBef>
                        <a:spcAft>
                          <a:spcPts val="0"/>
                        </a:spcAft>
                        <a:buClrTx/>
                        <a:buSzTx/>
                        <a:buFontTx/>
                        <a:buNone/>
                        <a:tabLst/>
                        <a:defRPr/>
                      </a:pPr>
                      <a:r>
                        <a:rPr lang="en-US" altLang="ko-KR" sz="1100" dirty="0" smtClean="0"/>
                        <a:t>Partial Patch</a:t>
                      </a:r>
                    </a:p>
                  </a:txBody>
                  <a:tcPr anchor="ctr"/>
                </a:tc>
                <a:tc>
                  <a:txBody>
                    <a:bodyPr/>
                    <a:lstStyle/>
                    <a:p>
                      <a:pPr latinLnBrk="1"/>
                      <a:r>
                        <a:rPr lang="en-US" altLang="ko-KR" sz="1100" dirty="0" smtClean="0"/>
                        <a:t>PARTIAL-PATCH</a:t>
                      </a:r>
                      <a:endParaRPr lang="ko-KR" altLang="en-US" sz="1100" dirty="0"/>
                    </a:p>
                  </a:txBody>
                  <a:tcPr/>
                </a:tc>
                <a:tc vMerge="1">
                  <a:txBody>
                    <a:bodyPr/>
                    <a:lstStyle/>
                    <a:p>
                      <a:pPr latinLnBrk="1"/>
                      <a:endParaRPr lang="ko-KR" altLang="en-US" sz="1100" dirty="0"/>
                    </a:p>
                  </a:txBody>
                  <a:tcPr anchor="ctr"/>
                </a:tc>
                <a:extLst>
                  <a:ext uri="{0D108BD9-81ED-4DB2-BD59-A6C34878D82A}">
                    <a16:rowId xmlns:a16="http://schemas.microsoft.com/office/drawing/2014/main" val="10003"/>
                  </a:ext>
                </a:extLst>
              </a:tr>
              <a:tr h="0">
                <a:tc>
                  <a:txBody>
                    <a:bodyPr/>
                    <a:lstStyle/>
                    <a:p>
                      <a:pPr marL="0" marR="0" indent="0" algn="l" defTabSz="914400" rtl="0" eaLnBrk="1" fontAlgn="auto" latinLnBrk="1" hangingPunct="1">
                        <a:lnSpc>
                          <a:spcPct val="100000"/>
                        </a:lnSpc>
                        <a:spcBef>
                          <a:spcPts val="0"/>
                        </a:spcBef>
                        <a:spcAft>
                          <a:spcPts val="0"/>
                        </a:spcAft>
                        <a:buClrTx/>
                        <a:buSzTx/>
                        <a:buFontTx/>
                        <a:buNone/>
                        <a:tabLst/>
                        <a:defRPr/>
                      </a:pPr>
                      <a:r>
                        <a:rPr lang="en-US" altLang="ko-KR" sz="1100" dirty="0" err="1" smtClean="0"/>
                        <a:t>Realtime</a:t>
                      </a:r>
                      <a:r>
                        <a:rPr lang="en-US" altLang="ko-KR" sz="1100" baseline="0" dirty="0" smtClean="0"/>
                        <a:t> broadcast channel change</a:t>
                      </a:r>
                      <a:endParaRPr lang="en-US" altLang="ko-KR" sz="1100" dirty="0" smtClean="0"/>
                    </a:p>
                  </a:txBody>
                  <a:tcPr anchor="ctr"/>
                </a:tc>
                <a:tc>
                  <a:txBody>
                    <a:bodyPr/>
                    <a:lstStyle/>
                    <a:p>
                      <a:pPr latinLnBrk="1"/>
                      <a:r>
                        <a:rPr lang="en-US" altLang="ko-KR" sz="1100" dirty="0" smtClean="0"/>
                        <a:t>CHANNEL</a:t>
                      </a:r>
                      <a:endParaRPr lang="ko-KR" altLang="en-US" sz="1100" dirty="0"/>
                    </a:p>
                  </a:txBody>
                  <a:tcPr/>
                </a:tc>
                <a:tc vMerge="1">
                  <a:txBody>
                    <a:bodyPr/>
                    <a:lstStyle/>
                    <a:p>
                      <a:pPr latinLnBrk="1"/>
                      <a:endParaRPr lang="ko-KR" altLang="en-US" sz="1100" dirty="0"/>
                    </a:p>
                  </a:txBody>
                  <a:tcPr anchor="ctr"/>
                </a:tc>
                <a:extLst>
                  <a:ext uri="{0D108BD9-81ED-4DB2-BD59-A6C34878D82A}">
                    <a16:rowId xmlns:a16="http://schemas.microsoft.com/office/drawing/2014/main" val="10004"/>
                  </a:ext>
                </a:extLst>
              </a:tr>
              <a:tr h="0">
                <a:tc>
                  <a:txBody>
                    <a:bodyPr/>
                    <a:lstStyle/>
                    <a:p>
                      <a:pPr marL="0" marR="0" indent="0" algn="l" defTabSz="914400" rtl="0" eaLnBrk="1" fontAlgn="auto" latinLnBrk="1" hangingPunct="1">
                        <a:lnSpc>
                          <a:spcPct val="100000"/>
                        </a:lnSpc>
                        <a:spcBef>
                          <a:spcPts val="0"/>
                        </a:spcBef>
                        <a:spcAft>
                          <a:spcPts val="0"/>
                        </a:spcAft>
                        <a:buClrTx/>
                        <a:buSzTx/>
                        <a:buFontTx/>
                        <a:buNone/>
                        <a:tabLst/>
                        <a:defRPr/>
                      </a:pPr>
                      <a:r>
                        <a:rPr lang="en-US" altLang="ko-KR" sz="1100" dirty="0" smtClean="0"/>
                        <a:t>Start </a:t>
                      </a:r>
                      <a:r>
                        <a:rPr lang="en-US" altLang="ko-KR" sz="1100" dirty="0" err="1" smtClean="0"/>
                        <a:t>VoD</a:t>
                      </a:r>
                      <a:r>
                        <a:rPr lang="en-US" altLang="ko-KR" sz="1100" baseline="0" dirty="0" smtClean="0"/>
                        <a:t> Service</a:t>
                      </a:r>
                    </a:p>
                  </a:txBody>
                  <a:tcPr anchor="ctr"/>
                </a:tc>
                <a:tc>
                  <a:txBody>
                    <a:bodyPr/>
                    <a:lstStyle/>
                    <a:p>
                      <a:pPr latinLnBrk="1"/>
                      <a:r>
                        <a:rPr lang="en-US" altLang="ko-KR" sz="1100" dirty="0" smtClean="0"/>
                        <a:t>VOD</a:t>
                      </a:r>
                      <a:endParaRPr lang="ko-KR" altLang="en-US" sz="1100" dirty="0"/>
                    </a:p>
                  </a:txBody>
                  <a:tcPr/>
                </a:tc>
                <a:tc vMerge="1">
                  <a:txBody>
                    <a:bodyPr/>
                    <a:lstStyle/>
                    <a:p>
                      <a:pPr latinLnBrk="1"/>
                      <a:endParaRPr lang="ko-KR" altLang="en-US" sz="1100" dirty="0"/>
                    </a:p>
                  </a:txBody>
                  <a:tcPr anchor="ctr"/>
                </a:tc>
                <a:extLst>
                  <a:ext uri="{0D108BD9-81ED-4DB2-BD59-A6C34878D82A}">
                    <a16:rowId xmlns:a16="http://schemas.microsoft.com/office/drawing/2014/main" val="10005"/>
                  </a:ext>
                </a:extLst>
              </a:tr>
              <a:tr h="0">
                <a:tc>
                  <a:txBody>
                    <a:bodyPr/>
                    <a:lstStyle/>
                    <a:p>
                      <a:pPr marL="0" marR="0" indent="0" algn="l" defTabSz="914400" rtl="0" eaLnBrk="1" fontAlgn="auto" latinLnBrk="1" hangingPunct="1">
                        <a:lnSpc>
                          <a:spcPct val="100000"/>
                        </a:lnSpc>
                        <a:spcBef>
                          <a:spcPts val="0"/>
                        </a:spcBef>
                        <a:spcAft>
                          <a:spcPts val="0"/>
                        </a:spcAft>
                        <a:buClrTx/>
                        <a:buSzTx/>
                        <a:buFontTx/>
                        <a:buNone/>
                        <a:tabLst/>
                        <a:defRPr/>
                      </a:pPr>
                      <a:r>
                        <a:rPr lang="en-US" altLang="ko-KR" sz="1100" baseline="0" dirty="0" smtClean="0"/>
                        <a:t>Stop </a:t>
                      </a:r>
                      <a:r>
                        <a:rPr lang="en-US" altLang="ko-KR" sz="1100" baseline="0" dirty="0" err="1" smtClean="0"/>
                        <a:t>VoD</a:t>
                      </a:r>
                      <a:r>
                        <a:rPr lang="en-US" altLang="ko-KR" sz="1100" baseline="0" dirty="0" smtClean="0"/>
                        <a:t> Service</a:t>
                      </a:r>
                    </a:p>
                  </a:txBody>
                  <a:tcPr anchor="ctr"/>
                </a:tc>
                <a:tc>
                  <a:txBody>
                    <a:bodyPr/>
                    <a:lstStyle/>
                    <a:p>
                      <a:pPr latinLnBrk="1"/>
                      <a:r>
                        <a:rPr lang="en-US" altLang="ko-KR" sz="1100" dirty="0" smtClean="0"/>
                        <a:t>VOD-STOP</a:t>
                      </a:r>
                      <a:endParaRPr lang="ko-KR" altLang="en-US" sz="1100" dirty="0"/>
                    </a:p>
                  </a:txBody>
                  <a:tcPr/>
                </a:tc>
                <a:tc vMerge="1">
                  <a:txBody>
                    <a:bodyPr/>
                    <a:lstStyle/>
                    <a:p>
                      <a:pPr latinLnBrk="1"/>
                      <a:endParaRPr lang="ko-KR" altLang="en-US" sz="1100" dirty="0"/>
                    </a:p>
                  </a:txBody>
                  <a:tcPr anchor="ctr"/>
                </a:tc>
                <a:extLst>
                  <a:ext uri="{0D108BD9-81ED-4DB2-BD59-A6C34878D82A}">
                    <a16:rowId xmlns:a16="http://schemas.microsoft.com/office/drawing/2014/main" val="10006"/>
                  </a:ext>
                </a:extLst>
              </a:tr>
              <a:tr h="0">
                <a:tc>
                  <a:txBody>
                    <a:bodyPr/>
                    <a:lstStyle/>
                    <a:p>
                      <a:pPr marL="0" marR="0" indent="0" algn="l" defTabSz="914400" rtl="0" eaLnBrk="1" fontAlgn="auto" latinLnBrk="1" hangingPunct="1">
                        <a:lnSpc>
                          <a:spcPct val="100000"/>
                        </a:lnSpc>
                        <a:spcBef>
                          <a:spcPts val="0"/>
                        </a:spcBef>
                        <a:spcAft>
                          <a:spcPts val="0"/>
                        </a:spcAft>
                        <a:buClrTx/>
                        <a:buSzTx/>
                        <a:buFontTx/>
                        <a:buNone/>
                        <a:tabLst/>
                        <a:defRPr/>
                      </a:pPr>
                      <a:r>
                        <a:rPr lang="en-US" altLang="ko-KR" sz="1100" dirty="0" smtClean="0"/>
                        <a:t>Revoke</a:t>
                      </a:r>
                      <a:r>
                        <a:rPr lang="en-US" altLang="ko-KR" sz="1100" baseline="0" dirty="0" smtClean="0"/>
                        <a:t> Authentication</a:t>
                      </a:r>
                      <a:endParaRPr lang="ko-KR" altLang="en-US" sz="1100" dirty="0" smtClean="0"/>
                    </a:p>
                  </a:txBody>
                  <a:tcPr anchor="ctr"/>
                </a:tc>
                <a:tc>
                  <a:txBody>
                    <a:bodyPr/>
                    <a:lstStyle/>
                    <a:p>
                      <a:pPr latinLnBrk="1"/>
                      <a:r>
                        <a:rPr lang="en-US" altLang="ko-KR" sz="1100" dirty="0" smtClean="0"/>
                        <a:t>LOGOUT</a:t>
                      </a:r>
                      <a:endParaRPr lang="ko-KR" altLang="en-US" sz="1100" dirty="0"/>
                    </a:p>
                  </a:txBody>
                  <a:tcPr/>
                </a:tc>
                <a:tc>
                  <a:txBody>
                    <a:bodyPr/>
                    <a:lstStyle/>
                    <a:p>
                      <a:pPr marL="0" marR="0" indent="0" algn="l" defTabSz="914400" rtl="0" eaLnBrk="1" fontAlgn="auto" latinLnBrk="1" hangingPunct="1">
                        <a:lnSpc>
                          <a:spcPct val="100000"/>
                        </a:lnSpc>
                        <a:spcBef>
                          <a:spcPts val="0"/>
                        </a:spcBef>
                        <a:spcAft>
                          <a:spcPts val="0"/>
                        </a:spcAft>
                        <a:buClrTx/>
                        <a:buSzTx/>
                        <a:buFontTx/>
                        <a:buNone/>
                        <a:tabLst/>
                        <a:defRPr/>
                      </a:pPr>
                      <a:r>
                        <a:rPr lang="en-US" altLang="ko-KR" sz="1100" dirty="0" smtClean="0"/>
                        <a:t>N/A</a:t>
                      </a:r>
                    </a:p>
                  </a:txBody>
                  <a:tcPr anchor="ctr"/>
                </a:tc>
                <a:extLst>
                  <a:ext uri="{0D108BD9-81ED-4DB2-BD59-A6C34878D82A}">
                    <a16:rowId xmlns:a16="http://schemas.microsoft.com/office/drawing/2014/main" val="10007"/>
                  </a:ext>
                </a:extLst>
              </a:tr>
              <a:tr h="0">
                <a:tc>
                  <a:txBody>
                    <a:bodyPr/>
                    <a:lstStyle/>
                    <a:p>
                      <a:pPr marL="0" marR="0" indent="0" algn="l" defTabSz="914400" rtl="0" eaLnBrk="1" fontAlgn="auto" latinLnBrk="1" hangingPunct="1">
                        <a:lnSpc>
                          <a:spcPct val="100000"/>
                        </a:lnSpc>
                        <a:spcBef>
                          <a:spcPts val="0"/>
                        </a:spcBef>
                        <a:spcAft>
                          <a:spcPts val="0"/>
                        </a:spcAft>
                        <a:buClrTx/>
                        <a:buSzTx/>
                        <a:buFontTx/>
                        <a:buNone/>
                        <a:tabLst/>
                        <a:defRPr/>
                      </a:pPr>
                      <a:r>
                        <a:rPr lang="en-US" altLang="ko-KR" sz="1100" dirty="0" smtClean="0"/>
                        <a:t>Start Button/RCU Test</a:t>
                      </a:r>
                      <a:endParaRPr lang="ko-KR" altLang="en-US" sz="1100" dirty="0" smtClean="0"/>
                    </a:p>
                  </a:txBody>
                  <a:tcPr anchor="ctr">
                    <a:solidFill>
                      <a:schemeClr val="accent1">
                        <a:lumMod val="20000"/>
                        <a:lumOff val="80000"/>
                      </a:schemeClr>
                    </a:solidFill>
                  </a:tcPr>
                </a:tc>
                <a:tc>
                  <a:txBody>
                    <a:bodyPr/>
                    <a:lstStyle/>
                    <a:p>
                      <a:pPr latinLnBrk="1"/>
                      <a:r>
                        <a:rPr lang="en-US" altLang="ko-KR" sz="1100" dirty="0" smtClean="0"/>
                        <a:t>HW-TEST-START</a:t>
                      </a:r>
                      <a:endParaRPr lang="ko-KR" altLang="en-US" sz="1100" dirty="0"/>
                    </a:p>
                  </a:txBody>
                  <a:tcPr>
                    <a:solidFill>
                      <a:schemeClr val="accent1">
                        <a:lumMod val="20000"/>
                        <a:lumOff val="80000"/>
                      </a:schemeClr>
                    </a:solidFill>
                  </a:tcPr>
                </a:tc>
                <a:tc>
                  <a:txBody>
                    <a:bodyPr/>
                    <a:lstStyle/>
                    <a:p>
                      <a:pPr marL="0" marR="0" indent="0" algn="l" defTabSz="914400" rtl="0" eaLnBrk="1" fontAlgn="auto" latinLnBrk="1" hangingPunct="1">
                        <a:lnSpc>
                          <a:spcPct val="100000"/>
                        </a:lnSpc>
                        <a:spcBef>
                          <a:spcPts val="0"/>
                        </a:spcBef>
                        <a:spcAft>
                          <a:spcPts val="0"/>
                        </a:spcAft>
                        <a:buClrTx/>
                        <a:buSzTx/>
                        <a:buFontTx/>
                        <a:buNone/>
                        <a:tabLst/>
                        <a:defRPr/>
                      </a:pPr>
                      <a:r>
                        <a:rPr lang="en-US" altLang="ko-KR" sz="1100" dirty="0" smtClean="0"/>
                        <a:t>N/A</a:t>
                      </a:r>
                    </a:p>
                  </a:txBody>
                  <a:tcPr anchor="ctr">
                    <a:solidFill>
                      <a:schemeClr val="accent1">
                        <a:lumMod val="20000"/>
                        <a:lumOff val="80000"/>
                      </a:schemeClr>
                    </a:solidFill>
                  </a:tcPr>
                </a:tc>
                <a:extLst>
                  <a:ext uri="{0D108BD9-81ED-4DB2-BD59-A6C34878D82A}">
                    <a16:rowId xmlns:a16="http://schemas.microsoft.com/office/drawing/2014/main" val="10008"/>
                  </a:ext>
                </a:extLst>
              </a:tr>
              <a:tr h="0">
                <a:tc>
                  <a:txBody>
                    <a:bodyPr/>
                    <a:lstStyle/>
                    <a:p>
                      <a:pPr marL="0" marR="0" indent="0" algn="l" defTabSz="914400" rtl="0" eaLnBrk="1" fontAlgn="auto" latinLnBrk="1" hangingPunct="1">
                        <a:lnSpc>
                          <a:spcPct val="100000"/>
                        </a:lnSpc>
                        <a:spcBef>
                          <a:spcPts val="0"/>
                        </a:spcBef>
                        <a:spcAft>
                          <a:spcPts val="0"/>
                        </a:spcAft>
                        <a:buClrTx/>
                        <a:buSzTx/>
                        <a:buFontTx/>
                        <a:buNone/>
                        <a:tabLst/>
                        <a:defRPr/>
                      </a:pPr>
                      <a:r>
                        <a:rPr lang="en-US" altLang="ko-KR" sz="1100" dirty="0" smtClean="0"/>
                        <a:t>Stop Button/RCU Test</a:t>
                      </a:r>
                      <a:endParaRPr lang="ko-KR" altLang="en-US" sz="1100" dirty="0" smtClean="0"/>
                    </a:p>
                  </a:txBody>
                  <a:tcPr anchor="ctr">
                    <a:solidFill>
                      <a:schemeClr val="accent1">
                        <a:lumMod val="20000"/>
                        <a:lumOff val="80000"/>
                      </a:schemeClr>
                    </a:solidFill>
                  </a:tcPr>
                </a:tc>
                <a:tc>
                  <a:txBody>
                    <a:bodyPr/>
                    <a:lstStyle/>
                    <a:p>
                      <a:pPr latinLnBrk="1"/>
                      <a:r>
                        <a:rPr lang="en-US" altLang="ko-KR" sz="1100" dirty="0" smtClean="0"/>
                        <a:t>HW-TEST-STOP</a:t>
                      </a:r>
                      <a:endParaRPr lang="ko-KR" altLang="en-US" sz="1100" dirty="0"/>
                    </a:p>
                  </a:txBody>
                  <a:tcPr>
                    <a:solidFill>
                      <a:schemeClr val="accent1">
                        <a:lumMod val="20000"/>
                        <a:lumOff val="80000"/>
                      </a:schemeClr>
                    </a:solidFill>
                  </a:tcPr>
                </a:tc>
                <a:tc>
                  <a:txBody>
                    <a:bodyPr/>
                    <a:lstStyle/>
                    <a:p>
                      <a:pPr marL="0" marR="0" indent="0" algn="l" defTabSz="914400" rtl="0" eaLnBrk="1" fontAlgn="auto" latinLnBrk="1" hangingPunct="1">
                        <a:lnSpc>
                          <a:spcPct val="100000"/>
                        </a:lnSpc>
                        <a:spcBef>
                          <a:spcPts val="0"/>
                        </a:spcBef>
                        <a:spcAft>
                          <a:spcPts val="0"/>
                        </a:spcAft>
                        <a:buClrTx/>
                        <a:buSzTx/>
                        <a:buFontTx/>
                        <a:buNone/>
                        <a:tabLst/>
                        <a:defRPr/>
                      </a:pPr>
                      <a:r>
                        <a:rPr lang="en-US" altLang="ko-KR" sz="1100" dirty="0" smtClean="0"/>
                        <a:t>N/A</a:t>
                      </a:r>
                    </a:p>
                  </a:txBody>
                  <a:tcPr anchor="ctr">
                    <a:solidFill>
                      <a:schemeClr val="accent1">
                        <a:lumMod val="20000"/>
                        <a:lumOff val="80000"/>
                      </a:schemeClr>
                    </a:solidFill>
                  </a:tcPr>
                </a:tc>
                <a:extLst>
                  <a:ext uri="{0D108BD9-81ED-4DB2-BD59-A6C34878D82A}">
                    <a16:rowId xmlns:a16="http://schemas.microsoft.com/office/drawing/2014/main" val="10009"/>
                  </a:ext>
                </a:extLst>
              </a:tr>
              <a:tr h="0">
                <a:tc>
                  <a:txBody>
                    <a:bodyPr/>
                    <a:lstStyle/>
                    <a:p>
                      <a:pPr latinLnBrk="1"/>
                      <a:r>
                        <a:rPr lang="en-US" altLang="ko-KR" sz="1100" dirty="0" smtClean="0"/>
                        <a:t>Terminate STB </a:t>
                      </a:r>
                      <a:r>
                        <a:rPr lang="en-US" altLang="ko-KR" sz="1100" dirty="0" err="1" smtClean="0"/>
                        <a:t>Deamon</a:t>
                      </a:r>
                      <a:endParaRPr lang="ko-KR" altLang="en-US" sz="1100" dirty="0"/>
                    </a:p>
                  </a:txBody>
                  <a:tcPr anchor="ctr"/>
                </a:tc>
                <a:tc>
                  <a:txBody>
                    <a:bodyPr/>
                    <a:lstStyle/>
                    <a:p>
                      <a:pPr latinLnBrk="1"/>
                      <a:r>
                        <a:rPr lang="en-US" altLang="ko-KR" sz="1100" dirty="0" smtClean="0"/>
                        <a:t>EXIT</a:t>
                      </a:r>
                      <a:endParaRPr lang="ko-KR" altLang="en-US" sz="1100" dirty="0"/>
                    </a:p>
                  </a:txBody>
                  <a:tcPr/>
                </a:tc>
                <a:tc>
                  <a:txBody>
                    <a:bodyPr/>
                    <a:lstStyle/>
                    <a:p>
                      <a:pPr marL="0" marR="0" indent="0" algn="l" defTabSz="914400" rtl="0" eaLnBrk="1" fontAlgn="auto" latinLnBrk="1" hangingPunct="1">
                        <a:lnSpc>
                          <a:spcPct val="100000"/>
                        </a:lnSpc>
                        <a:spcBef>
                          <a:spcPts val="0"/>
                        </a:spcBef>
                        <a:spcAft>
                          <a:spcPts val="0"/>
                        </a:spcAft>
                        <a:buClrTx/>
                        <a:buSzTx/>
                        <a:buFontTx/>
                        <a:buNone/>
                        <a:tabLst/>
                        <a:defRPr/>
                      </a:pPr>
                      <a:r>
                        <a:rPr lang="en-US" altLang="ko-KR" sz="1100" dirty="0" smtClean="0"/>
                        <a:t>N/A</a:t>
                      </a:r>
                    </a:p>
                  </a:txBody>
                  <a:tcPr anchor="ctr"/>
                </a:tc>
                <a:extLst>
                  <a:ext uri="{0D108BD9-81ED-4DB2-BD59-A6C34878D82A}">
                    <a16:rowId xmlns:a16="http://schemas.microsoft.com/office/drawing/2014/main" val="10010"/>
                  </a:ext>
                </a:extLst>
              </a:tr>
            </a:tbl>
          </a:graphicData>
        </a:graphic>
      </p:graphicFrame>
      <p:sp>
        <p:nvSpPr>
          <p:cNvPr id="19" name="직사각형 18"/>
          <p:cNvSpPr/>
          <p:nvPr/>
        </p:nvSpPr>
        <p:spPr>
          <a:xfrm>
            <a:off x="357166" y="7020272"/>
            <a:ext cx="3000396" cy="72008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r>
              <a:rPr lang="en-US" altLang="ko-KR" sz="1200" dirty="0" smtClean="0"/>
              <a:t>MSG-KIND:COMMAND&lt;CR&gt;&lt;LF&gt;</a:t>
            </a:r>
          </a:p>
          <a:p>
            <a:r>
              <a:rPr lang="en-US" altLang="ko-KR" sz="1200" dirty="0" smtClean="0">
                <a:solidFill>
                  <a:srgbClr val="FF0000"/>
                </a:solidFill>
              </a:rPr>
              <a:t>COMMAND-KIND:LOGOUT&lt;CR&gt;&lt;LF&gt;</a:t>
            </a:r>
          </a:p>
          <a:p>
            <a:r>
              <a:rPr lang="en-US" altLang="ko-KR" sz="1200" dirty="0" smtClean="0"/>
              <a:t>DATA-LENGTH:0&lt;CR&gt;&lt;LF&gt;</a:t>
            </a:r>
            <a:endParaRPr lang="ko-KR" altLang="en-US" sz="1200" dirty="0"/>
          </a:p>
        </p:txBody>
      </p:sp>
      <p:sp>
        <p:nvSpPr>
          <p:cNvPr id="20" name="직사각형 19"/>
          <p:cNvSpPr/>
          <p:nvPr/>
        </p:nvSpPr>
        <p:spPr>
          <a:xfrm>
            <a:off x="357166" y="8017351"/>
            <a:ext cx="3000396" cy="227057"/>
          </a:xfrm>
          <a:prstGeom prst="rect">
            <a:avLst/>
          </a:prstGeom>
        </p:spPr>
        <p:style>
          <a:lnRef idx="2">
            <a:schemeClr val="dk1"/>
          </a:lnRef>
          <a:fillRef idx="1">
            <a:schemeClr val="lt1"/>
          </a:fillRef>
          <a:effectRef idx="0">
            <a:schemeClr val="dk1"/>
          </a:effectRef>
          <a:fontRef idx="minor">
            <a:schemeClr val="dk1"/>
          </a:fontRef>
        </p:style>
        <p:txBody>
          <a:bodyPr rtlCol="0" anchor="ctr"/>
          <a:lstStyle/>
          <a:p>
            <a:endParaRPr lang="en-US" altLang="ko-KR" sz="1200" dirty="0" smtClean="0"/>
          </a:p>
        </p:txBody>
      </p:sp>
      <p:sp>
        <p:nvSpPr>
          <p:cNvPr id="21" name="직사각형 20"/>
          <p:cNvSpPr/>
          <p:nvPr/>
        </p:nvSpPr>
        <p:spPr>
          <a:xfrm>
            <a:off x="357166" y="7729319"/>
            <a:ext cx="3000396" cy="299065"/>
          </a:xfrm>
          <a:prstGeom prst="rect">
            <a:avLst/>
          </a:prstGeom>
          <a:solidFill>
            <a:schemeClr val="bg1">
              <a:lumMod val="95000"/>
            </a:schemeClr>
          </a:solidFill>
        </p:spPr>
        <p:style>
          <a:lnRef idx="2">
            <a:schemeClr val="dk1"/>
          </a:lnRef>
          <a:fillRef idx="1">
            <a:schemeClr val="lt1"/>
          </a:fillRef>
          <a:effectRef idx="0">
            <a:schemeClr val="dk1"/>
          </a:effectRef>
          <a:fontRef idx="minor">
            <a:schemeClr val="dk1"/>
          </a:fontRef>
        </p:style>
        <p:txBody>
          <a:bodyPr rtlCol="0" anchor="ctr"/>
          <a:lstStyle/>
          <a:p>
            <a:pPr algn="ctr"/>
            <a:r>
              <a:rPr lang="en-US" altLang="ko-KR" sz="1200" dirty="0" smtClean="0"/>
              <a:t>&lt;CR&gt;&lt;LF&gt;</a:t>
            </a:r>
            <a:endParaRPr lang="ko-KR" altLang="en-US" sz="1200" dirty="0"/>
          </a:p>
        </p:txBody>
      </p:sp>
      <p:sp>
        <p:nvSpPr>
          <p:cNvPr id="22" name="직사각형 21"/>
          <p:cNvSpPr/>
          <p:nvPr/>
        </p:nvSpPr>
        <p:spPr>
          <a:xfrm>
            <a:off x="357166" y="8244407"/>
            <a:ext cx="3000396" cy="299065"/>
          </a:xfrm>
          <a:prstGeom prst="rect">
            <a:avLst/>
          </a:prstGeom>
          <a:solidFill>
            <a:schemeClr val="bg1">
              <a:lumMod val="95000"/>
            </a:schemeClr>
          </a:solidFill>
        </p:spPr>
        <p:style>
          <a:lnRef idx="2">
            <a:schemeClr val="dk1"/>
          </a:lnRef>
          <a:fillRef idx="1">
            <a:schemeClr val="lt1"/>
          </a:fillRef>
          <a:effectRef idx="0">
            <a:schemeClr val="dk1"/>
          </a:effectRef>
          <a:fontRef idx="minor">
            <a:schemeClr val="dk1"/>
          </a:fontRef>
        </p:style>
        <p:txBody>
          <a:bodyPr rtlCol="0" anchor="ctr"/>
          <a:lstStyle/>
          <a:p>
            <a:pPr algn="ctr"/>
            <a:r>
              <a:rPr lang="en-US" altLang="ko-KR" sz="1200" dirty="0" smtClean="0"/>
              <a:t>&lt;NULL&gt;</a:t>
            </a:r>
            <a:endParaRPr lang="ko-KR" altLang="en-US" sz="1200" dirty="0"/>
          </a:p>
        </p:txBody>
      </p:sp>
      <p:sp>
        <p:nvSpPr>
          <p:cNvPr id="23" name="TextBox 22"/>
          <p:cNvSpPr txBox="1"/>
          <p:nvPr/>
        </p:nvSpPr>
        <p:spPr>
          <a:xfrm>
            <a:off x="391370" y="8615481"/>
            <a:ext cx="3023585" cy="215444"/>
          </a:xfrm>
          <a:prstGeom prst="rect">
            <a:avLst/>
          </a:prstGeom>
          <a:noFill/>
        </p:spPr>
        <p:txBody>
          <a:bodyPr wrap="none" rtlCol="0">
            <a:spAutoFit/>
          </a:bodyPr>
          <a:lstStyle/>
          <a:p>
            <a:r>
              <a:rPr lang="en-US" altLang="ko-KR" sz="800" dirty="0" smtClean="0"/>
              <a:t>[Example for </a:t>
            </a:r>
            <a:r>
              <a:rPr lang="en-US" altLang="ko-KR" sz="800" dirty="0" err="1" smtClean="0"/>
              <a:t>config</a:t>
            </a:r>
            <a:r>
              <a:rPr lang="en-US" altLang="ko-KR" sz="800" dirty="0" smtClean="0"/>
              <a:t>. of LOGOUT</a:t>
            </a:r>
            <a:r>
              <a:rPr lang="ko-KR" altLang="en-US" sz="800" dirty="0" smtClean="0"/>
              <a:t> </a:t>
            </a:r>
            <a:r>
              <a:rPr lang="en-US" altLang="ko-KR" sz="800" dirty="0" smtClean="0"/>
              <a:t>command transport packet]</a:t>
            </a:r>
            <a:endParaRPr lang="ko-KR" altLang="en-US" sz="800" dirty="0"/>
          </a:p>
        </p:txBody>
      </p:sp>
      <p:graphicFrame>
        <p:nvGraphicFramePr>
          <p:cNvPr id="24" name="표 23"/>
          <p:cNvGraphicFramePr>
            <a:graphicFrameLocks noGrp="1"/>
          </p:cNvGraphicFramePr>
          <p:nvPr>
            <p:extLst>
              <p:ext uri="{D42A27DB-BD31-4B8C-83A1-F6EECF244321}">
                <p14:modId xmlns:p14="http://schemas.microsoft.com/office/powerpoint/2010/main" val="868482003"/>
              </p:ext>
            </p:extLst>
          </p:nvPr>
        </p:nvGraphicFramePr>
        <p:xfrm>
          <a:off x="357166" y="2411760"/>
          <a:ext cx="6072230" cy="1203960"/>
        </p:xfrm>
        <a:graphic>
          <a:graphicData uri="http://schemas.openxmlformats.org/drawingml/2006/table">
            <a:tbl>
              <a:tblPr firstRow="1" bandRow="1">
                <a:tableStyleId>{073A0DAA-6AF3-43AB-8588-CEC1D06C72B9}</a:tableStyleId>
              </a:tblPr>
              <a:tblGrid>
                <a:gridCol w="2000264">
                  <a:extLst>
                    <a:ext uri="{9D8B030D-6E8A-4147-A177-3AD203B41FA5}">
                      <a16:colId xmlns:a16="http://schemas.microsoft.com/office/drawing/2014/main" val="20000"/>
                    </a:ext>
                  </a:extLst>
                </a:gridCol>
                <a:gridCol w="4071966">
                  <a:extLst>
                    <a:ext uri="{9D8B030D-6E8A-4147-A177-3AD203B41FA5}">
                      <a16:colId xmlns:a16="http://schemas.microsoft.com/office/drawing/2014/main" val="20001"/>
                    </a:ext>
                  </a:extLst>
                </a:gridCol>
              </a:tblGrid>
              <a:tr h="0">
                <a:tc>
                  <a:txBody>
                    <a:bodyPr/>
                    <a:lstStyle/>
                    <a:p>
                      <a:pPr algn="ctr" latinLnBrk="1"/>
                      <a:r>
                        <a:rPr lang="en-US" altLang="ko-KR" sz="1100" dirty="0" smtClean="0"/>
                        <a:t>Items</a:t>
                      </a:r>
                      <a:endParaRPr lang="ko-KR" altLang="en-US" sz="1100" dirty="0"/>
                    </a:p>
                  </a:txBody>
                  <a:tcPr/>
                </a:tc>
                <a:tc>
                  <a:txBody>
                    <a:bodyPr/>
                    <a:lstStyle/>
                    <a:p>
                      <a:pPr algn="ctr" latinLnBrk="1"/>
                      <a:r>
                        <a:rPr lang="en-US" altLang="ko-KR" sz="1100" dirty="0" smtClean="0"/>
                        <a:t>Contents</a:t>
                      </a:r>
                      <a:endParaRPr lang="ko-KR" altLang="en-US" sz="1100" dirty="0"/>
                    </a:p>
                  </a:txBody>
                  <a:tcPr/>
                </a:tc>
                <a:extLst>
                  <a:ext uri="{0D108BD9-81ED-4DB2-BD59-A6C34878D82A}">
                    <a16:rowId xmlns:a16="http://schemas.microsoft.com/office/drawing/2014/main" val="10000"/>
                  </a:ext>
                </a:extLst>
              </a:tr>
              <a:tr h="0">
                <a:tc>
                  <a:txBody>
                    <a:bodyPr/>
                    <a:lstStyle/>
                    <a:p>
                      <a:pPr latinLnBrk="1"/>
                      <a:r>
                        <a:rPr lang="en-US" altLang="ko-KR" sz="1000" dirty="0" smtClean="0"/>
                        <a:t>Direction</a:t>
                      </a:r>
                      <a:r>
                        <a:rPr lang="en-US" altLang="ko-KR" sz="1000" baseline="0" dirty="0" smtClean="0"/>
                        <a:t> of t</a:t>
                      </a:r>
                      <a:r>
                        <a:rPr lang="en-US" altLang="ko-KR" sz="1000" dirty="0" smtClean="0"/>
                        <a:t>ransmission</a:t>
                      </a:r>
                      <a:endParaRPr lang="ko-KR" altLang="en-US" sz="1000" dirty="0"/>
                    </a:p>
                  </a:txBody>
                  <a:tcPr/>
                </a:tc>
                <a:tc>
                  <a:txBody>
                    <a:bodyPr/>
                    <a:lstStyle/>
                    <a:p>
                      <a:pPr latinLnBrk="1"/>
                      <a:r>
                        <a:rPr lang="en-US" altLang="ko-KR" sz="1100" dirty="0" smtClean="0"/>
                        <a:t>PC</a:t>
                      </a:r>
                      <a:r>
                        <a:rPr lang="en-US" altLang="ko-KR" sz="1100" baseline="0" dirty="0" smtClean="0"/>
                        <a:t> -&gt; STB</a:t>
                      </a:r>
                      <a:endParaRPr lang="ko-KR" altLang="en-US" sz="1100" dirty="0"/>
                    </a:p>
                  </a:txBody>
                  <a:tcPr/>
                </a:tc>
                <a:extLst>
                  <a:ext uri="{0D108BD9-81ED-4DB2-BD59-A6C34878D82A}">
                    <a16:rowId xmlns:a16="http://schemas.microsoft.com/office/drawing/2014/main" val="10001"/>
                  </a:ext>
                </a:extLst>
              </a:tr>
              <a:tr h="0">
                <a:tc>
                  <a:txBody>
                    <a:bodyPr/>
                    <a:lstStyle/>
                    <a:p>
                      <a:pPr latinLnBrk="1"/>
                      <a:r>
                        <a:rPr lang="en-US" altLang="ko-KR" sz="1000" dirty="0" smtClean="0"/>
                        <a:t>Transmission</a:t>
                      </a:r>
                      <a:r>
                        <a:rPr lang="en-US" altLang="ko-KR" sz="1000" baseline="0" dirty="0" smtClean="0"/>
                        <a:t> time</a:t>
                      </a:r>
                      <a:endParaRPr lang="ko-KR" altLang="en-US" sz="1000" dirty="0"/>
                    </a:p>
                  </a:txBody>
                  <a:tcPr/>
                </a:tc>
                <a:tc>
                  <a:txBody>
                    <a:bodyPr/>
                    <a:lstStyle/>
                    <a:p>
                      <a:pPr latinLnBrk="1"/>
                      <a:r>
                        <a:rPr lang="en-US" altLang="ko-KR" sz="1100" dirty="0" smtClean="0"/>
                        <a:t>When the</a:t>
                      </a:r>
                      <a:r>
                        <a:rPr lang="en-US" altLang="ko-KR" sz="1100" baseline="0" dirty="0" smtClean="0"/>
                        <a:t> </a:t>
                      </a:r>
                      <a:r>
                        <a:rPr lang="en-US" altLang="ko-KR" sz="1100" dirty="0" smtClean="0"/>
                        <a:t>STB ATT program decide that each STEP</a:t>
                      </a:r>
                      <a:r>
                        <a:rPr lang="en-US" altLang="ko-KR" sz="1100" baseline="0" dirty="0" smtClean="0"/>
                        <a:t> is the start point.</a:t>
                      </a:r>
                      <a:endParaRPr lang="ko-KR" altLang="en-US" sz="1100" dirty="0"/>
                    </a:p>
                  </a:txBody>
                  <a:tcPr/>
                </a:tc>
                <a:extLst>
                  <a:ext uri="{0D108BD9-81ED-4DB2-BD59-A6C34878D82A}">
                    <a16:rowId xmlns:a16="http://schemas.microsoft.com/office/drawing/2014/main" val="10002"/>
                  </a:ext>
                </a:extLst>
              </a:tr>
              <a:tr h="0">
                <a:tc>
                  <a:txBody>
                    <a:bodyPr/>
                    <a:lstStyle/>
                    <a:p>
                      <a:pPr latinLnBrk="1"/>
                      <a:r>
                        <a:rPr lang="en-US" altLang="ko-KR" sz="1000" dirty="0" smtClean="0"/>
                        <a:t>Transmission Interval</a:t>
                      </a:r>
                      <a:endParaRPr lang="ko-KR" altLang="en-US" sz="1000" dirty="0"/>
                    </a:p>
                  </a:txBody>
                  <a:tcPr/>
                </a:tc>
                <a:tc>
                  <a:txBody>
                    <a:bodyPr/>
                    <a:lstStyle/>
                    <a:p>
                      <a:pPr latinLnBrk="1"/>
                      <a:r>
                        <a:rPr lang="en-US" altLang="ko-KR" sz="1100" dirty="0" smtClean="0"/>
                        <a:t>Once for each command</a:t>
                      </a:r>
                      <a:endParaRPr lang="ko-KR" altLang="en-US" sz="1100" dirty="0"/>
                    </a:p>
                  </a:txBody>
                  <a:tcPr/>
                </a:tc>
                <a:extLst>
                  <a:ext uri="{0D108BD9-81ED-4DB2-BD59-A6C34878D82A}">
                    <a16:rowId xmlns:a16="http://schemas.microsoft.com/office/drawing/2014/main" val="10003"/>
                  </a:ext>
                </a:extLst>
              </a:tr>
            </a:tbl>
          </a:graphicData>
        </a:graphic>
      </p:graphicFrame>
      <p:sp>
        <p:nvSpPr>
          <p:cNvPr id="26" name="모서리가 둥근 직사각형 25"/>
          <p:cNvSpPr/>
          <p:nvPr/>
        </p:nvSpPr>
        <p:spPr>
          <a:xfrm>
            <a:off x="214313" y="1212828"/>
            <a:ext cx="2566615" cy="285750"/>
          </a:xfrm>
          <a:prstGeom prst="roundRect">
            <a:avLst/>
          </a:prstGeom>
        </p:spPr>
        <p:style>
          <a:lnRef idx="1">
            <a:schemeClr val="accent2"/>
          </a:lnRef>
          <a:fillRef idx="2">
            <a:schemeClr val="accent2"/>
          </a:fillRef>
          <a:effectRef idx="1">
            <a:schemeClr val="accent2"/>
          </a:effectRef>
          <a:fontRef idx="minor">
            <a:schemeClr val="dk1"/>
          </a:fontRef>
        </p:style>
        <p:txBody>
          <a:bodyPr anchor="ctr"/>
          <a:lstStyle/>
          <a:p>
            <a:pPr fontAlgn="auto">
              <a:spcBef>
                <a:spcPts val="0"/>
              </a:spcBef>
              <a:spcAft>
                <a:spcPts val="0"/>
              </a:spcAft>
              <a:defRPr/>
            </a:pPr>
            <a:r>
              <a:rPr kumimoji="0" lang="en-US" altLang="ko-KR" sz="1200" b="1" dirty="0" smtClean="0"/>
              <a:t>2.4.2 COMMAND 1/2</a:t>
            </a:r>
            <a:endParaRPr kumimoji="0" lang="ko-KR" altLang="en-US" sz="1200" b="1" dirty="0"/>
          </a:p>
        </p:txBody>
      </p:sp>
      <p:grpSp>
        <p:nvGrpSpPr>
          <p:cNvPr id="6" name="그룹 27"/>
          <p:cNvGrpSpPr/>
          <p:nvPr/>
        </p:nvGrpSpPr>
        <p:grpSpPr>
          <a:xfrm>
            <a:off x="3022624" y="35496"/>
            <a:ext cx="3790752" cy="432048"/>
            <a:chOff x="214313" y="714375"/>
            <a:chExt cx="6429375" cy="714375"/>
          </a:xfrm>
        </p:grpSpPr>
        <p:sp>
          <p:nvSpPr>
            <p:cNvPr id="29" name="모서리가 둥근 직사각형 28"/>
            <p:cNvSpPr/>
            <p:nvPr/>
          </p:nvSpPr>
          <p:spPr bwMode="auto">
            <a:xfrm>
              <a:off x="214313" y="714375"/>
              <a:ext cx="6429375" cy="714375"/>
            </a:xfrm>
            <a:prstGeom prst="roundRect">
              <a:avLst/>
            </a:prstGeom>
          </p:spPr>
          <p:style>
            <a:lnRef idx="3">
              <a:schemeClr val="lt1"/>
            </a:lnRef>
            <a:fillRef idx="1">
              <a:schemeClr val="accent6"/>
            </a:fillRef>
            <a:effectRef idx="1">
              <a:schemeClr val="accent6"/>
            </a:effectRef>
            <a:fontRef idx="minor">
              <a:schemeClr val="lt1"/>
            </a:fontRef>
          </p:style>
          <p:txBody>
            <a:bodyPr anchor="ctr"/>
            <a:lstStyle/>
            <a:p>
              <a:pPr algn="ctr" fontAlgn="auto">
                <a:spcBef>
                  <a:spcPts val="0"/>
                </a:spcBef>
                <a:spcAft>
                  <a:spcPts val="0"/>
                </a:spcAft>
                <a:defRPr/>
              </a:pPr>
              <a:endParaRPr kumimoji="0" lang="ko-KR" altLang="en-US" sz="1100"/>
            </a:p>
          </p:txBody>
        </p:sp>
        <p:sp>
          <p:nvSpPr>
            <p:cNvPr id="30" name="모서리가 둥근 직사각형 29"/>
            <p:cNvSpPr/>
            <p:nvPr/>
          </p:nvSpPr>
          <p:spPr bwMode="auto">
            <a:xfrm>
              <a:off x="357188" y="785813"/>
              <a:ext cx="6143625" cy="581025"/>
            </a:xfrm>
            <a:prstGeom prst="roundRect">
              <a:avLst/>
            </a:prstGeom>
            <a:ln>
              <a:solidFill>
                <a:schemeClr val="accent6">
                  <a:lumMod val="75000"/>
                </a:schemeClr>
              </a:solidFill>
            </a:ln>
          </p:spPr>
          <p:style>
            <a:lnRef idx="2">
              <a:schemeClr val="accent6"/>
            </a:lnRef>
            <a:fillRef idx="1">
              <a:schemeClr val="lt1"/>
            </a:fillRef>
            <a:effectRef idx="0">
              <a:schemeClr val="accent6"/>
            </a:effectRef>
            <a:fontRef idx="minor">
              <a:schemeClr val="dk1"/>
            </a:fontRef>
          </p:style>
          <p:txBody>
            <a:bodyPr anchor="ctr"/>
            <a:lstStyle/>
            <a:p>
              <a:pPr algn="ctr" fontAlgn="auto">
                <a:spcBef>
                  <a:spcPts val="0"/>
                </a:spcBef>
                <a:spcAft>
                  <a:spcPts val="0"/>
                </a:spcAft>
                <a:defRPr/>
              </a:pPr>
              <a:r>
                <a:rPr lang="en-US" altLang="ko-KR" sz="1000" dirty="0">
                  <a:latin typeface="HY견고딕" pitchFamily="18" charset="-127"/>
                  <a:ea typeface="HY견고딕" pitchFamily="18" charset="-127"/>
                </a:rPr>
                <a:t>2. STB </a:t>
              </a:r>
              <a:r>
                <a:rPr lang="en-US" altLang="ko-KR" sz="1000" dirty="0" err="1">
                  <a:latin typeface="HY견고딕" pitchFamily="18" charset="-127"/>
                  <a:ea typeface="HY견고딕" pitchFamily="18" charset="-127"/>
                </a:rPr>
                <a:t>Deamon</a:t>
              </a:r>
              <a:r>
                <a:rPr lang="en-US" altLang="ko-KR" sz="1000" dirty="0">
                  <a:latin typeface="HY견고딕" pitchFamily="18" charset="-127"/>
                  <a:ea typeface="HY견고딕" pitchFamily="18" charset="-127"/>
                </a:rPr>
                <a:t> communication Scenario</a:t>
              </a:r>
              <a:endParaRPr lang="ko-KR" altLang="en-US" sz="1000" dirty="0">
                <a:latin typeface="HY견고딕" pitchFamily="18" charset="-127"/>
                <a:ea typeface="HY견고딕" pitchFamily="18" charset="-127"/>
              </a:endParaRPr>
            </a:p>
          </p:txBody>
        </p:sp>
      </p:grpSp>
      <p:sp>
        <p:nvSpPr>
          <p:cNvPr id="25" name="직사각형 24"/>
          <p:cNvSpPr/>
          <p:nvPr/>
        </p:nvSpPr>
        <p:spPr>
          <a:xfrm>
            <a:off x="3500438" y="7020272"/>
            <a:ext cx="3000396" cy="72008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r>
              <a:rPr lang="en-US" altLang="ko-KR" sz="1200" dirty="0" smtClean="0"/>
              <a:t>MSG-KIND:COMMAND&lt;CR&gt;&lt;LF&gt;</a:t>
            </a:r>
          </a:p>
          <a:p>
            <a:r>
              <a:rPr lang="en-US" altLang="ko-KR" sz="1200" dirty="0" smtClean="0">
                <a:solidFill>
                  <a:srgbClr val="FF0000"/>
                </a:solidFill>
              </a:rPr>
              <a:t>COMMAND-KIND:EXIT&lt;CR&gt;&lt;LF&gt;</a:t>
            </a:r>
          </a:p>
          <a:p>
            <a:r>
              <a:rPr lang="en-US" altLang="ko-KR" sz="1200" dirty="0" smtClean="0"/>
              <a:t>DATA-LENGTH:0&lt;CR&gt;&lt;LF&gt;</a:t>
            </a:r>
            <a:endParaRPr lang="ko-KR" altLang="en-US" sz="1200" dirty="0"/>
          </a:p>
        </p:txBody>
      </p:sp>
      <p:sp>
        <p:nvSpPr>
          <p:cNvPr id="28" name="직사각형 27"/>
          <p:cNvSpPr/>
          <p:nvPr/>
        </p:nvSpPr>
        <p:spPr>
          <a:xfrm>
            <a:off x="3500438" y="8017351"/>
            <a:ext cx="3000396" cy="227057"/>
          </a:xfrm>
          <a:prstGeom prst="rect">
            <a:avLst/>
          </a:prstGeom>
        </p:spPr>
        <p:style>
          <a:lnRef idx="2">
            <a:schemeClr val="dk1"/>
          </a:lnRef>
          <a:fillRef idx="1">
            <a:schemeClr val="lt1"/>
          </a:fillRef>
          <a:effectRef idx="0">
            <a:schemeClr val="dk1"/>
          </a:effectRef>
          <a:fontRef idx="minor">
            <a:schemeClr val="dk1"/>
          </a:fontRef>
        </p:style>
        <p:txBody>
          <a:bodyPr rtlCol="0" anchor="ctr"/>
          <a:lstStyle/>
          <a:p>
            <a:endParaRPr lang="en-US" altLang="ko-KR" sz="1200" dirty="0" smtClean="0"/>
          </a:p>
        </p:txBody>
      </p:sp>
      <p:sp>
        <p:nvSpPr>
          <p:cNvPr id="31" name="직사각형 30"/>
          <p:cNvSpPr/>
          <p:nvPr/>
        </p:nvSpPr>
        <p:spPr>
          <a:xfrm>
            <a:off x="3500438" y="7729319"/>
            <a:ext cx="3000396" cy="299065"/>
          </a:xfrm>
          <a:prstGeom prst="rect">
            <a:avLst/>
          </a:prstGeom>
          <a:solidFill>
            <a:schemeClr val="bg1">
              <a:lumMod val="95000"/>
            </a:schemeClr>
          </a:solidFill>
        </p:spPr>
        <p:style>
          <a:lnRef idx="2">
            <a:schemeClr val="dk1"/>
          </a:lnRef>
          <a:fillRef idx="1">
            <a:schemeClr val="lt1"/>
          </a:fillRef>
          <a:effectRef idx="0">
            <a:schemeClr val="dk1"/>
          </a:effectRef>
          <a:fontRef idx="minor">
            <a:schemeClr val="dk1"/>
          </a:fontRef>
        </p:style>
        <p:txBody>
          <a:bodyPr rtlCol="0" anchor="ctr"/>
          <a:lstStyle/>
          <a:p>
            <a:pPr algn="ctr"/>
            <a:r>
              <a:rPr lang="en-US" altLang="ko-KR" sz="1200" dirty="0" smtClean="0"/>
              <a:t>&lt;CR&gt;&lt;LF&gt;</a:t>
            </a:r>
            <a:endParaRPr lang="ko-KR" altLang="en-US" sz="1200" dirty="0"/>
          </a:p>
        </p:txBody>
      </p:sp>
      <p:sp>
        <p:nvSpPr>
          <p:cNvPr id="32" name="직사각형 31"/>
          <p:cNvSpPr/>
          <p:nvPr/>
        </p:nvSpPr>
        <p:spPr>
          <a:xfrm>
            <a:off x="3500438" y="8244407"/>
            <a:ext cx="3000396" cy="299065"/>
          </a:xfrm>
          <a:prstGeom prst="rect">
            <a:avLst/>
          </a:prstGeom>
          <a:solidFill>
            <a:schemeClr val="bg1">
              <a:lumMod val="95000"/>
            </a:schemeClr>
          </a:solidFill>
        </p:spPr>
        <p:style>
          <a:lnRef idx="2">
            <a:schemeClr val="dk1"/>
          </a:lnRef>
          <a:fillRef idx="1">
            <a:schemeClr val="lt1"/>
          </a:fillRef>
          <a:effectRef idx="0">
            <a:schemeClr val="dk1"/>
          </a:effectRef>
          <a:fontRef idx="minor">
            <a:schemeClr val="dk1"/>
          </a:fontRef>
        </p:style>
        <p:txBody>
          <a:bodyPr rtlCol="0" anchor="ctr"/>
          <a:lstStyle/>
          <a:p>
            <a:pPr algn="ctr"/>
            <a:r>
              <a:rPr lang="en-US" altLang="ko-KR" sz="1200" dirty="0" smtClean="0"/>
              <a:t>&lt;NULL&gt;</a:t>
            </a:r>
            <a:endParaRPr lang="ko-KR" altLang="en-US" sz="1200" dirty="0"/>
          </a:p>
        </p:txBody>
      </p:sp>
      <p:sp>
        <p:nvSpPr>
          <p:cNvPr id="33" name="TextBox 32"/>
          <p:cNvSpPr txBox="1"/>
          <p:nvPr/>
        </p:nvSpPr>
        <p:spPr>
          <a:xfrm>
            <a:off x="3700914" y="8615481"/>
            <a:ext cx="2810385" cy="215444"/>
          </a:xfrm>
          <a:prstGeom prst="rect">
            <a:avLst/>
          </a:prstGeom>
          <a:noFill/>
        </p:spPr>
        <p:txBody>
          <a:bodyPr wrap="none" rtlCol="0">
            <a:spAutoFit/>
          </a:bodyPr>
          <a:lstStyle/>
          <a:p>
            <a:r>
              <a:rPr lang="en-US" altLang="ko-KR" sz="800" dirty="0"/>
              <a:t>[Example for </a:t>
            </a:r>
            <a:r>
              <a:rPr lang="en-US" altLang="ko-KR" sz="800" dirty="0" err="1"/>
              <a:t>config</a:t>
            </a:r>
            <a:r>
              <a:rPr lang="en-US" altLang="ko-KR" sz="800" dirty="0"/>
              <a:t>. of </a:t>
            </a:r>
            <a:r>
              <a:rPr lang="en-US" altLang="ko-KR" sz="800" dirty="0" smtClean="0"/>
              <a:t>EXIT</a:t>
            </a:r>
            <a:r>
              <a:rPr lang="ko-KR" altLang="en-US" sz="800" dirty="0" smtClean="0"/>
              <a:t> </a:t>
            </a:r>
            <a:r>
              <a:rPr lang="en-US" altLang="ko-KR" sz="800" dirty="0"/>
              <a:t>command transport</a:t>
            </a:r>
            <a:r>
              <a:rPr lang="en-US" altLang="ko-KR" sz="800" dirty="0" smtClean="0"/>
              <a:t> </a:t>
            </a:r>
            <a:r>
              <a:rPr lang="en-US" altLang="ko-KR" sz="800" dirty="0"/>
              <a:t>packet]</a:t>
            </a:r>
            <a:endParaRPr lang="ko-KR" altLang="en-US" sz="800" dirty="0"/>
          </a:p>
        </p:txBody>
      </p:sp>
      <p:sp>
        <p:nvSpPr>
          <p:cNvPr id="27" name="슬라이드 번호 개체 틀 26"/>
          <p:cNvSpPr>
            <a:spLocks noGrp="1"/>
          </p:cNvSpPr>
          <p:nvPr>
            <p:ph type="sldNum" sz="quarter" idx="12"/>
          </p:nvPr>
        </p:nvSpPr>
        <p:spPr>
          <a:xfrm>
            <a:off x="5213176" y="8693679"/>
            <a:ext cx="1600200" cy="486833"/>
          </a:xfrm>
        </p:spPr>
        <p:txBody>
          <a:bodyPr/>
          <a:lstStyle/>
          <a:p>
            <a:fld id="{4AFB1CAC-E0B2-4E67-BA47-1772C30776A2}" type="slidenum">
              <a:rPr lang="ko-KR" altLang="en-US" smtClean="0"/>
              <a:pPr/>
              <a:t>13</a:t>
            </a:fld>
            <a:endParaRPr lang="ko-KR" altLang="en-US" dirty="0"/>
          </a:p>
        </p:txBody>
      </p:sp>
      <p:sp>
        <p:nvSpPr>
          <p:cNvPr id="35" name="모서리가 둥근 직사각형 34"/>
          <p:cNvSpPr/>
          <p:nvPr/>
        </p:nvSpPr>
        <p:spPr>
          <a:xfrm>
            <a:off x="3526681" y="611560"/>
            <a:ext cx="3286695" cy="285750"/>
          </a:xfrm>
          <a:prstGeom prst="roundRect">
            <a:avLst/>
          </a:prstGeom>
        </p:spPr>
        <p:style>
          <a:lnRef idx="1">
            <a:schemeClr val="accent6"/>
          </a:lnRef>
          <a:fillRef idx="3">
            <a:schemeClr val="accent6"/>
          </a:fillRef>
          <a:effectRef idx="2">
            <a:schemeClr val="accent6"/>
          </a:effectRef>
          <a:fontRef idx="minor">
            <a:schemeClr val="lt1"/>
          </a:fontRef>
        </p:style>
        <p:txBody>
          <a:bodyPr anchor="ctr"/>
          <a:lstStyle/>
          <a:p>
            <a:pPr fontAlgn="auto">
              <a:spcBef>
                <a:spcPts val="0"/>
              </a:spcBef>
              <a:spcAft>
                <a:spcPts val="0"/>
              </a:spcAft>
              <a:defRPr/>
            </a:pPr>
            <a:r>
              <a:rPr kumimoji="0" lang="en-US" altLang="ko-KR" sz="1000" b="1" dirty="0" smtClean="0"/>
              <a:t>2.4 STB </a:t>
            </a:r>
            <a:r>
              <a:rPr kumimoji="0" lang="en-US" altLang="ko-KR" sz="1000" b="1" dirty="0" err="1" smtClean="0"/>
              <a:t>Deamon</a:t>
            </a:r>
            <a:r>
              <a:rPr kumimoji="0" lang="en-US" altLang="ko-KR" sz="1000" b="1" dirty="0" smtClean="0"/>
              <a:t> Communication Detail Protocol</a:t>
            </a:r>
            <a:endParaRPr kumimoji="0" lang="ko-KR" altLang="en-US" sz="1000" b="1"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9"/>
          <p:cNvSpPr>
            <a:spLocks noChangeArrowheads="1"/>
          </p:cNvSpPr>
          <p:nvPr/>
        </p:nvSpPr>
        <p:spPr bwMode="auto">
          <a:xfrm>
            <a:off x="214313" y="1643042"/>
            <a:ext cx="6429375" cy="7286646"/>
          </a:xfrm>
          <a:prstGeom prst="roundRect">
            <a:avLst>
              <a:gd name="adj" fmla="val 3815"/>
            </a:avLst>
          </a:prstGeom>
          <a:noFill/>
          <a:ln>
            <a:headEnd/>
            <a:tailEnd/>
          </a:ln>
        </p:spPr>
        <p:style>
          <a:lnRef idx="2">
            <a:schemeClr val="accent5"/>
          </a:lnRef>
          <a:fillRef idx="1">
            <a:schemeClr val="lt1"/>
          </a:fillRef>
          <a:effectRef idx="0">
            <a:schemeClr val="accent5"/>
          </a:effectRef>
          <a:fontRef idx="minor">
            <a:schemeClr val="dk1"/>
          </a:fontRef>
        </p:style>
        <p:txBody>
          <a:bodyPr wrap="none" anchor="ctr"/>
          <a:lstStyle/>
          <a:p>
            <a:pPr fontAlgn="auto">
              <a:spcBef>
                <a:spcPts val="0"/>
              </a:spcBef>
              <a:spcAft>
                <a:spcPts val="0"/>
              </a:spcAft>
              <a:defRPr/>
            </a:pPr>
            <a:endParaRPr kumimoji="0" lang="ko-KR" altLang="en-US"/>
          </a:p>
        </p:txBody>
      </p:sp>
      <p:grpSp>
        <p:nvGrpSpPr>
          <p:cNvPr id="3" name="그룹 2"/>
          <p:cNvGrpSpPr/>
          <p:nvPr/>
        </p:nvGrpSpPr>
        <p:grpSpPr>
          <a:xfrm>
            <a:off x="0" y="0"/>
            <a:ext cx="6858000" cy="512763"/>
            <a:chOff x="0" y="0"/>
            <a:chExt cx="6858000" cy="512763"/>
          </a:xfrm>
        </p:grpSpPr>
        <p:sp>
          <p:nvSpPr>
            <p:cNvPr id="4" name="직사각형 3"/>
            <p:cNvSpPr/>
            <p:nvPr/>
          </p:nvSpPr>
          <p:spPr>
            <a:xfrm>
              <a:off x="0" y="0"/>
              <a:ext cx="6858000" cy="500063"/>
            </a:xfrm>
            <a:prstGeom prst="rect">
              <a:avLst/>
            </a:prstGeom>
          </p:spPr>
          <p:style>
            <a:lnRef idx="1">
              <a:schemeClr val="accent6"/>
            </a:lnRef>
            <a:fillRef idx="3">
              <a:schemeClr val="accent6"/>
            </a:fillRef>
            <a:effectRef idx="2">
              <a:schemeClr val="accent6"/>
            </a:effectRef>
            <a:fontRef idx="minor">
              <a:schemeClr val="lt1"/>
            </a:fontRef>
          </p:style>
          <p:txBody>
            <a:bodyPr anchor="ctr"/>
            <a:lstStyle/>
            <a:p>
              <a:pPr algn="ctr" fontAlgn="auto">
                <a:spcBef>
                  <a:spcPts val="0"/>
                </a:spcBef>
                <a:spcAft>
                  <a:spcPts val="0"/>
                </a:spcAft>
                <a:defRPr/>
              </a:pPr>
              <a:endParaRPr kumimoji="0" lang="ko-KR" altLang="en-US"/>
            </a:p>
          </p:txBody>
        </p:sp>
        <p:pic>
          <p:nvPicPr>
            <p:cNvPr id="5" name="Picture 3"/>
            <p:cNvPicPr>
              <a:picLocks noChangeAspect="1" noChangeArrowheads="1"/>
            </p:cNvPicPr>
            <p:nvPr/>
          </p:nvPicPr>
          <p:blipFill>
            <a:blip r:embed="rId2" cstate="print"/>
            <a:srcRect/>
            <a:stretch>
              <a:fillRect/>
            </a:stretch>
          </p:blipFill>
          <p:spPr bwMode="auto">
            <a:xfrm>
              <a:off x="0" y="0"/>
              <a:ext cx="1358900" cy="512763"/>
            </a:xfrm>
            <a:prstGeom prst="rect">
              <a:avLst/>
            </a:prstGeom>
            <a:ln>
              <a:noFill/>
            </a:ln>
            <a:effectLst>
              <a:softEdge rad="63500"/>
            </a:effectLst>
          </p:spPr>
        </p:pic>
      </p:grpSp>
      <p:sp>
        <p:nvSpPr>
          <p:cNvPr id="6" name="모서리가 둥근 직사각형 5"/>
          <p:cNvSpPr/>
          <p:nvPr/>
        </p:nvSpPr>
        <p:spPr>
          <a:xfrm>
            <a:off x="357188" y="1759698"/>
            <a:ext cx="6143625" cy="792088"/>
          </a:xfrm>
          <a:prstGeom prst="roundRect">
            <a:avLst/>
          </a:prstGeom>
          <a:solidFill>
            <a:schemeClr val="bg1">
              <a:lumMod val="95000"/>
            </a:schemeClr>
          </a:solidFill>
          <a:ln>
            <a:solidFill>
              <a:schemeClr val="bg1"/>
            </a:solidFill>
          </a:ln>
        </p:spPr>
        <p:style>
          <a:lnRef idx="1">
            <a:schemeClr val="dk1"/>
          </a:lnRef>
          <a:fillRef idx="2">
            <a:schemeClr val="dk1"/>
          </a:fillRef>
          <a:effectRef idx="1">
            <a:schemeClr val="dk1"/>
          </a:effectRef>
          <a:fontRef idx="minor">
            <a:schemeClr val="dk1"/>
          </a:fontRef>
        </p:style>
        <p:txBody>
          <a:bodyPr anchor="ctr"/>
          <a:lstStyle/>
          <a:p>
            <a:pPr>
              <a:defRPr/>
            </a:pPr>
            <a:r>
              <a:rPr lang="en-US" altLang="ko-KR" sz="1000" dirty="0" smtClean="0"/>
              <a:t>For user control</a:t>
            </a:r>
            <a:r>
              <a:rPr lang="en-US" altLang="ko-KR" sz="1000" dirty="0"/>
              <a:t>, </a:t>
            </a:r>
            <a:r>
              <a:rPr lang="en-US" altLang="ko-KR" sz="1000" dirty="0" smtClean="0"/>
              <a:t>channel update</a:t>
            </a:r>
            <a:r>
              <a:rPr lang="en-US" altLang="ko-KR" sz="1000" dirty="0"/>
              <a:t>, </a:t>
            </a:r>
            <a:r>
              <a:rPr lang="en-US" altLang="ko-KR" sz="1000" dirty="0" smtClean="0"/>
              <a:t>partial </a:t>
            </a:r>
            <a:r>
              <a:rPr lang="en-US" altLang="ko-KR" sz="1000" dirty="0"/>
              <a:t>p</a:t>
            </a:r>
            <a:r>
              <a:rPr lang="en-US" altLang="ko-KR" sz="1000" dirty="0" smtClean="0"/>
              <a:t>atch</a:t>
            </a:r>
            <a:r>
              <a:rPr lang="en-US" altLang="ko-KR" sz="1000" dirty="0"/>
              <a:t>, </a:t>
            </a:r>
            <a:r>
              <a:rPr lang="en-US" altLang="ko-KR" sz="1000" dirty="0" err="1"/>
              <a:t>r</a:t>
            </a:r>
            <a:r>
              <a:rPr lang="en-US" altLang="ko-KR" sz="1000" dirty="0" err="1" smtClean="0"/>
              <a:t>ealtime</a:t>
            </a:r>
            <a:r>
              <a:rPr lang="en-US" altLang="ko-KR" sz="1000" dirty="0" smtClean="0"/>
              <a:t> broadcast </a:t>
            </a:r>
            <a:r>
              <a:rPr lang="en-US" altLang="ko-KR" sz="1000" dirty="0"/>
              <a:t>and </a:t>
            </a:r>
            <a:r>
              <a:rPr lang="en-US" altLang="ko-KR" sz="1000" dirty="0" err="1" smtClean="0"/>
              <a:t>VoD</a:t>
            </a:r>
            <a:r>
              <a:rPr lang="en-US" altLang="ko-KR" sz="1000" dirty="0" smtClean="0"/>
              <a:t> broadcast, </a:t>
            </a:r>
            <a:r>
              <a:rPr lang="en-US" altLang="ko-KR" sz="1000" dirty="0"/>
              <a:t>and </a:t>
            </a:r>
            <a:r>
              <a:rPr lang="en-US" altLang="ko-KR" sz="1000" dirty="0" err="1"/>
              <a:t>VoD</a:t>
            </a:r>
            <a:r>
              <a:rPr lang="en-US" altLang="ko-KR" sz="1000" dirty="0"/>
              <a:t> s</a:t>
            </a:r>
            <a:r>
              <a:rPr lang="en-US" altLang="ko-KR" sz="1000" dirty="0" smtClean="0"/>
              <a:t>top</a:t>
            </a:r>
            <a:r>
              <a:rPr lang="en-US" altLang="ko-KR" sz="1000" dirty="0"/>
              <a:t>, IR control scenarios of the customer are transmitted in the data area</a:t>
            </a:r>
            <a:r>
              <a:rPr lang="en-US" altLang="ko-KR" sz="1000" dirty="0" smtClean="0"/>
              <a:t>.</a:t>
            </a:r>
            <a:endParaRPr lang="en-US" altLang="ko-KR" sz="1000" dirty="0" smtClean="0">
              <a:solidFill>
                <a:schemeClr val="tx1"/>
              </a:solidFill>
              <a:latin typeface="HY중고딕" pitchFamily="18" charset="-127"/>
              <a:ea typeface="HY중고딕" pitchFamily="18" charset="-127"/>
            </a:endParaRPr>
          </a:p>
        </p:txBody>
      </p:sp>
      <p:sp>
        <p:nvSpPr>
          <p:cNvPr id="8" name="직사각형 7"/>
          <p:cNvSpPr/>
          <p:nvPr/>
        </p:nvSpPr>
        <p:spPr>
          <a:xfrm>
            <a:off x="3500438" y="2714612"/>
            <a:ext cx="3000396" cy="72008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r>
              <a:rPr lang="en-US" altLang="ko-KR" sz="1200" dirty="0" smtClean="0">
                <a:solidFill>
                  <a:schemeClr val="tx1"/>
                </a:solidFill>
              </a:rPr>
              <a:t>MSG-KIND:COMMAND&lt;CR&gt;&lt;LF&gt;</a:t>
            </a:r>
          </a:p>
          <a:p>
            <a:r>
              <a:rPr lang="en-US" altLang="ko-KR" sz="1200" dirty="0" smtClean="0">
                <a:solidFill>
                  <a:schemeClr val="tx1"/>
                </a:solidFill>
              </a:rPr>
              <a:t>COMMAND-KIND:VOD&lt;CR&gt;&lt;LF&gt;</a:t>
            </a:r>
          </a:p>
          <a:p>
            <a:r>
              <a:rPr lang="en-US" altLang="ko-KR" sz="1200" dirty="0" smtClean="0">
                <a:solidFill>
                  <a:schemeClr val="tx1"/>
                </a:solidFill>
              </a:rPr>
              <a:t>DATA-LENGTH:123&lt;CR&gt;&lt;LF&gt;</a:t>
            </a:r>
            <a:endParaRPr lang="ko-KR" altLang="en-US" sz="1200" dirty="0">
              <a:solidFill>
                <a:schemeClr val="tx1"/>
              </a:solidFill>
            </a:endParaRPr>
          </a:p>
        </p:txBody>
      </p:sp>
      <p:sp>
        <p:nvSpPr>
          <p:cNvPr id="9" name="직사각형 8"/>
          <p:cNvSpPr/>
          <p:nvPr/>
        </p:nvSpPr>
        <p:spPr>
          <a:xfrm>
            <a:off x="3500438" y="3866740"/>
            <a:ext cx="3000396" cy="1491078"/>
          </a:xfrm>
          <a:prstGeom prst="rect">
            <a:avLst/>
          </a:prstGeom>
        </p:spPr>
        <p:style>
          <a:lnRef idx="2">
            <a:schemeClr val="dk1"/>
          </a:lnRef>
          <a:fillRef idx="1">
            <a:schemeClr val="lt1"/>
          </a:fillRef>
          <a:effectRef idx="0">
            <a:schemeClr val="dk1"/>
          </a:effectRef>
          <a:fontRef idx="minor">
            <a:schemeClr val="dk1"/>
          </a:fontRef>
        </p:style>
        <p:txBody>
          <a:bodyPr rtlCol="0" anchor="ctr"/>
          <a:lstStyle/>
          <a:p>
            <a:r>
              <a:rPr lang="en-US" altLang="ko-KR" sz="1200" dirty="0" smtClean="0"/>
              <a:t>1C,1000&lt;CR&gt;&lt;LF&gt;</a:t>
            </a:r>
          </a:p>
          <a:p>
            <a:r>
              <a:rPr lang="en-US" altLang="ko-KR" sz="1200" dirty="0" smtClean="0"/>
              <a:t>20,500&lt;CR&gt;&lt;LF&gt;</a:t>
            </a:r>
          </a:p>
          <a:p>
            <a:r>
              <a:rPr lang="en-US" altLang="ko-KR" sz="1200" dirty="0" smtClean="0"/>
              <a:t>21,500&lt;CR&gt;&lt;LF&gt;</a:t>
            </a:r>
          </a:p>
          <a:p>
            <a:r>
              <a:rPr lang="en-US" altLang="ko-KR" sz="1200" dirty="0" smtClean="0"/>
              <a:t>22,500&lt;CR&gt;&lt;LF&gt;</a:t>
            </a:r>
          </a:p>
          <a:p>
            <a:r>
              <a:rPr lang="en-US" altLang="ko-KR" sz="1200" dirty="0" smtClean="0"/>
              <a:t>23,500&lt;CR&gt;&lt;LF&gt;</a:t>
            </a:r>
          </a:p>
          <a:p>
            <a:r>
              <a:rPr lang="en-US" altLang="ko-KR" sz="1200" dirty="0" smtClean="0"/>
              <a:t>12,500&lt;CR&gt;&lt;LF&gt;</a:t>
            </a:r>
          </a:p>
        </p:txBody>
      </p:sp>
      <p:sp>
        <p:nvSpPr>
          <p:cNvPr id="10" name="직사각형 9"/>
          <p:cNvSpPr/>
          <p:nvPr/>
        </p:nvSpPr>
        <p:spPr>
          <a:xfrm>
            <a:off x="3500438" y="3434692"/>
            <a:ext cx="3000396" cy="432048"/>
          </a:xfrm>
          <a:prstGeom prst="rect">
            <a:avLst/>
          </a:prstGeom>
          <a:solidFill>
            <a:schemeClr val="bg1">
              <a:lumMod val="95000"/>
            </a:schemeClr>
          </a:solidFill>
        </p:spPr>
        <p:style>
          <a:lnRef idx="2">
            <a:schemeClr val="dk1"/>
          </a:lnRef>
          <a:fillRef idx="1">
            <a:schemeClr val="lt1"/>
          </a:fillRef>
          <a:effectRef idx="0">
            <a:schemeClr val="dk1"/>
          </a:effectRef>
          <a:fontRef idx="minor">
            <a:schemeClr val="dk1"/>
          </a:fontRef>
        </p:style>
        <p:txBody>
          <a:bodyPr rtlCol="0" anchor="ctr"/>
          <a:lstStyle/>
          <a:p>
            <a:pPr algn="ctr"/>
            <a:r>
              <a:rPr lang="en-US" altLang="ko-KR" sz="1200" dirty="0" smtClean="0"/>
              <a:t>&lt;CR&gt;&lt;LF&gt;</a:t>
            </a:r>
            <a:endParaRPr lang="ko-KR" altLang="en-US" sz="1200" dirty="0"/>
          </a:p>
        </p:txBody>
      </p:sp>
      <p:sp>
        <p:nvSpPr>
          <p:cNvPr id="11" name="직사각형 10"/>
          <p:cNvSpPr/>
          <p:nvPr/>
        </p:nvSpPr>
        <p:spPr>
          <a:xfrm>
            <a:off x="3500438" y="5357818"/>
            <a:ext cx="3000396" cy="432048"/>
          </a:xfrm>
          <a:prstGeom prst="rect">
            <a:avLst/>
          </a:prstGeom>
          <a:solidFill>
            <a:schemeClr val="bg1">
              <a:lumMod val="95000"/>
            </a:schemeClr>
          </a:solidFill>
        </p:spPr>
        <p:style>
          <a:lnRef idx="2">
            <a:schemeClr val="dk1"/>
          </a:lnRef>
          <a:fillRef idx="1">
            <a:schemeClr val="lt1"/>
          </a:fillRef>
          <a:effectRef idx="0">
            <a:schemeClr val="dk1"/>
          </a:effectRef>
          <a:fontRef idx="minor">
            <a:schemeClr val="dk1"/>
          </a:fontRef>
        </p:style>
        <p:txBody>
          <a:bodyPr rtlCol="0" anchor="ctr"/>
          <a:lstStyle/>
          <a:p>
            <a:pPr algn="ctr"/>
            <a:r>
              <a:rPr lang="en-US" altLang="ko-KR" sz="1200" dirty="0" smtClean="0"/>
              <a:t>&lt;NULL&gt;</a:t>
            </a:r>
            <a:endParaRPr lang="ko-KR" altLang="en-US" sz="1200" dirty="0"/>
          </a:p>
        </p:txBody>
      </p:sp>
      <p:sp>
        <p:nvSpPr>
          <p:cNvPr id="12" name="TextBox 11"/>
          <p:cNvSpPr txBox="1"/>
          <p:nvPr/>
        </p:nvSpPr>
        <p:spPr>
          <a:xfrm>
            <a:off x="3356992" y="5857884"/>
            <a:ext cx="3286477" cy="246221"/>
          </a:xfrm>
          <a:prstGeom prst="rect">
            <a:avLst/>
          </a:prstGeom>
          <a:noFill/>
        </p:spPr>
        <p:txBody>
          <a:bodyPr wrap="none" rtlCol="0">
            <a:spAutoFit/>
          </a:bodyPr>
          <a:lstStyle/>
          <a:p>
            <a:r>
              <a:rPr lang="en-US" altLang="ko-KR" sz="1000" dirty="0"/>
              <a:t>[Example </a:t>
            </a:r>
            <a:r>
              <a:rPr lang="en-US" altLang="ko-KR" sz="1000" dirty="0" smtClean="0"/>
              <a:t>of VOD command transport packet </a:t>
            </a:r>
            <a:r>
              <a:rPr lang="en-US" altLang="ko-KR" sz="1000" dirty="0" err="1" smtClean="0"/>
              <a:t>config</a:t>
            </a:r>
            <a:r>
              <a:rPr lang="en-US" altLang="ko-KR" sz="1000" dirty="0" smtClean="0"/>
              <a:t>.]</a:t>
            </a:r>
            <a:endParaRPr lang="ko-KR" altLang="en-US" sz="1000" dirty="0"/>
          </a:p>
        </p:txBody>
      </p:sp>
      <p:sp>
        <p:nvSpPr>
          <p:cNvPr id="19" name="모서리가 둥근 직사각형 18"/>
          <p:cNvSpPr/>
          <p:nvPr/>
        </p:nvSpPr>
        <p:spPr>
          <a:xfrm>
            <a:off x="214313" y="1212828"/>
            <a:ext cx="2566615" cy="285750"/>
          </a:xfrm>
          <a:prstGeom prst="roundRect">
            <a:avLst/>
          </a:prstGeom>
        </p:spPr>
        <p:style>
          <a:lnRef idx="1">
            <a:schemeClr val="accent2"/>
          </a:lnRef>
          <a:fillRef idx="2">
            <a:schemeClr val="accent2"/>
          </a:fillRef>
          <a:effectRef idx="1">
            <a:schemeClr val="accent2"/>
          </a:effectRef>
          <a:fontRef idx="minor">
            <a:schemeClr val="dk1"/>
          </a:fontRef>
        </p:style>
        <p:txBody>
          <a:bodyPr anchor="ctr"/>
          <a:lstStyle/>
          <a:p>
            <a:pPr fontAlgn="auto">
              <a:spcBef>
                <a:spcPts val="0"/>
              </a:spcBef>
              <a:spcAft>
                <a:spcPts val="0"/>
              </a:spcAft>
              <a:defRPr/>
            </a:pPr>
            <a:r>
              <a:rPr kumimoji="0" lang="en-US" altLang="ko-KR" sz="1200" b="1" dirty="0" smtClean="0"/>
              <a:t>2.4.2 COMMAND 2/2</a:t>
            </a:r>
            <a:endParaRPr kumimoji="0" lang="ko-KR" altLang="en-US" sz="1200" b="1" dirty="0"/>
          </a:p>
        </p:txBody>
      </p:sp>
      <p:grpSp>
        <p:nvGrpSpPr>
          <p:cNvPr id="7" name="그룹 20"/>
          <p:cNvGrpSpPr/>
          <p:nvPr/>
        </p:nvGrpSpPr>
        <p:grpSpPr>
          <a:xfrm>
            <a:off x="3022624" y="35496"/>
            <a:ext cx="3790752" cy="432048"/>
            <a:chOff x="214313" y="714375"/>
            <a:chExt cx="6429375" cy="714375"/>
          </a:xfrm>
        </p:grpSpPr>
        <p:sp>
          <p:nvSpPr>
            <p:cNvPr id="22" name="모서리가 둥근 직사각형 21"/>
            <p:cNvSpPr/>
            <p:nvPr/>
          </p:nvSpPr>
          <p:spPr bwMode="auto">
            <a:xfrm>
              <a:off x="214313" y="714375"/>
              <a:ext cx="6429375" cy="714375"/>
            </a:xfrm>
            <a:prstGeom prst="roundRect">
              <a:avLst/>
            </a:prstGeom>
          </p:spPr>
          <p:style>
            <a:lnRef idx="3">
              <a:schemeClr val="lt1"/>
            </a:lnRef>
            <a:fillRef idx="1">
              <a:schemeClr val="accent6"/>
            </a:fillRef>
            <a:effectRef idx="1">
              <a:schemeClr val="accent6"/>
            </a:effectRef>
            <a:fontRef idx="minor">
              <a:schemeClr val="lt1"/>
            </a:fontRef>
          </p:style>
          <p:txBody>
            <a:bodyPr anchor="ctr"/>
            <a:lstStyle/>
            <a:p>
              <a:pPr algn="ctr" fontAlgn="auto">
                <a:spcBef>
                  <a:spcPts val="0"/>
                </a:spcBef>
                <a:spcAft>
                  <a:spcPts val="0"/>
                </a:spcAft>
                <a:defRPr/>
              </a:pPr>
              <a:endParaRPr kumimoji="0" lang="ko-KR" altLang="en-US" sz="1100"/>
            </a:p>
          </p:txBody>
        </p:sp>
        <p:sp>
          <p:nvSpPr>
            <p:cNvPr id="23" name="모서리가 둥근 직사각형 22"/>
            <p:cNvSpPr/>
            <p:nvPr/>
          </p:nvSpPr>
          <p:spPr bwMode="auto">
            <a:xfrm>
              <a:off x="357188" y="785813"/>
              <a:ext cx="6143625" cy="581025"/>
            </a:xfrm>
            <a:prstGeom prst="roundRect">
              <a:avLst/>
            </a:prstGeom>
            <a:ln>
              <a:solidFill>
                <a:schemeClr val="accent6">
                  <a:lumMod val="75000"/>
                </a:schemeClr>
              </a:solidFill>
            </a:ln>
          </p:spPr>
          <p:style>
            <a:lnRef idx="2">
              <a:schemeClr val="accent6"/>
            </a:lnRef>
            <a:fillRef idx="1">
              <a:schemeClr val="lt1"/>
            </a:fillRef>
            <a:effectRef idx="0">
              <a:schemeClr val="accent6"/>
            </a:effectRef>
            <a:fontRef idx="minor">
              <a:schemeClr val="dk1"/>
            </a:fontRef>
          </p:style>
          <p:txBody>
            <a:bodyPr anchor="ctr"/>
            <a:lstStyle/>
            <a:p>
              <a:pPr algn="ctr" fontAlgn="auto">
                <a:spcBef>
                  <a:spcPts val="0"/>
                </a:spcBef>
                <a:spcAft>
                  <a:spcPts val="0"/>
                </a:spcAft>
                <a:defRPr/>
              </a:pPr>
              <a:r>
                <a:rPr lang="en-US" altLang="ko-KR" sz="1000" dirty="0">
                  <a:latin typeface="HY견고딕" pitchFamily="18" charset="-127"/>
                  <a:ea typeface="HY견고딕" pitchFamily="18" charset="-127"/>
                </a:rPr>
                <a:t>2. STB </a:t>
              </a:r>
              <a:r>
                <a:rPr lang="en-US" altLang="ko-KR" sz="1000" dirty="0" err="1">
                  <a:latin typeface="HY견고딕" pitchFamily="18" charset="-127"/>
                  <a:ea typeface="HY견고딕" pitchFamily="18" charset="-127"/>
                </a:rPr>
                <a:t>Deamon</a:t>
              </a:r>
              <a:r>
                <a:rPr lang="en-US" altLang="ko-KR" sz="1000" dirty="0">
                  <a:latin typeface="HY견고딕" pitchFamily="18" charset="-127"/>
                  <a:ea typeface="HY견고딕" pitchFamily="18" charset="-127"/>
                </a:rPr>
                <a:t> communication Scenario</a:t>
              </a:r>
              <a:endParaRPr lang="ko-KR" altLang="en-US" sz="1000" dirty="0">
                <a:latin typeface="HY견고딕" pitchFamily="18" charset="-127"/>
                <a:ea typeface="HY견고딕" pitchFamily="18" charset="-127"/>
              </a:endParaRPr>
            </a:p>
          </p:txBody>
        </p:sp>
      </p:grpSp>
      <p:sp>
        <p:nvSpPr>
          <p:cNvPr id="24" name="직사각형 23"/>
          <p:cNvSpPr/>
          <p:nvPr/>
        </p:nvSpPr>
        <p:spPr>
          <a:xfrm>
            <a:off x="357166" y="2714612"/>
            <a:ext cx="3000396" cy="6177868"/>
          </a:xfrm>
          <a:prstGeom prst="rect">
            <a:avLst/>
          </a:prstGeom>
        </p:spPr>
        <p:style>
          <a:lnRef idx="2">
            <a:schemeClr val="dk1"/>
          </a:lnRef>
          <a:fillRef idx="1">
            <a:schemeClr val="lt1"/>
          </a:fillRef>
          <a:effectRef idx="0">
            <a:schemeClr val="dk1"/>
          </a:effectRef>
          <a:fontRef idx="minor">
            <a:schemeClr val="dk1"/>
          </a:fontRef>
        </p:style>
        <p:txBody>
          <a:bodyPr rtlCol="0" anchor="ctr"/>
          <a:lstStyle/>
          <a:p>
            <a:r>
              <a:rPr lang="en-US" altLang="ko-KR" sz="900" dirty="0" smtClean="0">
                <a:solidFill>
                  <a:schemeClr val="tx1"/>
                </a:solidFill>
              </a:rPr>
              <a:t>#define HWM_KEY_POWER	         0x0001</a:t>
            </a:r>
          </a:p>
          <a:p>
            <a:r>
              <a:rPr lang="en-US" altLang="ko-KR" sz="900" dirty="0" smtClean="0">
                <a:solidFill>
                  <a:schemeClr val="tx1"/>
                </a:solidFill>
              </a:rPr>
              <a:t>#define HWM_KEY_HOME	         0x0002</a:t>
            </a:r>
          </a:p>
          <a:p>
            <a:r>
              <a:rPr lang="en-US" altLang="ko-KR" sz="900" dirty="0" smtClean="0">
                <a:solidFill>
                  <a:schemeClr val="tx1"/>
                </a:solidFill>
              </a:rPr>
              <a:t>#define HWM_KEY_TUNER	         0x0003</a:t>
            </a:r>
          </a:p>
          <a:p>
            <a:r>
              <a:rPr lang="en-US" altLang="ko-KR" sz="900" dirty="0" smtClean="0">
                <a:solidFill>
                  <a:schemeClr val="tx1"/>
                </a:solidFill>
              </a:rPr>
              <a:t>#define HWM_KEY_MENU	         0x0004</a:t>
            </a:r>
          </a:p>
          <a:p>
            <a:r>
              <a:rPr lang="en-US" altLang="ko-KR" sz="900" dirty="0" smtClean="0">
                <a:solidFill>
                  <a:schemeClr val="tx1"/>
                </a:solidFill>
              </a:rPr>
              <a:t>#define HWM_KEY_HISTORY	         0x0005</a:t>
            </a:r>
          </a:p>
          <a:p>
            <a:r>
              <a:rPr lang="en-US" altLang="ko-KR" sz="900" dirty="0" smtClean="0">
                <a:solidFill>
                  <a:schemeClr val="tx1"/>
                </a:solidFill>
              </a:rPr>
              <a:t>#define HWM_KEY_CANCEL	         0x0006</a:t>
            </a:r>
          </a:p>
          <a:p>
            <a:r>
              <a:rPr lang="en-US" altLang="ko-KR" sz="900" dirty="0" smtClean="0">
                <a:solidFill>
                  <a:schemeClr val="tx1"/>
                </a:solidFill>
              </a:rPr>
              <a:t>#define HWM_KEY_LOCK	         0x0007</a:t>
            </a:r>
          </a:p>
          <a:p>
            <a:r>
              <a:rPr lang="en-US" altLang="ko-KR" sz="900" dirty="0" smtClean="0">
                <a:solidFill>
                  <a:schemeClr val="tx1"/>
                </a:solidFill>
              </a:rPr>
              <a:t>#define HWM_KEY_BREAK	         0x0008</a:t>
            </a:r>
          </a:p>
          <a:p>
            <a:r>
              <a:rPr lang="en-US" altLang="ko-KR" sz="900" dirty="0" smtClean="0">
                <a:solidFill>
                  <a:schemeClr val="tx1"/>
                </a:solidFill>
              </a:rPr>
              <a:t>#define HWM_KEY_MUTE	         0x0009</a:t>
            </a:r>
          </a:p>
          <a:p>
            <a:r>
              <a:rPr lang="en-US" altLang="ko-KR" sz="900" dirty="0" smtClean="0">
                <a:solidFill>
                  <a:schemeClr val="tx1"/>
                </a:solidFill>
              </a:rPr>
              <a:t>#define HWM_KEY_CHUP	         0x000A</a:t>
            </a:r>
          </a:p>
          <a:p>
            <a:r>
              <a:rPr lang="en-US" altLang="ko-KR" sz="900" dirty="0" smtClean="0">
                <a:solidFill>
                  <a:schemeClr val="tx1"/>
                </a:solidFill>
              </a:rPr>
              <a:t>#define HWM_KEY_CHDOWN	         0x000B</a:t>
            </a:r>
          </a:p>
          <a:p>
            <a:r>
              <a:rPr lang="en-US" altLang="ko-KR" sz="900" dirty="0" smtClean="0">
                <a:solidFill>
                  <a:schemeClr val="tx1"/>
                </a:solidFill>
              </a:rPr>
              <a:t>#define HWM_KEY_VOLUP	         0x000C</a:t>
            </a:r>
          </a:p>
          <a:p>
            <a:r>
              <a:rPr lang="en-US" altLang="ko-KR" sz="900" dirty="0" smtClean="0">
                <a:solidFill>
                  <a:schemeClr val="tx1"/>
                </a:solidFill>
              </a:rPr>
              <a:t>#define HWM_KEY_VOLDOWN	         0x000D</a:t>
            </a:r>
          </a:p>
          <a:p>
            <a:r>
              <a:rPr lang="en-US" altLang="ko-KR" sz="900" dirty="0" smtClean="0">
                <a:solidFill>
                  <a:schemeClr val="tx1"/>
                </a:solidFill>
              </a:rPr>
              <a:t>#define HWM_KEY_UP	         0x000E</a:t>
            </a:r>
          </a:p>
          <a:p>
            <a:r>
              <a:rPr lang="en-US" altLang="ko-KR" sz="900" dirty="0" smtClean="0">
                <a:solidFill>
                  <a:schemeClr val="tx1"/>
                </a:solidFill>
              </a:rPr>
              <a:t>#define HWM_KEY_DOWN	         0x000F</a:t>
            </a:r>
          </a:p>
          <a:p>
            <a:r>
              <a:rPr lang="en-US" altLang="ko-KR" sz="900" dirty="0" smtClean="0">
                <a:solidFill>
                  <a:schemeClr val="tx1"/>
                </a:solidFill>
              </a:rPr>
              <a:t>#define HWM_KEY_RIGHT	         0x0010</a:t>
            </a:r>
          </a:p>
          <a:p>
            <a:r>
              <a:rPr lang="en-US" altLang="ko-KR" sz="900" dirty="0" smtClean="0">
                <a:solidFill>
                  <a:schemeClr val="tx1"/>
                </a:solidFill>
              </a:rPr>
              <a:t>#define HWM_KEY_LEFT	         0x0011</a:t>
            </a:r>
          </a:p>
          <a:p>
            <a:r>
              <a:rPr lang="en-US" altLang="ko-KR" sz="900" dirty="0" smtClean="0">
                <a:solidFill>
                  <a:schemeClr val="tx1"/>
                </a:solidFill>
              </a:rPr>
              <a:t>#define HWM_KEY_ENTER	         0x0012</a:t>
            </a:r>
          </a:p>
          <a:p>
            <a:r>
              <a:rPr lang="en-US" altLang="ko-KR" sz="900" dirty="0" smtClean="0">
                <a:solidFill>
                  <a:schemeClr val="tx1"/>
                </a:solidFill>
              </a:rPr>
              <a:t>#define HWM_KEY_PLAY	         0x0013</a:t>
            </a:r>
          </a:p>
          <a:p>
            <a:r>
              <a:rPr lang="en-US" altLang="ko-KR" sz="900" dirty="0" smtClean="0">
                <a:solidFill>
                  <a:schemeClr val="tx1"/>
                </a:solidFill>
              </a:rPr>
              <a:t>#define HWM_KEY_STOP	         0x0014</a:t>
            </a:r>
          </a:p>
          <a:p>
            <a:r>
              <a:rPr lang="en-US" altLang="ko-KR" sz="900" dirty="0" smtClean="0">
                <a:solidFill>
                  <a:schemeClr val="tx1"/>
                </a:solidFill>
              </a:rPr>
              <a:t>#define HWM_KEY_FASTFORWARD         0x0015</a:t>
            </a:r>
          </a:p>
          <a:p>
            <a:r>
              <a:rPr lang="en-US" altLang="ko-KR" sz="900" dirty="0" smtClean="0">
                <a:solidFill>
                  <a:schemeClr val="tx1"/>
                </a:solidFill>
              </a:rPr>
              <a:t>#define HWM_KEY_REWIND	         0x0016</a:t>
            </a:r>
          </a:p>
          <a:p>
            <a:r>
              <a:rPr lang="en-US" altLang="ko-KR" sz="900" dirty="0" smtClean="0">
                <a:solidFill>
                  <a:schemeClr val="tx1"/>
                </a:solidFill>
              </a:rPr>
              <a:t>#define HWM_KEY_PAUSE	         0x0017</a:t>
            </a:r>
          </a:p>
          <a:p>
            <a:r>
              <a:rPr lang="en-US" altLang="ko-KR" sz="900" dirty="0" smtClean="0">
                <a:solidFill>
                  <a:schemeClr val="tx1"/>
                </a:solidFill>
              </a:rPr>
              <a:t>#define HWM_KEY_FORWARD_SKIP         0x0018</a:t>
            </a:r>
          </a:p>
          <a:p>
            <a:r>
              <a:rPr lang="en-US" altLang="ko-KR" sz="900" dirty="0" smtClean="0">
                <a:solidFill>
                  <a:schemeClr val="tx1"/>
                </a:solidFill>
              </a:rPr>
              <a:t>#define HWM_KEY_BACKWARD_SKIP       0x0019</a:t>
            </a:r>
          </a:p>
          <a:p>
            <a:r>
              <a:rPr lang="en-US" altLang="ko-KR" sz="900" dirty="0" smtClean="0">
                <a:solidFill>
                  <a:schemeClr val="tx1"/>
                </a:solidFill>
              </a:rPr>
              <a:t>#define HWM_KEY_RESERVATION	         0x001A</a:t>
            </a:r>
          </a:p>
          <a:p>
            <a:r>
              <a:rPr lang="en-US" altLang="ko-KR" sz="900" dirty="0" smtClean="0">
                <a:solidFill>
                  <a:schemeClr val="tx1"/>
                </a:solidFill>
              </a:rPr>
              <a:t>#define HWM_KEY_RECORD                  0x001B</a:t>
            </a:r>
          </a:p>
          <a:p>
            <a:r>
              <a:rPr lang="en-US" altLang="ko-KR" sz="900" dirty="0" smtClean="0">
                <a:solidFill>
                  <a:schemeClr val="tx1"/>
                </a:solidFill>
              </a:rPr>
              <a:t>#define HWM_KEY_SEARCH	         0x001C</a:t>
            </a:r>
          </a:p>
          <a:p>
            <a:r>
              <a:rPr lang="en-US" altLang="ko-KR" sz="900" dirty="0" smtClean="0">
                <a:solidFill>
                  <a:schemeClr val="tx1"/>
                </a:solidFill>
              </a:rPr>
              <a:t>#define HWM_KEY_CAPTION	         0x001D</a:t>
            </a:r>
          </a:p>
          <a:p>
            <a:r>
              <a:rPr lang="en-US" altLang="ko-KR" sz="900" dirty="0" smtClean="0">
                <a:solidFill>
                  <a:schemeClr val="tx1"/>
                </a:solidFill>
              </a:rPr>
              <a:t>#define HWM_KEY_ADDITIONAL_SERVICE 0x001E</a:t>
            </a:r>
          </a:p>
          <a:p>
            <a:r>
              <a:rPr lang="en-US" altLang="ko-KR" sz="900" dirty="0" smtClean="0">
                <a:solidFill>
                  <a:schemeClr val="tx1"/>
                </a:solidFill>
              </a:rPr>
              <a:t>#define HWM_KEY_JOY	        0x001F</a:t>
            </a:r>
          </a:p>
          <a:p>
            <a:r>
              <a:rPr lang="en-US" altLang="ko-KR" sz="900" dirty="0" smtClean="0">
                <a:solidFill>
                  <a:schemeClr val="tx1"/>
                </a:solidFill>
              </a:rPr>
              <a:t>#define HWM_KEY_0	        0x0020</a:t>
            </a:r>
          </a:p>
          <a:p>
            <a:r>
              <a:rPr lang="en-US" altLang="ko-KR" sz="900" dirty="0" smtClean="0">
                <a:solidFill>
                  <a:schemeClr val="tx1"/>
                </a:solidFill>
              </a:rPr>
              <a:t>#define HWM_KEY_1	        0x0021</a:t>
            </a:r>
          </a:p>
          <a:p>
            <a:r>
              <a:rPr lang="en-US" altLang="ko-KR" sz="900" dirty="0" smtClean="0">
                <a:solidFill>
                  <a:schemeClr val="tx1"/>
                </a:solidFill>
              </a:rPr>
              <a:t>#define HWM_KEY_2	        0x0022</a:t>
            </a:r>
          </a:p>
          <a:p>
            <a:r>
              <a:rPr lang="en-US" altLang="ko-KR" sz="900" dirty="0" smtClean="0">
                <a:solidFill>
                  <a:schemeClr val="tx1"/>
                </a:solidFill>
              </a:rPr>
              <a:t>#define HWM_KEY_3	        0x0023</a:t>
            </a:r>
          </a:p>
          <a:p>
            <a:r>
              <a:rPr lang="en-US" altLang="ko-KR" sz="900" dirty="0" smtClean="0">
                <a:solidFill>
                  <a:schemeClr val="tx1"/>
                </a:solidFill>
              </a:rPr>
              <a:t>#define HWM_KEY_4	        0x0024</a:t>
            </a:r>
          </a:p>
          <a:p>
            <a:r>
              <a:rPr lang="en-US" altLang="ko-KR" sz="900" dirty="0" smtClean="0">
                <a:solidFill>
                  <a:schemeClr val="tx1"/>
                </a:solidFill>
              </a:rPr>
              <a:t>#define HWM_KEY_5	        0x0025</a:t>
            </a:r>
          </a:p>
          <a:p>
            <a:r>
              <a:rPr lang="en-US" altLang="ko-KR" sz="900" dirty="0" smtClean="0">
                <a:solidFill>
                  <a:schemeClr val="tx1"/>
                </a:solidFill>
              </a:rPr>
              <a:t>#define HWM_KEY_6	        0x0026</a:t>
            </a:r>
          </a:p>
          <a:p>
            <a:r>
              <a:rPr lang="en-US" altLang="ko-KR" sz="900" dirty="0" smtClean="0">
                <a:solidFill>
                  <a:schemeClr val="tx1"/>
                </a:solidFill>
              </a:rPr>
              <a:t>#define HWM_KEY_7	        0x0027</a:t>
            </a:r>
          </a:p>
          <a:p>
            <a:r>
              <a:rPr lang="en-US" altLang="ko-KR" sz="900" dirty="0" smtClean="0">
                <a:solidFill>
                  <a:schemeClr val="tx1"/>
                </a:solidFill>
              </a:rPr>
              <a:t>#define HWM_KEY_8	        0x0028</a:t>
            </a:r>
          </a:p>
          <a:p>
            <a:r>
              <a:rPr lang="en-US" altLang="ko-KR" sz="900" dirty="0" smtClean="0">
                <a:solidFill>
                  <a:schemeClr val="tx1"/>
                </a:solidFill>
              </a:rPr>
              <a:t>#define HWM_KEY_9	        0x0029</a:t>
            </a:r>
          </a:p>
          <a:p>
            <a:r>
              <a:rPr lang="en-US" altLang="ko-KR" sz="900" dirty="0" smtClean="0">
                <a:solidFill>
                  <a:schemeClr val="tx1"/>
                </a:solidFill>
              </a:rPr>
              <a:t>#define HWM_KEY_COLOR_RED	        0x0031</a:t>
            </a:r>
          </a:p>
          <a:p>
            <a:r>
              <a:rPr lang="en-US" altLang="ko-KR" sz="900" dirty="0" smtClean="0">
                <a:solidFill>
                  <a:schemeClr val="tx1"/>
                </a:solidFill>
              </a:rPr>
              <a:t>#define HWM_KEY_COLOR_GREEN	        0x0032</a:t>
            </a:r>
          </a:p>
          <a:p>
            <a:r>
              <a:rPr lang="en-US" altLang="ko-KR" sz="900" dirty="0" smtClean="0">
                <a:solidFill>
                  <a:schemeClr val="tx1"/>
                </a:solidFill>
              </a:rPr>
              <a:t>#define HWM_KEY_COLOR_YELLOW       0x0033</a:t>
            </a:r>
          </a:p>
          <a:p>
            <a:r>
              <a:rPr lang="en-US" altLang="ko-KR" sz="900" dirty="0" smtClean="0">
                <a:solidFill>
                  <a:schemeClr val="tx1"/>
                </a:solidFill>
              </a:rPr>
              <a:t>#define HWM_KEY_COLOR_BLUE	        0x0034</a:t>
            </a:r>
          </a:p>
        </p:txBody>
      </p:sp>
      <p:sp>
        <p:nvSpPr>
          <p:cNvPr id="25" name="모서리가 둥근 사각형 설명선 24"/>
          <p:cNvSpPr/>
          <p:nvPr/>
        </p:nvSpPr>
        <p:spPr>
          <a:xfrm>
            <a:off x="3500438" y="6572264"/>
            <a:ext cx="3000396" cy="1375128"/>
          </a:xfrm>
          <a:prstGeom prst="wedgeRoundRectCallout">
            <a:avLst>
              <a:gd name="adj1" fmla="val -14948"/>
              <a:gd name="adj2" fmla="val -85608"/>
              <a:gd name="adj3" fmla="val 16667"/>
            </a:avLst>
          </a:prstGeom>
        </p:spPr>
        <p:style>
          <a:lnRef idx="1">
            <a:schemeClr val="accent1"/>
          </a:lnRef>
          <a:fillRef idx="2">
            <a:schemeClr val="accent1"/>
          </a:fillRef>
          <a:effectRef idx="1">
            <a:schemeClr val="accent1"/>
          </a:effectRef>
          <a:fontRef idx="minor">
            <a:schemeClr val="dk1"/>
          </a:fontRef>
        </p:style>
        <p:txBody>
          <a:bodyPr rtlCol="0" anchor="ctr"/>
          <a:lstStyle/>
          <a:p>
            <a:pPr marL="228600" indent="-228600">
              <a:buAutoNum type="arabicPeriod"/>
            </a:pPr>
            <a:r>
              <a:rPr lang="en-US" altLang="ko-KR" sz="1000" dirty="0" smtClean="0"/>
              <a:t>Click </a:t>
            </a:r>
            <a:r>
              <a:rPr lang="en-US" altLang="ko-KR" sz="1000" dirty="0"/>
              <a:t>the Search button and wait for 1000 </a:t>
            </a:r>
            <a:r>
              <a:rPr lang="en-US" altLang="ko-KR" sz="1000" dirty="0" err="1"/>
              <a:t>ms</a:t>
            </a:r>
            <a:r>
              <a:rPr lang="en-US" altLang="ko-KR" sz="1000" dirty="0" err="1" smtClean="0"/>
              <a:t>.</a:t>
            </a:r>
            <a:endParaRPr lang="en-US" altLang="ko-KR" sz="1000" dirty="0" smtClean="0"/>
          </a:p>
          <a:p>
            <a:pPr marL="228600" indent="-228600">
              <a:buAutoNum type="arabicPeriod"/>
            </a:pPr>
            <a:r>
              <a:rPr lang="en-US" altLang="ko-KR" sz="1000" dirty="0"/>
              <a:t>Click 0 and wait 500 </a:t>
            </a:r>
            <a:r>
              <a:rPr lang="en-US" altLang="ko-KR" sz="1000" dirty="0" err="1" smtClean="0"/>
              <a:t>ms</a:t>
            </a:r>
            <a:endParaRPr lang="en-US" altLang="ko-KR" sz="1000" dirty="0" smtClean="0"/>
          </a:p>
          <a:p>
            <a:pPr marL="228600" indent="-228600">
              <a:buAutoNum type="arabicPeriod"/>
            </a:pPr>
            <a:r>
              <a:rPr lang="en-US" altLang="ko-KR" sz="1000" dirty="0" smtClean="0"/>
              <a:t>Click 1 and </a:t>
            </a:r>
            <a:r>
              <a:rPr lang="en-US" altLang="ko-KR" sz="1000" dirty="0"/>
              <a:t>wait for 500 </a:t>
            </a:r>
            <a:r>
              <a:rPr lang="en-US" altLang="ko-KR" sz="1000" dirty="0" err="1" smtClean="0"/>
              <a:t>ms</a:t>
            </a:r>
            <a:endParaRPr lang="en-US" altLang="ko-KR" sz="1000" dirty="0" smtClean="0"/>
          </a:p>
          <a:p>
            <a:pPr marL="228600" indent="-228600">
              <a:buAutoNum type="arabicPeriod"/>
            </a:pPr>
            <a:r>
              <a:rPr lang="en-US" altLang="ko-KR" sz="1000" dirty="0" smtClean="0"/>
              <a:t>Click 2 and </a:t>
            </a:r>
            <a:r>
              <a:rPr lang="en-US" altLang="ko-KR" sz="1000" dirty="0"/>
              <a:t>wait for 500 </a:t>
            </a:r>
            <a:r>
              <a:rPr lang="en-US" altLang="ko-KR" sz="1000" dirty="0" err="1" smtClean="0"/>
              <a:t>ms</a:t>
            </a:r>
            <a:endParaRPr lang="en-US" altLang="ko-KR" sz="1000" dirty="0" smtClean="0"/>
          </a:p>
          <a:p>
            <a:pPr marL="228600" indent="-228600">
              <a:buAutoNum type="arabicPeriod"/>
            </a:pPr>
            <a:r>
              <a:rPr lang="en-US" altLang="ko-KR" sz="1000" dirty="0" smtClean="0"/>
              <a:t>Click 3 and </a:t>
            </a:r>
            <a:r>
              <a:rPr lang="en-US" altLang="ko-KR" sz="1000" dirty="0"/>
              <a:t>wait for 500 </a:t>
            </a:r>
            <a:r>
              <a:rPr lang="en-US" altLang="ko-KR" sz="1000" dirty="0" err="1" smtClean="0"/>
              <a:t>ms</a:t>
            </a:r>
            <a:endParaRPr lang="en-US" altLang="ko-KR" sz="1000" dirty="0" smtClean="0"/>
          </a:p>
          <a:p>
            <a:pPr marL="228600" indent="-228600">
              <a:buFontTx/>
              <a:buAutoNum type="arabicPeriod"/>
            </a:pPr>
            <a:r>
              <a:rPr lang="en-US" altLang="ko-KR" sz="1000" dirty="0"/>
              <a:t>Click the </a:t>
            </a:r>
            <a:r>
              <a:rPr lang="en-US" altLang="ko-KR" sz="1000" dirty="0" smtClean="0"/>
              <a:t>OK(Enter) </a:t>
            </a:r>
            <a:r>
              <a:rPr lang="en-US" altLang="ko-KR" sz="1000" dirty="0"/>
              <a:t>button and wait for </a:t>
            </a:r>
            <a:r>
              <a:rPr lang="en-US" altLang="ko-KR" sz="1000" dirty="0" smtClean="0"/>
              <a:t>500ms</a:t>
            </a:r>
            <a:endParaRPr lang="ko-KR" altLang="en-US" sz="1000" dirty="0"/>
          </a:p>
        </p:txBody>
      </p:sp>
      <p:sp>
        <p:nvSpPr>
          <p:cNvPr id="20" name="슬라이드 번호 개체 틀 19"/>
          <p:cNvSpPr>
            <a:spLocks noGrp="1"/>
          </p:cNvSpPr>
          <p:nvPr>
            <p:ph type="sldNum" sz="quarter" idx="12"/>
          </p:nvPr>
        </p:nvSpPr>
        <p:spPr>
          <a:xfrm>
            <a:off x="5213176" y="8693679"/>
            <a:ext cx="1600200" cy="486833"/>
          </a:xfrm>
        </p:spPr>
        <p:txBody>
          <a:bodyPr/>
          <a:lstStyle/>
          <a:p>
            <a:fld id="{4AFB1CAC-E0B2-4E67-BA47-1772C30776A2}" type="slidenum">
              <a:rPr lang="ko-KR" altLang="en-US" smtClean="0"/>
              <a:pPr/>
              <a:t>14</a:t>
            </a:fld>
            <a:endParaRPr lang="ko-KR" altLang="en-US"/>
          </a:p>
        </p:txBody>
      </p:sp>
      <p:sp>
        <p:nvSpPr>
          <p:cNvPr id="26" name="모서리가 둥근 직사각형 25"/>
          <p:cNvSpPr/>
          <p:nvPr/>
        </p:nvSpPr>
        <p:spPr>
          <a:xfrm>
            <a:off x="3526681" y="611560"/>
            <a:ext cx="3286695" cy="285750"/>
          </a:xfrm>
          <a:prstGeom prst="roundRect">
            <a:avLst/>
          </a:prstGeom>
        </p:spPr>
        <p:style>
          <a:lnRef idx="1">
            <a:schemeClr val="accent6"/>
          </a:lnRef>
          <a:fillRef idx="3">
            <a:schemeClr val="accent6"/>
          </a:fillRef>
          <a:effectRef idx="2">
            <a:schemeClr val="accent6"/>
          </a:effectRef>
          <a:fontRef idx="minor">
            <a:schemeClr val="lt1"/>
          </a:fontRef>
        </p:style>
        <p:txBody>
          <a:bodyPr anchor="ctr"/>
          <a:lstStyle/>
          <a:p>
            <a:pPr fontAlgn="auto">
              <a:spcBef>
                <a:spcPts val="0"/>
              </a:spcBef>
              <a:spcAft>
                <a:spcPts val="0"/>
              </a:spcAft>
              <a:defRPr/>
            </a:pPr>
            <a:r>
              <a:rPr kumimoji="0" lang="en-US" altLang="ko-KR" sz="1000" b="1" dirty="0" smtClean="0"/>
              <a:t>2.4 STB </a:t>
            </a:r>
            <a:r>
              <a:rPr kumimoji="0" lang="en-US" altLang="ko-KR" sz="1000" b="1" dirty="0" err="1" smtClean="0"/>
              <a:t>Deamon</a:t>
            </a:r>
            <a:r>
              <a:rPr kumimoji="0" lang="en-US" altLang="ko-KR" sz="1000" b="1" dirty="0" smtClean="0"/>
              <a:t> Communication Detail Protocol</a:t>
            </a:r>
            <a:endParaRPr kumimoji="0" lang="ko-KR" altLang="en-US" sz="1000" b="1"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9"/>
          <p:cNvSpPr>
            <a:spLocks noChangeArrowheads="1"/>
          </p:cNvSpPr>
          <p:nvPr/>
        </p:nvSpPr>
        <p:spPr bwMode="auto">
          <a:xfrm>
            <a:off x="214313" y="1571604"/>
            <a:ext cx="6429375" cy="7358084"/>
          </a:xfrm>
          <a:prstGeom prst="roundRect">
            <a:avLst>
              <a:gd name="adj" fmla="val 3815"/>
            </a:avLst>
          </a:prstGeom>
          <a:noFill/>
          <a:ln>
            <a:headEnd/>
            <a:tailEnd/>
          </a:ln>
        </p:spPr>
        <p:style>
          <a:lnRef idx="2">
            <a:schemeClr val="accent5"/>
          </a:lnRef>
          <a:fillRef idx="1">
            <a:schemeClr val="lt1"/>
          </a:fillRef>
          <a:effectRef idx="0">
            <a:schemeClr val="accent5"/>
          </a:effectRef>
          <a:fontRef idx="minor">
            <a:schemeClr val="dk1"/>
          </a:fontRef>
        </p:style>
        <p:txBody>
          <a:bodyPr wrap="none" anchor="ctr"/>
          <a:lstStyle/>
          <a:p>
            <a:pPr fontAlgn="auto">
              <a:spcBef>
                <a:spcPts val="0"/>
              </a:spcBef>
              <a:spcAft>
                <a:spcPts val="0"/>
              </a:spcAft>
              <a:defRPr/>
            </a:pPr>
            <a:endParaRPr kumimoji="0" lang="ko-KR" altLang="en-US"/>
          </a:p>
        </p:txBody>
      </p:sp>
      <p:grpSp>
        <p:nvGrpSpPr>
          <p:cNvPr id="3" name="그룹 2"/>
          <p:cNvGrpSpPr/>
          <p:nvPr/>
        </p:nvGrpSpPr>
        <p:grpSpPr>
          <a:xfrm>
            <a:off x="0" y="0"/>
            <a:ext cx="6858000" cy="512763"/>
            <a:chOff x="0" y="0"/>
            <a:chExt cx="6858000" cy="512763"/>
          </a:xfrm>
        </p:grpSpPr>
        <p:sp>
          <p:nvSpPr>
            <p:cNvPr id="4" name="직사각형 3"/>
            <p:cNvSpPr/>
            <p:nvPr/>
          </p:nvSpPr>
          <p:spPr>
            <a:xfrm>
              <a:off x="0" y="0"/>
              <a:ext cx="6858000" cy="500063"/>
            </a:xfrm>
            <a:prstGeom prst="rect">
              <a:avLst/>
            </a:prstGeom>
          </p:spPr>
          <p:style>
            <a:lnRef idx="1">
              <a:schemeClr val="accent6"/>
            </a:lnRef>
            <a:fillRef idx="3">
              <a:schemeClr val="accent6"/>
            </a:fillRef>
            <a:effectRef idx="2">
              <a:schemeClr val="accent6"/>
            </a:effectRef>
            <a:fontRef idx="minor">
              <a:schemeClr val="lt1"/>
            </a:fontRef>
          </p:style>
          <p:txBody>
            <a:bodyPr anchor="ctr"/>
            <a:lstStyle/>
            <a:p>
              <a:pPr algn="ctr" fontAlgn="auto">
                <a:spcBef>
                  <a:spcPts val="0"/>
                </a:spcBef>
                <a:spcAft>
                  <a:spcPts val="0"/>
                </a:spcAft>
                <a:defRPr/>
              </a:pPr>
              <a:endParaRPr kumimoji="0" lang="ko-KR" altLang="en-US"/>
            </a:p>
          </p:txBody>
        </p:sp>
        <p:pic>
          <p:nvPicPr>
            <p:cNvPr id="5" name="Picture 3"/>
            <p:cNvPicPr>
              <a:picLocks noChangeAspect="1" noChangeArrowheads="1"/>
            </p:cNvPicPr>
            <p:nvPr/>
          </p:nvPicPr>
          <p:blipFill>
            <a:blip r:embed="rId2" cstate="print"/>
            <a:srcRect/>
            <a:stretch>
              <a:fillRect/>
            </a:stretch>
          </p:blipFill>
          <p:spPr bwMode="auto">
            <a:xfrm>
              <a:off x="0" y="0"/>
              <a:ext cx="1358900" cy="512763"/>
            </a:xfrm>
            <a:prstGeom prst="rect">
              <a:avLst/>
            </a:prstGeom>
            <a:ln>
              <a:noFill/>
            </a:ln>
            <a:effectLst>
              <a:softEdge rad="63500"/>
            </a:effectLst>
          </p:spPr>
        </p:pic>
      </p:grpSp>
      <p:sp>
        <p:nvSpPr>
          <p:cNvPr id="11" name="모서리가 둥근 직사각형 10"/>
          <p:cNvSpPr/>
          <p:nvPr/>
        </p:nvSpPr>
        <p:spPr>
          <a:xfrm>
            <a:off x="357188" y="1714480"/>
            <a:ext cx="6143625" cy="625272"/>
          </a:xfrm>
          <a:prstGeom prst="roundRect">
            <a:avLst/>
          </a:prstGeom>
          <a:solidFill>
            <a:schemeClr val="bg1">
              <a:lumMod val="95000"/>
            </a:schemeClr>
          </a:solidFill>
          <a:ln>
            <a:solidFill>
              <a:schemeClr val="bg1"/>
            </a:solidFill>
          </a:ln>
        </p:spPr>
        <p:style>
          <a:lnRef idx="1">
            <a:schemeClr val="dk1"/>
          </a:lnRef>
          <a:fillRef idx="2">
            <a:schemeClr val="dk1"/>
          </a:fillRef>
          <a:effectRef idx="1">
            <a:schemeClr val="dk1"/>
          </a:effectRef>
          <a:fontRef idx="minor">
            <a:schemeClr val="dk1"/>
          </a:fontRef>
        </p:style>
        <p:txBody>
          <a:bodyPr anchor="ctr"/>
          <a:lstStyle/>
          <a:p>
            <a:pPr fontAlgn="auto">
              <a:spcBef>
                <a:spcPts val="0"/>
              </a:spcBef>
              <a:spcAft>
                <a:spcPts val="0"/>
              </a:spcAft>
              <a:defRPr/>
            </a:pPr>
            <a:r>
              <a:rPr lang="en-US" altLang="ko-KR" sz="1000" dirty="0" smtClean="0">
                <a:solidFill>
                  <a:srgbClr val="002060"/>
                </a:solidFill>
              </a:rPr>
              <a:t>STATUS </a:t>
            </a:r>
            <a:r>
              <a:rPr lang="en-US" altLang="ko-KR" sz="1000" dirty="0">
                <a:solidFill>
                  <a:srgbClr val="002060"/>
                </a:solidFill>
              </a:rPr>
              <a:t>information is STB status information </a:t>
            </a:r>
            <a:r>
              <a:rPr lang="en-US" altLang="ko-KR" sz="1000" dirty="0" smtClean="0">
                <a:solidFill>
                  <a:srgbClr val="002060"/>
                </a:solidFill>
              </a:rPr>
              <a:t>that STB </a:t>
            </a:r>
            <a:r>
              <a:rPr lang="en-US" altLang="ko-KR" sz="1000" dirty="0">
                <a:solidFill>
                  <a:srgbClr val="002060"/>
                </a:solidFill>
              </a:rPr>
              <a:t>daemon </a:t>
            </a:r>
            <a:r>
              <a:rPr lang="en-US" altLang="ko-KR" sz="1000" dirty="0" smtClean="0">
                <a:solidFill>
                  <a:srgbClr val="002060"/>
                </a:solidFill>
              </a:rPr>
              <a:t>sent to </a:t>
            </a:r>
            <a:r>
              <a:rPr lang="en-US" altLang="ko-KR" sz="1000" dirty="0">
                <a:solidFill>
                  <a:srgbClr val="002060"/>
                </a:solidFill>
              </a:rPr>
              <a:t>STB ATT program </a:t>
            </a:r>
            <a:r>
              <a:rPr lang="en-US" altLang="ko-KR" sz="1000" dirty="0" smtClean="0">
                <a:solidFill>
                  <a:srgbClr val="002060"/>
                </a:solidFill>
              </a:rPr>
              <a:t>regularly </a:t>
            </a:r>
            <a:r>
              <a:rPr lang="en-US" altLang="ko-KR" sz="1000" dirty="0">
                <a:solidFill>
                  <a:srgbClr val="002060"/>
                </a:solidFill>
              </a:rPr>
              <a:t>(optional).</a:t>
            </a:r>
            <a:r>
              <a:rPr lang="en-US" altLang="ko-KR" sz="1000" dirty="0"/>
              <a:t/>
            </a:r>
            <a:br>
              <a:rPr lang="en-US" altLang="ko-KR" sz="1000" dirty="0"/>
            </a:br>
            <a:r>
              <a:rPr lang="en-US" altLang="ko-KR" sz="1000" dirty="0" smtClean="0"/>
              <a:t>It send </a:t>
            </a:r>
            <a:r>
              <a:rPr lang="en-US" altLang="ko-KR" sz="1000" dirty="0"/>
              <a:t>only during </a:t>
            </a:r>
            <a:r>
              <a:rPr lang="en-US" altLang="ko-KR" sz="1000" dirty="0" err="1" smtClean="0"/>
              <a:t>realtime</a:t>
            </a:r>
            <a:r>
              <a:rPr lang="en-US" altLang="ko-KR" sz="1000" dirty="0" smtClean="0"/>
              <a:t> </a:t>
            </a:r>
            <a:r>
              <a:rPr lang="en-US" altLang="ko-KR" sz="1000" dirty="0"/>
              <a:t>and </a:t>
            </a:r>
            <a:r>
              <a:rPr lang="en-US" altLang="ko-KR" sz="1000" dirty="0" err="1"/>
              <a:t>VoD</a:t>
            </a:r>
            <a:r>
              <a:rPr lang="en-US" altLang="ko-KR" sz="1000" dirty="0"/>
              <a:t> </a:t>
            </a:r>
            <a:r>
              <a:rPr lang="en-US" altLang="ko-KR" sz="1000" dirty="0" smtClean="0"/>
              <a:t>aging test</a:t>
            </a:r>
            <a:endParaRPr lang="en-US" altLang="ko-KR" sz="1000" dirty="0">
              <a:solidFill>
                <a:schemeClr val="tx1"/>
              </a:solidFill>
              <a:ea typeface="HY중고딕" pitchFamily="18" charset="-127"/>
            </a:endParaRPr>
          </a:p>
        </p:txBody>
      </p:sp>
      <p:graphicFrame>
        <p:nvGraphicFramePr>
          <p:cNvPr id="12" name="표 11"/>
          <p:cNvGraphicFramePr>
            <a:graphicFrameLocks noGrp="1"/>
          </p:cNvGraphicFramePr>
          <p:nvPr>
            <p:extLst>
              <p:ext uri="{D42A27DB-BD31-4B8C-83A1-F6EECF244321}">
                <p14:modId xmlns:p14="http://schemas.microsoft.com/office/powerpoint/2010/main" val="3926682287"/>
              </p:ext>
            </p:extLst>
          </p:nvPr>
        </p:nvGraphicFramePr>
        <p:xfrm>
          <a:off x="332655" y="3870014"/>
          <a:ext cx="6120681" cy="1920240"/>
        </p:xfrm>
        <a:graphic>
          <a:graphicData uri="http://schemas.openxmlformats.org/drawingml/2006/table">
            <a:tbl>
              <a:tblPr firstRow="1" bandRow="1">
                <a:tableStyleId>{5C22544A-7EE6-4342-B048-85BDC9FD1C3A}</a:tableStyleId>
              </a:tblPr>
              <a:tblGrid>
                <a:gridCol w="1881899">
                  <a:extLst>
                    <a:ext uri="{9D8B030D-6E8A-4147-A177-3AD203B41FA5}">
                      <a16:colId xmlns:a16="http://schemas.microsoft.com/office/drawing/2014/main" val="20000"/>
                    </a:ext>
                  </a:extLst>
                </a:gridCol>
                <a:gridCol w="1571636">
                  <a:extLst>
                    <a:ext uri="{9D8B030D-6E8A-4147-A177-3AD203B41FA5}">
                      <a16:colId xmlns:a16="http://schemas.microsoft.com/office/drawing/2014/main" val="20001"/>
                    </a:ext>
                  </a:extLst>
                </a:gridCol>
                <a:gridCol w="2667146">
                  <a:extLst>
                    <a:ext uri="{9D8B030D-6E8A-4147-A177-3AD203B41FA5}">
                      <a16:colId xmlns:a16="http://schemas.microsoft.com/office/drawing/2014/main" val="20002"/>
                    </a:ext>
                  </a:extLst>
                </a:gridCol>
              </a:tblGrid>
              <a:tr h="0">
                <a:tc>
                  <a:txBody>
                    <a:bodyPr/>
                    <a:lstStyle/>
                    <a:p>
                      <a:pPr algn="ctr" latinLnBrk="1"/>
                      <a:r>
                        <a:rPr lang="en-US" altLang="ko-KR" sz="1000" dirty="0" smtClean="0"/>
                        <a:t>Information</a:t>
                      </a:r>
                      <a:endParaRPr lang="ko-KR" altLang="en-US" sz="1000" dirty="0"/>
                    </a:p>
                  </a:txBody>
                  <a:tcPr/>
                </a:tc>
                <a:tc>
                  <a:txBody>
                    <a:bodyPr/>
                    <a:lstStyle/>
                    <a:p>
                      <a:pPr algn="ctr" latinLnBrk="1"/>
                      <a:r>
                        <a:rPr lang="en-US" altLang="ko-KR" sz="1000" dirty="0" smtClean="0"/>
                        <a:t>Data type</a:t>
                      </a:r>
                      <a:endParaRPr lang="ko-KR" altLang="en-US" sz="1000" dirty="0"/>
                    </a:p>
                  </a:txBody>
                  <a:tcPr/>
                </a:tc>
                <a:tc>
                  <a:txBody>
                    <a:bodyPr/>
                    <a:lstStyle/>
                    <a:p>
                      <a:pPr algn="ctr" latinLnBrk="1"/>
                      <a:r>
                        <a:rPr lang="en-US" altLang="ko-KR" sz="1000" dirty="0" smtClean="0"/>
                        <a:t>Data</a:t>
                      </a:r>
                      <a:endParaRPr lang="ko-KR" altLang="en-US" sz="1000" dirty="0"/>
                    </a:p>
                  </a:txBody>
                  <a:tcPr/>
                </a:tc>
                <a:extLst>
                  <a:ext uri="{0D108BD9-81ED-4DB2-BD59-A6C34878D82A}">
                    <a16:rowId xmlns:a16="http://schemas.microsoft.com/office/drawing/2014/main" val="10000"/>
                  </a:ext>
                </a:extLst>
              </a:tr>
              <a:tr h="0">
                <a:tc>
                  <a:txBody>
                    <a:bodyPr/>
                    <a:lstStyle/>
                    <a:p>
                      <a:pPr marL="0" marR="0" indent="0" algn="l" defTabSz="914400" rtl="0" eaLnBrk="1" fontAlgn="auto" latinLnBrk="1" hangingPunct="1">
                        <a:lnSpc>
                          <a:spcPct val="100000"/>
                        </a:lnSpc>
                        <a:spcBef>
                          <a:spcPts val="0"/>
                        </a:spcBef>
                        <a:spcAft>
                          <a:spcPts val="0"/>
                        </a:spcAft>
                        <a:buClrTx/>
                        <a:buSzTx/>
                        <a:buFontTx/>
                        <a:buNone/>
                        <a:tabLst/>
                        <a:defRPr/>
                      </a:pPr>
                      <a:r>
                        <a:rPr lang="en-US" altLang="ko-KR" sz="1000" dirty="0" smtClean="0"/>
                        <a:t>Video Timestamp</a:t>
                      </a:r>
                    </a:p>
                  </a:txBody>
                  <a:tcPr anchor="ctr"/>
                </a:tc>
                <a:tc>
                  <a:txBody>
                    <a:bodyPr/>
                    <a:lstStyle/>
                    <a:p>
                      <a:pPr latinLnBrk="1"/>
                      <a:r>
                        <a:rPr lang="en-US" altLang="ko-KR" sz="1000" dirty="0" smtClean="0">
                          <a:solidFill>
                            <a:schemeClr val="tx1"/>
                          </a:solidFill>
                        </a:rPr>
                        <a:t>VIDEO-PTS</a:t>
                      </a:r>
                      <a:endParaRPr lang="ko-KR" altLang="en-US" sz="1000" dirty="0">
                        <a:solidFill>
                          <a:schemeClr val="tx1"/>
                        </a:solidFill>
                      </a:endParaRPr>
                    </a:p>
                  </a:txBody>
                  <a:tcPr anchor="ctr"/>
                </a:tc>
                <a:tc>
                  <a:txBody>
                    <a:bodyPr/>
                    <a:lstStyle/>
                    <a:p>
                      <a:pPr marL="0" marR="0" indent="0" algn="l" defTabSz="914400" rtl="0" eaLnBrk="1" fontAlgn="auto" latinLnBrk="1" hangingPunct="1">
                        <a:lnSpc>
                          <a:spcPct val="100000"/>
                        </a:lnSpc>
                        <a:spcBef>
                          <a:spcPts val="0"/>
                        </a:spcBef>
                        <a:spcAft>
                          <a:spcPts val="0"/>
                        </a:spcAft>
                        <a:buClrTx/>
                        <a:buSzTx/>
                        <a:buFontTx/>
                        <a:buNone/>
                        <a:tabLst/>
                        <a:defRPr/>
                      </a:pPr>
                      <a:r>
                        <a:rPr lang="en-US" altLang="ko-KR" sz="1000" dirty="0" smtClean="0"/>
                        <a:t>23123123</a:t>
                      </a:r>
                    </a:p>
                  </a:txBody>
                  <a:tcPr anchor="ctr"/>
                </a:tc>
                <a:extLst>
                  <a:ext uri="{0D108BD9-81ED-4DB2-BD59-A6C34878D82A}">
                    <a16:rowId xmlns:a16="http://schemas.microsoft.com/office/drawing/2014/main" val="10001"/>
                  </a:ext>
                </a:extLst>
              </a:tr>
              <a:tr h="0">
                <a:tc>
                  <a:txBody>
                    <a:bodyPr/>
                    <a:lstStyle/>
                    <a:p>
                      <a:pPr marL="0" marR="0" indent="0" algn="l" defTabSz="914400" rtl="0" eaLnBrk="1" fontAlgn="auto" latinLnBrk="1" hangingPunct="1">
                        <a:lnSpc>
                          <a:spcPct val="100000"/>
                        </a:lnSpc>
                        <a:spcBef>
                          <a:spcPts val="0"/>
                        </a:spcBef>
                        <a:spcAft>
                          <a:spcPts val="0"/>
                        </a:spcAft>
                        <a:buClrTx/>
                        <a:buSzTx/>
                        <a:buFontTx/>
                        <a:buNone/>
                        <a:tabLst/>
                        <a:defRPr/>
                      </a:pPr>
                      <a:r>
                        <a:rPr lang="en-US" altLang="ko-KR" sz="1000" dirty="0" smtClean="0"/>
                        <a:t>Audio Timestamp</a:t>
                      </a:r>
                      <a:endParaRPr lang="ko-KR" altLang="en-US" sz="1000" dirty="0" smtClean="0"/>
                    </a:p>
                  </a:txBody>
                  <a:tcPr anchor="ctr"/>
                </a:tc>
                <a:tc>
                  <a:txBody>
                    <a:bodyPr/>
                    <a:lstStyle/>
                    <a:p>
                      <a:pPr latinLnBrk="1"/>
                      <a:r>
                        <a:rPr lang="en-US" altLang="ko-KR" sz="1000" dirty="0" smtClean="0">
                          <a:solidFill>
                            <a:schemeClr val="tx1"/>
                          </a:solidFill>
                        </a:rPr>
                        <a:t>AUDIO-PTS</a:t>
                      </a:r>
                      <a:endParaRPr lang="ko-KR" altLang="en-US" sz="1000" dirty="0">
                        <a:solidFill>
                          <a:schemeClr val="tx1"/>
                        </a:solidFill>
                      </a:endParaRPr>
                    </a:p>
                  </a:txBody>
                  <a:tcPr anchor="ctr"/>
                </a:tc>
                <a:tc>
                  <a:txBody>
                    <a:bodyPr/>
                    <a:lstStyle/>
                    <a:p>
                      <a:pPr latinLnBrk="1"/>
                      <a:r>
                        <a:rPr lang="en-US" altLang="ko-KR" sz="1000" dirty="0" smtClean="0"/>
                        <a:t>33124234</a:t>
                      </a:r>
                      <a:endParaRPr lang="ko-KR" altLang="en-US" sz="1000" dirty="0"/>
                    </a:p>
                  </a:txBody>
                  <a:tcPr anchor="ctr"/>
                </a:tc>
                <a:extLst>
                  <a:ext uri="{0D108BD9-81ED-4DB2-BD59-A6C34878D82A}">
                    <a16:rowId xmlns:a16="http://schemas.microsoft.com/office/drawing/2014/main" val="10002"/>
                  </a:ext>
                </a:extLst>
              </a:tr>
              <a:tr h="0">
                <a:tc>
                  <a:txBody>
                    <a:bodyPr/>
                    <a:lstStyle/>
                    <a:p>
                      <a:pPr marL="0" marR="0" indent="0" algn="l" defTabSz="914400" rtl="0" eaLnBrk="1" fontAlgn="auto" latinLnBrk="1" hangingPunct="1">
                        <a:lnSpc>
                          <a:spcPct val="100000"/>
                        </a:lnSpc>
                        <a:spcBef>
                          <a:spcPts val="0"/>
                        </a:spcBef>
                        <a:spcAft>
                          <a:spcPts val="0"/>
                        </a:spcAft>
                        <a:buClrTx/>
                        <a:buSzTx/>
                        <a:buFontTx/>
                        <a:buNone/>
                        <a:tabLst/>
                        <a:defRPr/>
                      </a:pPr>
                      <a:r>
                        <a:rPr lang="en-US" altLang="ko-KR" sz="1000" dirty="0" smtClean="0"/>
                        <a:t>Current</a:t>
                      </a:r>
                      <a:r>
                        <a:rPr lang="en-US" altLang="ko-KR" sz="1000" baseline="0" dirty="0" smtClean="0"/>
                        <a:t> Video Type</a:t>
                      </a:r>
                      <a:endParaRPr lang="ko-KR" altLang="en-US" sz="1000" dirty="0" smtClean="0"/>
                    </a:p>
                  </a:txBody>
                  <a:tcPr anchor="ctr"/>
                </a:tc>
                <a:tc>
                  <a:txBody>
                    <a:bodyPr/>
                    <a:lstStyle/>
                    <a:p>
                      <a:pPr latinLnBrk="1"/>
                      <a:r>
                        <a:rPr lang="en-US" altLang="ko-KR" sz="1000" dirty="0" smtClean="0">
                          <a:solidFill>
                            <a:schemeClr val="tx1"/>
                          </a:solidFill>
                        </a:rPr>
                        <a:t>VIDEO-KIND</a:t>
                      </a:r>
                      <a:endParaRPr lang="ko-KR" altLang="en-US" sz="1000" dirty="0">
                        <a:solidFill>
                          <a:schemeClr val="tx1"/>
                        </a:solidFill>
                      </a:endParaRPr>
                    </a:p>
                  </a:txBody>
                  <a:tcPr anchor="ctr"/>
                </a:tc>
                <a:tc>
                  <a:txBody>
                    <a:bodyPr/>
                    <a:lstStyle/>
                    <a:p>
                      <a:pPr latinLnBrk="1"/>
                      <a:r>
                        <a:rPr lang="en-US" altLang="ko-KR" sz="1000" dirty="0" smtClean="0"/>
                        <a:t>0 : None, 1 : </a:t>
                      </a:r>
                      <a:r>
                        <a:rPr lang="en-US" altLang="ko-KR" sz="1000" dirty="0" err="1" smtClean="0"/>
                        <a:t>Realtime</a:t>
                      </a:r>
                      <a:r>
                        <a:rPr lang="en-US" altLang="ko-KR" sz="1000" dirty="0" smtClean="0"/>
                        <a:t> Broadcast,</a:t>
                      </a:r>
                    </a:p>
                    <a:p>
                      <a:pPr latinLnBrk="1"/>
                      <a:r>
                        <a:rPr lang="en-US" altLang="ko-KR" sz="1000" dirty="0" smtClean="0"/>
                        <a:t>2 : </a:t>
                      </a:r>
                      <a:r>
                        <a:rPr lang="en-US" altLang="ko-KR" sz="1000" dirty="0" err="1" smtClean="0"/>
                        <a:t>VoD</a:t>
                      </a:r>
                      <a:r>
                        <a:rPr lang="en-US" altLang="ko-KR" sz="1000" dirty="0" smtClean="0"/>
                        <a:t>,</a:t>
                      </a:r>
                      <a:r>
                        <a:rPr lang="en-US" altLang="ko-KR" sz="1000" baseline="0" dirty="0" smtClean="0"/>
                        <a:t> </a:t>
                      </a:r>
                      <a:r>
                        <a:rPr lang="en-US" altLang="ko-KR" sz="1000" dirty="0" smtClean="0"/>
                        <a:t>3 : ADV</a:t>
                      </a:r>
                      <a:endParaRPr lang="ko-KR" altLang="en-US" sz="1000" dirty="0"/>
                    </a:p>
                  </a:txBody>
                  <a:tcPr anchor="ctr"/>
                </a:tc>
                <a:extLst>
                  <a:ext uri="{0D108BD9-81ED-4DB2-BD59-A6C34878D82A}">
                    <a16:rowId xmlns:a16="http://schemas.microsoft.com/office/drawing/2014/main" val="10003"/>
                  </a:ext>
                </a:extLst>
              </a:tr>
              <a:tr h="0">
                <a:tc>
                  <a:txBody>
                    <a:bodyPr/>
                    <a:lstStyle/>
                    <a:p>
                      <a:pPr marL="0" marR="0" indent="0" algn="l" defTabSz="914400" rtl="0" eaLnBrk="1" fontAlgn="auto" latinLnBrk="1" hangingPunct="1">
                        <a:lnSpc>
                          <a:spcPct val="100000"/>
                        </a:lnSpc>
                        <a:spcBef>
                          <a:spcPts val="0"/>
                        </a:spcBef>
                        <a:spcAft>
                          <a:spcPts val="0"/>
                        </a:spcAft>
                        <a:buClrTx/>
                        <a:buSzTx/>
                        <a:buFontTx/>
                        <a:buNone/>
                        <a:tabLst/>
                        <a:defRPr/>
                      </a:pPr>
                      <a:r>
                        <a:rPr lang="en-US" altLang="ko-KR" sz="1000" dirty="0" smtClean="0"/>
                        <a:t>Error code</a:t>
                      </a:r>
                      <a:endParaRPr lang="ko-KR" altLang="en-US" sz="1000" dirty="0" smtClean="0"/>
                    </a:p>
                  </a:txBody>
                  <a:tcPr anchor="ctr"/>
                </a:tc>
                <a:tc>
                  <a:txBody>
                    <a:bodyPr/>
                    <a:lstStyle/>
                    <a:p>
                      <a:pPr latinLnBrk="1"/>
                      <a:r>
                        <a:rPr lang="en-US" altLang="ko-KR" sz="1000" dirty="0" smtClean="0"/>
                        <a:t>ERROR-CODE</a:t>
                      </a:r>
                      <a:endParaRPr lang="ko-KR" altLang="en-US" sz="1000" dirty="0"/>
                    </a:p>
                  </a:txBody>
                  <a:tcPr anchor="ctr"/>
                </a:tc>
                <a:tc>
                  <a:txBody>
                    <a:bodyPr/>
                    <a:lstStyle/>
                    <a:p>
                      <a:pPr marL="0" marR="0" indent="0" algn="l" defTabSz="914400" rtl="0" eaLnBrk="1" fontAlgn="auto" latinLnBrk="1" hangingPunct="1">
                        <a:lnSpc>
                          <a:spcPct val="100000"/>
                        </a:lnSpc>
                        <a:spcBef>
                          <a:spcPts val="0"/>
                        </a:spcBef>
                        <a:spcAft>
                          <a:spcPts val="0"/>
                        </a:spcAft>
                        <a:buClrTx/>
                        <a:buSzTx/>
                        <a:buFontTx/>
                        <a:buNone/>
                        <a:tabLst/>
                        <a:defRPr/>
                      </a:pPr>
                      <a:r>
                        <a:rPr lang="en-US" altLang="ko-KR" sz="1000" b="0" i="0" kern="1200" dirty="0" smtClean="0">
                          <a:solidFill>
                            <a:schemeClr val="dk1"/>
                          </a:solidFill>
                          <a:effectLst/>
                          <a:latin typeface="+mn-lt"/>
                          <a:ea typeface="+mn-ea"/>
                          <a:cs typeface="+mn-cs"/>
                        </a:rPr>
                        <a:t>STB error status checked by STB daemon (requires definition of error type and code)</a:t>
                      </a:r>
                      <a:endParaRPr lang="en-US" altLang="ko-KR" sz="1000" dirty="0" smtClean="0"/>
                    </a:p>
                    <a:p>
                      <a:pPr marL="0" marR="0" indent="0" algn="l" defTabSz="914400" rtl="0" eaLnBrk="1" fontAlgn="auto" latinLnBrk="1" hangingPunct="1">
                        <a:lnSpc>
                          <a:spcPct val="100000"/>
                        </a:lnSpc>
                        <a:spcBef>
                          <a:spcPts val="0"/>
                        </a:spcBef>
                        <a:spcAft>
                          <a:spcPts val="0"/>
                        </a:spcAft>
                        <a:buClrTx/>
                        <a:buSzTx/>
                        <a:buFontTx/>
                        <a:buNone/>
                        <a:tabLst/>
                        <a:defRPr/>
                      </a:pPr>
                      <a:r>
                        <a:rPr lang="en-US" altLang="ko-KR" sz="1000" dirty="0" smtClean="0"/>
                        <a:t>E0000(OK),E0001, E0002…</a:t>
                      </a:r>
                    </a:p>
                  </a:txBody>
                  <a:tcPr anchor="ctr"/>
                </a:tc>
                <a:extLst>
                  <a:ext uri="{0D108BD9-81ED-4DB2-BD59-A6C34878D82A}">
                    <a16:rowId xmlns:a16="http://schemas.microsoft.com/office/drawing/2014/main" val="10004"/>
                  </a:ext>
                </a:extLst>
              </a:tr>
              <a:tr h="0">
                <a:tc>
                  <a:txBody>
                    <a:bodyPr/>
                    <a:lstStyle/>
                    <a:p>
                      <a:pPr latinLnBrk="1"/>
                      <a:r>
                        <a:rPr lang="en-US" altLang="ko-KR" sz="1000" dirty="0" smtClean="0"/>
                        <a:t>The</a:t>
                      </a:r>
                      <a:r>
                        <a:rPr lang="en-US" altLang="ko-KR" sz="1000" baseline="0" dirty="0" smtClean="0"/>
                        <a:t> others</a:t>
                      </a:r>
                      <a:endParaRPr lang="ko-KR" altLang="en-US" sz="1000" dirty="0"/>
                    </a:p>
                  </a:txBody>
                  <a:tcPr anchor="ctr"/>
                </a:tc>
                <a:tc>
                  <a:txBody>
                    <a:bodyPr/>
                    <a:lstStyle/>
                    <a:p>
                      <a:pPr latinLnBrk="1"/>
                      <a:endParaRPr lang="ko-KR" altLang="en-US" sz="1000" dirty="0"/>
                    </a:p>
                  </a:txBody>
                  <a:tcPr anchor="ctr"/>
                </a:tc>
                <a:tc>
                  <a:txBody>
                    <a:bodyPr/>
                    <a:lstStyle/>
                    <a:p>
                      <a:pPr marL="0" marR="0" indent="0" algn="l" defTabSz="914400" rtl="0" eaLnBrk="1" fontAlgn="auto" latinLnBrk="1" hangingPunct="1">
                        <a:lnSpc>
                          <a:spcPct val="100000"/>
                        </a:lnSpc>
                        <a:spcBef>
                          <a:spcPts val="0"/>
                        </a:spcBef>
                        <a:spcAft>
                          <a:spcPts val="0"/>
                        </a:spcAft>
                        <a:buClrTx/>
                        <a:buSzTx/>
                        <a:buFontTx/>
                        <a:buNone/>
                        <a:tabLst/>
                        <a:defRPr/>
                      </a:pPr>
                      <a:r>
                        <a:rPr lang="en-US" altLang="ko-KR" sz="1000" dirty="0" smtClean="0"/>
                        <a:t>It</a:t>
                      </a:r>
                      <a:r>
                        <a:rPr lang="en-US" altLang="ko-KR" sz="1000" baseline="0" dirty="0" smtClean="0"/>
                        <a:t> may be added</a:t>
                      </a:r>
                      <a:endParaRPr lang="en-US" altLang="ko-KR" sz="1000" dirty="0" smtClean="0"/>
                    </a:p>
                  </a:txBody>
                  <a:tcPr anchor="ctr"/>
                </a:tc>
                <a:extLst>
                  <a:ext uri="{0D108BD9-81ED-4DB2-BD59-A6C34878D82A}">
                    <a16:rowId xmlns:a16="http://schemas.microsoft.com/office/drawing/2014/main" val="10005"/>
                  </a:ext>
                </a:extLst>
              </a:tr>
            </a:tbl>
          </a:graphicData>
        </a:graphic>
      </p:graphicFrame>
      <p:sp>
        <p:nvSpPr>
          <p:cNvPr id="25" name="직사각형 24"/>
          <p:cNvSpPr/>
          <p:nvPr/>
        </p:nvSpPr>
        <p:spPr>
          <a:xfrm>
            <a:off x="1415056" y="6012160"/>
            <a:ext cx="3942770" cy="57362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r>
              <a:rPr lang="en-US" altLang="ko-KR" sz="1200" dirty="0" smtClean="0"/>
              <a:t>MSG-KIND:STATUS&lt;CR&gt;&lt;LF&gt;</a:t>
            </a:r>
          </a:p>
          <a:p>
            <a:r>
              <a:rPr lang="en-US" altLang="ko-KR" sz="1200" dirty="0" smtClean="0"/>
              <a:t>DATA-LENGTH:231&lt;CR&gt;&lt;LF&gt;</a:t>
            </a:r>
            <a:endParaRPr lang="ko-KR" altLang="en-US" sz="1200" dirty="0"/>
          </a:p>
        </p:txBody>
      </p:sp>
      <p:sp>
        <p:nvSpPr>
          <p:cNvPr id="26" name="직사각형 25"/>
          <p:cNvSpPr/>
          <p:nvPr/>
        </p:nvSpPr>
        <p:spPr>
          <a:xfrm>
            <a:off x="1415056" y="7017828"/>
            <a:ext cx="3942770" cy="927922"/>
          </a:xfrm>
          <a:prstGeom prst="rect">
            <a:avLst/>
          </a:prstGeom>
        </p:spPr>
        <p:style>
          <a:lnRef idx="2">
            <a:schemeClr val="dk1"/>
          </a:lnRef>
          <a:fillRef idx="1">
            <a:schemeClr val="lt1"/>
          </a:fillRef>
          <a:effectRef idx="0">
            <a:schemeClr val="dk1"/>
          </a:effectRef>
          <a:fontRef idx="minor">
            <a:schemeClr val="dk1"/>
          </a:fontRef>
        </p:style>
        <p:txBody>
          <a:bodyPr rtlCol="0" anchor="ctr"/>
          <a:lstStyle/>
          <a:p>
            <a:r>
              <a:rPr lang="en-US" altLang="ko-KR" sz="1200" dirty="0" smtClean="0"/>
              <a:t>VIDEO-PTS:1234123&lt;CR&gt;&lt;LF&gt;</a:t>
            </a:r>
          </a:p>
          <a:p>
            <a:r>
              <a:rPr lang="en-US" altLang="ko-KR" sz="1200" dirty="0" smtClean="0"/>
              <a:t>AUDIO-PTS:1234112&lt;CR&gt;&lt;LF&gt;</a:t>
            </a:r>
          </a:p>
          <a:p>
            <a:r>
              <a:rPr lang="en-US" altLang="ko-KR" sz="1200" dirty="0" smtClean="0"/>
              <a:t>VIDEO-KIND:2&lt;CR&gt;&lt;LF&gt;</a:t>
            </a:r>
          </a:p>
          <a:p>
            <a:r>
              <a:rPr lang="en-US" altLang="ko-KR" sz="1200" dirty="0" smtClean="0"/>
              <a:t>ERROR-CODE:E0000&lt;CR&gt;&lt;LF&gt;</a:t>
            </a:r>
          </a:p>
        </p:txBody>
      </p:sp>
      <p:sp>
        <p:nvSpPr>
          <p:cNvPr id="27" name="직사각형 26"/>
          <p:cNvSpPr/>
          <p:nvPr/>
        </p:nvSpPr>
        <p:spPr>
          <a:xfrm>
            <a:off x="1415056" y="6585780"/>
            <a:ext cx="3942770" cy="432048"/>
          </a:xfrm>
          <a:prstGeom prst="rect">
            <a:avLst/>
          </a:prstGeom>
          <a:solidFill>
            <a:schemeClr val="bg1">
              <a:lumMod val="95000"/>
            </a:schemeClr>
          </a:solidFill>
        </p:spPr>
        <p:style>
          <a:lnRef idx="2">
            <a:schemeClr val="dk1"/>
          </a:lnRef>
          <a:fillRef idx="1">
            <a:schemeClr val="lt1"/>
          </a:fillRef>
          <a:effectRef idx="0">
            <a:schemeClr val="dk1"/>
          </a:effectRef>
          <a:fontRef idx="minor">
            <a:schemeClr val="dk1"/>
          </a:fontRef>
        </p:style>
        <p:txBody>
          <a:bodyPr rtlCol="0" anchor="ctr"/>
          <a:lstStyle/>
          <a:p>
            <a:pPr algn="ctr"/>
            <a:r>
              <a:rPr lang="en-US" altLang="ko-KR" sz="1200" dirty="0" smtClean="0"/>
              <a:t>&lt;CR&gt;&lt;LF&gt;</a:t>
            </a:r>
            <a:endParaRPr lang="ko-KR" altLang="en-US" sz="1200" dirty="0"/>
          </a:p>
        </p:txBody>
      </p:sp>
      <p:sp>
        <p:nvSpPr>
          <p:cNvPr id="28" name="직사각형 27"/>
          <p:cNvSpPr/>
          <p:nvPr/>
        </p:nvSpPr>
        <p:spPr>
          <a:xfrm>
            <a:off x="1415056" y="7945749"/>
            <a:ext cx="3942770" cy="432048"/>
          </a:xfrm>
          <a:prstGeom prst="rect">
            <a:avLst/>
          </a:prstGeom>
          <a:solidFill>
            <a:schemeClr val="bg1">
              <a:lumMod val="95000"/>
            </a:schemeClr>
          </a:solidFill>
        </p:spPr>
        <p:style>
          <a:lnRef idx="2">
            <a:schemeClr val="dk1"/>
          </a:lnRef>
          <a:fillRef idx="1">
            <a:schemeClr val="lt1"/>
          </a:fillRef>
          <a:effectRef idx="0">
            <a:schemeClr val="dk1"/>
          </a:effectRef>
          <a:fontRef idx="minor">
            <a:schemeClr val="dk1"/>
          </a:fontRef>
        </p:style>
        <p:txBody>
          <a:bodyPr rtlCol="0" anchor="ctr"/>
          <a:lstStyle/>
          <a:p>
            <a:pPr algn="ctr"/>
            <a:r>
              <a:rPr lang="en-US" altLang="ko-KR" sz="1200" dirty="0" smtClean="0"/>
              <a:t>&lt;NULL&gt;</a:t>
            </a:r>
            <a:endParaRPr lang="ko-KR" altLang="en-US" sz="1200" dirty="0"/>
          </a:p>
        </p:txBody>
      </p:sp>
      <p:sp>
        <p:nvSpPr>
          <p:cNvPr id="29" name="TextBox 28"/>
          <p:cNvSpPr txBox="1"/>
          <p:nvPr/>
        </p:nvSpPr>
        <p:spPr>
          <a:xfrm>
            <a:off x="1628800" y="8386550"/>
            <a:ext cx="3541354" cy="276999"/>
          </a:xfrm>
          <a:prstGeom prst="rect">
            <a:avLst/>
          </a:prstGeom>
          <a:noFill/>
        </p:spPr>
        <p:txBody>
          <a:bodyPr wrap="none" rtlCol="0">
            <a:spAutoFit/>
          </a:bodyPr>
          <a:lstStyle/>
          <a:p>
            <a:r>
              <a:rPr lang="en-US" altLang="ko-KR" sz="1200" dirty="0" smtClean="0"/>
              <a:t>[</a:t>
            </a:r>
            <a:r>
              <a:rPr lang="en-US" altLang="ko-KR" sz="1000" dirty="0" smtClean="0"/>
              <a:t>Example for configuration of STATUS Transport Packet</a:t>
            </a:r>
            <a:r>
              <a:rPr lang="en-US" altLang="ko-KR" sz="1200" dirty="0" smtClean="0"/>
              <a:t>]</a:t>
            </a:r>
            <a:endParaRPr lang="ko-KR" altLang="en-US" sz="1200" dirty="0"/>
          </a:p>
        </p:txBody>
      </p:sp>
      <p:graphicFrame>
        <p:nvGraphicFramePr>
          <p:cNvPr id="30" name="표 29"/>
          <p:cNvGraphicFramePr>
            <a:graphicFrameLocks noGrp="1"/>
          </p:cNvGraphicFramePr>
          <p:nvPr>
            <p:extLst>
              <p:ext uri="{D42A27DB-BD31-4B8C-83A1-F6EECF244321}">
                <p14:modId xmlns:p14="http://schemas.microsoft.com/office/powerpoint/2010/main" val="4274535421"/>
              </p:ext>
            </p:extLst>
          </p:nvPr>
        </p:nvGraphicFramePr>
        <p:xfrm>
          <a:off x="357166" y="2483768"/>
          <a:ext cx="6072230" cy="1158240"/>
        </p:xfrm>
        <a:graphic>
          <a:graphicData uri="http://schemas.openxmlformats.org/drawingml/2006/table">
            <a:tbl>
              <a:tblPr firstRow="1" bandRow="1">
                <a:tableStyleId>{073A0DAA-6AF3-43AB-8588-CEC1D06C72B9}</a:tableStyleId>
              </a:tblPr>
              <a:tblGrid>
                <a:gridCol w="2000264">
                  <a:extLst>
                    <a:ext uri="{9D8B030D-6E8A-4147-A177-3AD203B41FA5}">
                      <a16:colId xmlns:a16="http://schemas.microsoft.com/office/drawing/2014/main" val="20000"/>
                    </a:ext>
                  </a:extLst>
                </a:gridCol>
                <a:gridCol w="4071966">
                  <a:extLst>
                    <a:ext uri="{9D8B030D-6E8A-4147-A177-3AD203B41FA5}">
                      <a16:colId xmlns:a16="http://schemas.microsoft.com/office/drawing/2014/main" val="20001"/>
                    </a:ext>
                  </a:extLst>
                </a:gridCol>
              </a:tblGrid>
              <a:tr h="0">
                <a:tc>
                  <a:txBody>
                    <a:bodyPr/>
                    <a:lstStyle/>
                    <a:p>
                      <a:pPr algn="ctr" latinLnBrk="1"/>
                      <a:r>
                        <a:rPr lang="en-US" altLang="ko-KR" sz="1100" dirty="0" smtClean="0"/>
                        <a:t>Items</a:t>
                      </a:r>
                      <a:endParaRPr lang="ko-KR" altLang="en-US" sz="1100" dirty="0"/>
                    </a:p>
                  </a:txBody>
                  <a:tcPr/>
                </a:tc>
                <a:tc>
                  <a:txBody>
                    <a:bodyPr/>
                    <a:lstStyle/>
                    <a:p>
                      <a:pPr algn="ctr" latinLnBrk="1"/>
                      <a:r>
                        <a:rPr lang="en-US" altLang="ko-KR" sz="1100" dirty="0" smtClean="0"/>
                        <a:t>Contents</a:t>
                      </a:r>
                      <a:endParaRPr lang="ko-KR" altLang="en-US" sz="1100" dirty="0"/>
                    </a:p>
                  </a:txBody>
                  <a:tcPr/>
                </a:tc>
                <a:extLst>
                  <a:ext uri="{0D108BD9-81ED-4DB2-BD59-A6C34878D82A}">
                    <a16:rowId xmlns:a16="http://schemas.microsoft.com/office/drawing/2014/main" val="10000"/>
                  </a:ext>
                </a:extLst>
              </a:tr>
              <a:tr h="0">
                <a:tc>
                  <a:txBody>
                    <a:bodyPr/>
                    <a:lstStyle/>
                    <a:p>
                      <a:pPr latinLnBrk="1"/>
                      <a:r>
                        <a:rPr lang="en-US" altLang="ko-KR" sz="1000" dirty="0" smtClean="0"/>
                        <a:t>Direction</a:t>
                      </a:r>
                      <a:r>
                        <a:rPr lang="en-US" altLang="ko-KR" sz="1000" baseline="0" dirty="0" smtClean="0"/>
                        <a:t> of t</a:t>
                      </a:r>
                      <a:r>
                        <a:rPr lang="en-US" altLang="ko-KR" sz="1000" dirty="0" smtClean="0"/>
                        <a:t>ransmission</a:t>
                      </a:r>
                      <a:endParaRPr lang="ko-KR" altLang="en-US" sz="1000" dirty="0"/>
                    </a:p>
                  </a:txBody>
                  <a:tcPr anchor="ctr"/>
                </a:tc>
                <a:tc>
                  <a:txBody>
                    <a:bodyPr/>
                    <a:lstStyle/>
                    <a:p>
                      <a:pPr latinLnBrk="1"/>
                      <a:r>
                        <a:rPr lang="en-US" altLang="ko-KR" sz="1100" dirty="0" smtClean="0"/>
                        <a:t>STB -&gt; PC</a:t>
                      </a:r>
                      <a:endParaRPr lang="ko-KR" altLang="en-US" sz="1100" dirty="0"/>
                    </a:p>
                  </a:txBody>
                  <a:tcPr/>
                </a:tc>
                <a:extLst>
                  <a:ext uri="{0D108BD9-81ED-4DB2-BD59-A6C34878D82A}">
                    <a16:rowId xmlns:a16="http://schemas.microsoft.com/office/drawing/2014/main" val="10001"/>
                  </a:ext>
                </a:extLst>
              </a:tr>
              <a:tr h="0">
                <a:tc>
                  <a:txBody>
                    <a:bodyPr/>
                    <a:lstStyle/>
                    <a:p>
                      <a:pPr latinLnBrk="1"/>
                      <a:r>
                        <a:rPr lang="en-US" altLang="ko-KR" sz="1000" dirty="0" smtClean="0"/>
                        <a:t>Transmission</a:t>
                      </a:r>
                      <a:r>
                        <a:rPr lang="en-US" altLang="ko-KR" sz="1000" baseline="0" dirty="0" smtClean="0"/>
                        <a:t> time</a:t>
                      </a:r>
                      <a:endParaRPr lang="ko-KR" altLang="en-US" sz="1000" dirty="0"/>
                    </a:p>
                  </a:txBody>
                  <a:tcPr anchor="ctr"/>
                </a:tc>
                <a:tc>
                  <a:txBody>
                    <a:bodyPr/>
                    <a:lstStyle/>
                    <a:p>
                      <a:pPr marL="0" marR="0" indent="0" algn="l" defTabSz="914400" rtl="0" eaLnBrk="1" fontAlgn="auto" latinLnBrk="1" hangingPunct="1">
                        <a:lnSpc>
                          <a:spcPct val="100000"/>
                        </a:lnSpc>
                        <a:spcBef>
                          <a:spcPts val="0"/>
                        </a:spcBef>
                        <a:spcAft>
                          <a:spcPts val="0"/>
                        </a:spcAft>
                        <a:buClrTx/>
                        <a:buSzTx/>
                        <a:buFontTx/>
                        <a:buNone/>
                        <a:tabLst/>
                        <a:defRPr/>
                      </a:pPr>
                      <a:r>
                        <a:rPr lang="en-US" altLang="ko-KR" sz="1000" b="0" i="0" kern="1200" dirty="0" smtClean="0">
                          <a:solidFill>
                            <a:schemeClr val="dk1"/>
                          </a:solidFill>
                          <a:effectLst/>
                          <a:latin typeface="+mn-lt"/>
                          <a:ea typeface="+mn-ea"/>
                          <a:cs typeface="+mn-cs"/>
                        </a:rPr>
                        <a:t>At the start of </a:t>
                      </a:r>
                      <a:r>
                        <a:rPr lang="en-US" altLang="ko-KR" sz="1000" b="0" i="0" kern="1200" dirty="0" err="1" smtClean="0">
                          <a:solidFill>
                            <a:schemeClr val="dk1"/>
                          </a:solidFill>
                          <a:effectLst/>
                          <a:latin typeface="+mn-lt"/>
                          <a:ea typeface="+mn-ea"/>
                          <a:cs typeface="+mn-cs"/>
                        </a:rPr>
                        <a:t>realtime</a:t>
                      </a:r>
                      <a:r>
                        <a:rPr lang="en-US" altLang="ko-KR" sz="1000" b="0" i="0" kern="1200" dirty="0" smtClean="0">
                          <a:solidFill>
                            <a:schemeClr val="dk1"/>
                          </a:solidFill>
                          <a:effectLst/>
                          <a:latin typeface="+mn-lt"/>
                          <a:ea typeface="+mn-ea"/>
                          <a:cs typeface="+mn-cs"/>
                        </a:rPr>
                        <a:t> and </a:t>
                      </a:r>
                      <a:r>
                        <a:rPr lang="en-US" altLang="ko-KR" sz="1000" b="0" i="0" kern="1200" dirty="0" err="1" smtClean="0">
                          <a:solidFill>
                            <a:schemeClr val="dk1"/>
                          </a:solidFill>
                          <a:effectLst/>
                          <a:latin typeface="+mn-lt"/>
                          <a:ea typeface="+mn-ea"/>
                          <a:cs typeface="+mn-cs"/>
                        </a:rPr>
                        <a:t>VoD</a:t>
                      </a:r>
                      <a:r>
                        <a:rPr lang="en-US" altLang="ko-KR" sz="1000" b="0" i="0" kern="1200" dirty="0" smtClean="0">
                          <a:solidFill>
                            <a:schemeClr val="dk1"/>
                          </a:solidFill>
                          <a:effectLst/>
                          <a:latin typeface="+mn-lt"/>
                          <a:ea typeface="+mn-ea"/>
                          <a:cs typeface="+mn-cs"/>
                        </a:rPr>
                        <a:t> Aging test.</a:t>
                      </a:r>
                      <a:endParaRPr lang="ko-KR" altLang="en-US" sz="1000" dirty="0" smtClean="0"/>
                    </a:p>
                  </a:txBody>
                  <a:tcPr/>
                </a:tc>
                <a:extLst>
                  <a:ext uri="{0D108BD9-81ED-4DB2-BD59-A6C34878D82A}">
                    <a16:rowId xmlns:a16="http://schemas.microsoft.com/office/drawing/2014/main" val="10002"/>
                  </a:ext>
                </a:extLst>
              </a:tr>
              <a:tr h="0">
                <a:tc>
                  <a:txBody>
                    <a:bodyPr/>
                    <a:lstStyle/>
                    <a:p>
                      <a:pPr latinLnBrk="1"/>
                      <a:r>
                        <a:rPr lang="en-US" altLang="ko-KR" sz="1000" dirty="0" smtClean="0"/>
                        <a:t>Transmission Interval</a:t>
                      </a:r>
                      <a:endParaRPr lang="ko-KR" altLang="en-US" sz="1000" dirty="0"/>
                    </a:p>
                  </a:txBody>
                  <a:tcPr anchor="ctr"/>
                </a:tc>
                <a:tc>
                  <a:txBody>
                    <a:bodyPr/>
                    <a:lstStyle/>
                    <a:p>
                      <a:pPr latinLnBrk="1"/>
                      <a:r>
                        <a:rPr lang="en-US" altLang="ko-KR" sz="1000" b="0" i="0" kern="1200" dirty="0" smtClean="0">
                          <a:solidFill>
                            <a:schemeClr val="dk1"/>
                          </a:solidFill>
                          <a:effectLst/>
                          <a:latin typeface="+mn-lt"/>
                          <a:ea typeface="+mn-ea"/>
                          <a:cs typeface="+mn-cs"/>
                        </a:rPr>
                        <a:t>Periodic(using the transmission interval of OPTION): </a:t>
                      </a:r>
                    </a:p>
                    <a:p>
                      <a:pPr latinLnBrk="1"/>
                      <a:r>
                        <a:rPr lang="en-US" altLang="ko-KR" sz="1000" b="0" i="0" kern="1200" dirty="0" smtClean="0">
                          <a:solidFill>
                            <a:schemeClr val="dk1"/>
                          </a:solidFill>
                          <a:effectLst/>
                          <a:latin typeface="+mn-lt"/>
                          <a:ea typeface="+mn-ea"/>
                          <a:cs typeface="+mn-cs"/>
                        </a:rPr>
                        <a:t>                                                It will be set to 1 sec.</a:t>
                      </a:r>
                      <a:endParaRPr lang="ko-KR" altLang="en-US" sz="1000" dirty="0"/>
                    </a:p>
                  </a:txBody>
                  <a:tcPr/>
                </a:tc>
                <a:extLst>
                  <a:ext uri="{0D108BD9-81ED-4DB2-BD59-A6C34878D82A}">
                    <a16:rowId xmlns:a16="http://schemas.microsoft.com/office/drawing/2014/main" val="10003"/>
                  </a:ext>
                </a:extLst>
              </a:tr>
            </a:tbl>
          </a:graphicData>
        </a:graphic>
      </p:graphicFrame>
      <p:sp>
        <p:nvSpPr>
          <p:cNvPr id="19" name="모서리가 둥근 직사각형 18"/>
          <p:cNvSpPr/>
          <p:nvPr/>
        </p:nvSpPr>
        <p:spPr>
          <a:xfrm>
            <a:off x="214313" y="1212828"/>
            <a:ext cx="2566615" cy="285750"/>
          </a:xfrm>
          <a:prstGeom prst="roundRect">
            <a:avLst/>
          </a:prstGeom>
        </p:spPr>
        <p:style>
          <a:lnRef idx="1">
            <a:schemeClr val="accent2"/>
          </a:lnRef>
          <a:fillRef idx="2">
            <a:schemeClr val="accent2"/>
          </a:fillRef>
          <a:effectRef idx="1">
            <a:schemeClr val="accent2"/>
          </a:effectRef>
          <a:fontRef idx="minor">
            <a:schemeClr val="dk1"/>
          </a:fontRef>
        </p:style>
        <p:txBody>
          <a:bodyPr anchor="ctr"/>
          <a:lstStyle/>
          <a:p>
            <a:pPr fontAlgn="auto">
              <a:spcBef>
                <a:spcPts val="0"/>
              </a:spcBef>
              <a:spcAft>
                <a:spcPts val="0"/>
              </a:spcAft>
              <a:defRPr/>
            </a:pPr>
            <a:r>
              <a:rPr kumimoji="0" lang="en-US" altLang="ko-KR" sz="1200" b="1" dirty="0" smtClean="0"/>
              <a:t>2.4.3 STATUS</a:t>
            </a:r>
            <a:endParaRPr kumimoji="0" lang="ko-KR" altLang="en-US" sz="1200" b="1" dirty="0"/>
          </a:p>
        </p:txBody>
      </p:sp>
      <p:sp>
        <p:nvSpPr>
          <p:cNvPr id="20" name="TextBox 19"/>
          <p:cNvSpPr txBox="1"/>
          <p:nvPr/>
        </p:nvSpPr>
        <p:spPr>
          <a:xfrm>
            <a:off x="692696" y="8676456"/>
            <a:ext cx="5489003" cy="215444"/>
          </a:xfrm>
          <a:prstGeom prst="rect">
            <a:avLst/>
          </a:prstGeom>
          <a:noFill/>
        </p:spPr>
        <p:txBody>
          <a:bodyPr wrap="none" rtlCol="0">
            <a:spAutoFit/>
          </a:bodyPr>
          <a:lstStyle/>
          <a:p>
            <a:r>
              <a:rPr lang="en-US" altLang="ko-KR" sz="800" dirty="0" smtClean="0">
                <a:solidFill>
                  <a:srgbClr val="FF0000"/>
                </a:solidFill>
              </a:rPr>
              <a:t>**In case of smart STB, if the Audio PTS is not available, insert and use the Video PTS value into the Audio PTS.</a:t>
            </a:r>
          </a:p>
        </p:txBody>
      </p:sp>
      <p:sp>
        <p:nvSpPr>
          <p:cNvPr id="24" name="슬라이드 번호 개체 틀 23"/>
          <p:cNvSpPr>
            <a:spLocks noGrp="1"/>
          </p:cNvSpPr>
          <p:nvPr>
            <p:ph type="sldNum" sz="quarter" idx="12"/>
          </p:nvPr>
        </p:nvSpPr>
        <p:spPr>
          <a:xfrm>
            <a:off x="5213176" y="8693679"/>
            <a:ext cx="1600200" cy="486833"/>
          </a:xfrm>
        </p:spPr>
        <p:txBody>
          <a:bodyPr/>
          <a:lstStyle/>
          <a:p>
            <a:fld id="{4AFB1CAC-E0B2-4E67-BA47-1772C30776A2}" type="slidenum">
              <a:rPr lang="ko-KR" altLang="en-US" smtClean="0"/>
              <a:pPr/>
              <a:t>15</a:t>
            </a:fld>
            <a:endParaRPr lang="ko-KR" altLang="en-US" dirty="0"/>
          </a:p>
        </p:txBody>
      </p:sp>
      <p:grpSp>
        <p:nvGrpSpPr>
          <p:cNvPr id="31" name="그룹 20"/>
          <p:cNvGrpSpPr/>
          <p:nvPr/>
        </p:nvGrpSpPr>
        <p:grpSpPr>
          <a:xfrm>
            <a:off x="3022624" y="35496"/>
            <a:ext cx="3790752" cy="432048"/>
            <a:chOff x="214313" y="714375"/>
            <a:chExt cx="6429375" cy="714375"/>
          </a:xfrm>
        </p:grpSpPr>
        <p:sp>
          <p:nvSpPr>
            <p:cNvPr id="32" name="모서리가 둥근 직사각형 31"/>
            <p:cNvSpPr/>
            <p:nvPr/>
          </p:nvSpPr>
          <p:spPr bwMode="auto">
            <a:xfrm>
              <a:off x="214313" y="714375"/>
              <a:ext cx="6429375" cy="714375"/>
            </a:xfrm>
            <a:prstGeom prst="roundRect">
              <a:avLst/>
            </a:prstGeom>
          </p:spPr>
          <p:style>
            <a:lnRef idx="3">
              <a:schemeClr val="lt1"/>
            </a:lnRef>
            <a:fillRef idx="1">
              <a:schemeClr val="accent6"/>
            </a:fillRef>
            <a:effectRef idx="1">
              <a:schemeClr val="accent6"/>
            </a:effectRef>
            <a:fontRef idx="minor">
              <a:schemeClr val="lt1"/>
            </a:fontRef>
          </p:style>
          <p:txBody>
            <a:bodyPr anchor="ctr"/>
            <a:lstStyle/>
            <a:p>
              <a:pPr algn="ctr" fontAlgn="auto">
                <a:spcBef>
                  <a:spcPts val="0"/>
                </a:spcBef>
                <a:spcAft>
                  <a:spcPts val="0"/>
                </a:spcAft>
                <a:defRPr/>
              </a:pPr>
              <a:endParaRPr kumimoji="0" lang="ko-KR" altLang="en-US" sz="1100"/>
            </a:p>
          </p:txBody>
        </p:sp>
        <p:sp>
          <p:nvSpPr>
            <p:cNvPr id="33" name="모서리가 둥근 직사각형 32"/>
            <p:cNvSpPr/>
            <p:nvPr/>
          </p:nvSpPr>
          <p:spPr bwMode="auto">
            <a:xfrm>
              <a:off x="357188" y="785813"/>
              <a:ext cx="6143625" cy="581025"/>
            </a:xfrm>
            <a:prstGeom prst="roundRect">
              <a:avLst/>
            </a:prstGeom>
            <a:ln>
              <a:solidFill>
                <a:schemeClr val="accent6">
                  <a:lumMod val="75000"/>
                </a:schemeClr>
              </a:solidFill>
            </a:ln>
          </p:spPr>
          <p:style>
            <a:lnRef idx="2">
              <a:schemeClr val="accent6"/>
            </a:lnRef>
            <a:fillRef idx="1">
              <a:schemeClr val="lt1"/>
            </a:fillRef>
            <a:effectRef idx="0">
              <a:schemeClr val="accent6"/>
            </a:effectRef>
            <a:fontRef idx="minor">
              <a:schemeClr val="dk1"/>
            </a:fontRef>
          </p:style>
          <p:txBody>
            <a:bodyPr anchor="ctr"/>
            <a:lstStyle/>
            <a:p>
              <a:pPr algn="ctr" fontAlgn="auto">
                <a:spcBef>
                  <a:spcPts val="0"/>
                </a:spcBef>
                <a:spcAft>
                  <a:spcPts val="0"/>
                </a:spcAft>
                <a:defRPr/>
              </a:pPr>
              <a:r>
                <a:rPr lang="en-US" altLang="ko-KR" sz="1000" dirty="0">
                  <a:latin typeface="HY견고딕" pitchFamily="18" charset="-127"/>
                  <a:ea typeface="HY견고딕" pitchFamily="18" charset="-127"/>
                </a:rPr>
                <a:t>2. STB </a:t>
              </a:r>
              <a:r>
                <a:rPr lang="en-US" altLang="ko-KR" sz="1000" dirty="0" err="1">
                  <a:latin typeface="HY견고딕" pitchFamily="18" charset="-127"/>
                  <a:ea typeface="HY견고딕" pitchFamily="18" charset="-127"/>
                </a:rPr>
                <a:t>Deamon</a:t>
              </a:r>
              <a:r>
                <a:rPr lang="en-US" altLang="ko-KR" sz="1000" dirty="0">
                  <a:latin typeface="HY견고딕" pitchFamily="18" charset="-127"/>
                  <a:ea typeface="HY견고딕" pitchFamily="18" charset="-127"/>
                </a:rPr>
                <a:t> communication Scenario</a:t>
              </a:r>
              <a:endParaRPr lang="ko-KR" altLang="en-US" sz="1000" dirty="0">
                <a:latin typeface="HY견고딕" pitchFamily="18" charset="-127"/>
                <a:ea typeface="HY견고딕" pitchFamily="18" charset="-127"/>
              </a:endParaRPr>
            </a:p>
          </p:txBody>
        </p:sp>
      </p:grpSp>
      <p:sp>
        <p:nvSpPr>
          <p:cNvPr id="34" name="모서리가 둥근 직사각형 33"/>
          <p:cNvSpPr/>
          <p:nvPr/>
        </p:nvSpPr>
        <p:spPr>
          <a:xfrm>
            <a:off x="3526681" y="611560"/>
            <a:ext cx="3286695" cy="285750"/>
          </a:xfrm>
          <a:prstGeom prst="roundRect">
            <a:avLst/>
          </a:prstGeom>
        </p:spPr>
        <p:style>
          <a:lnRef idx="1">
            <a:schemeClr val="accent6"/>
          </a:lnRef>
          <a:fillRef idx="3">
            <a:schemeClr val="accent6"/>
          </a:fillRef>
          <a:effectRef idx="2">
            <a:schemeClr val="accent6"/>
          </a:effectRef>
          <a:fontRef idx="minor">
            <a:schemeClr val="lt1"/>
          </a:fontRef>
        </p:style>
        <p:txBody>
          <a:bodyPr anchor="ctr"/>
          <a:lstStyle/>
          <a:p>
            <a:pPr fontAlgn="auto">
              <a:spcBef>
                <a:spcPts val="0"/>
              </a:spcBef>
              <a:spcAft>
                <a:spcPts val="0"/>
              </a:spcAft>
              <a:defRPr/>
            </a:pPr>
            <a:r>
              <a:rPr kumimoji="0" lang="en-US" altLang="ko-KR" sz="1000" b="1" dirty="0" smtClean="0"/>
              <a:t>2.4 STB </a:t>
            </a:r>
            <a:r>
              <a:rPr kumimoji="0" lang="en-US" altLang="ko-KR" sz="1000" b="1" dirty="0" err="1" smtClean="0"/>
              <a:t>Deamon</a:t>
            </a:r>
            <a:r>
              <a:rPr kumimoji="0" lang="en-US" altLang="ko-KR" sz="1000" b="1" dirty="0" smtClean="0"/>
              <a:t> Communication Detail Protocol</a:t>
            </a:r>
            <a:endParaRPr kumimoji="0" lang="ko-KR" altLang="en-US" sz="1000" b="1"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9"/>
          <p:cNvSpPr>
            <a:spLocks noChangeArrowheads="1"/>
          </p:cNvSpPr>
          <p:nvPr/>
        </p:nvSpPr>
        <p:spPr bwMode="auto">
          <a:xfrm>
            <a:off x="214313" y="1571604"/>
            <a:ext cx="6429375" cy="7358084"/>
          </a:xfrm>
          <a:prstGeom prst="roundRect">
            <a:avLst>
              <a:gd name="adj" fmla="val 3815"/>
            </a:avLst>
          </a:prstGeom>
          <a:noFill/>
          <a:ln>
            <a:headEnd/>
            <a:tailEnd/>
          </a:ln>
        </p:spPr>
        <p:style>
          <a:lnRef idx="2">
            <a:schemeClr val="accent5"/>
          </a:lnRef>
          <a:fillRef idx="1">
            <a:schemeClr val="lt1"/>
          </a:fillRef>
          <a:effectRef idx="0">
            <a:schemeClr val="accent5"/>
          </a:effectRef>
          <a:fontRef idx="minor">
            <a:schemeClr val="dk1"/>
          </a:fontRef>
        </p:style>
        <p:txBody>
          <a:bodyPr wrap="none" anchor="ctr"/>
          <a:lstStyle/>
          <a:p>
            <a:pPr fontAlgn="auto">
              <a:spcBef>
                <a:spcPts val="0"/>
              </a:spcBef>
              <a:spcAft>
                <a:spcPts val="0"/>
              </a:spcAft>
              <a:defRPr/>
            </a:pPr>
            <a:endParaRPr kumimoji="0" lang="ko-KR" altLang="en-US"/>
          </a:p>
        </p:txBody>
      </p:sp>
      <p:grpSp>
        <p:nvGrpSpPr>
          <p:cNvPr id="3" name="그룹 2"/>
          <p:cNvGrpSpPr/>
          <p:nvPr/>
        </p:nvGrpSpPr>
        <p:grpSpPr>
          <a:xfrm>
            <a:off x="0" y="0"/>
            <a:ext cx="6858000" cy="512763"/>
            <a:chOff x="0" y="0"/>
            <a:chExt cx="6858000" cy="512763"/>
          </a:xfrm>
        </p:grpSpPr>
        <p:sp>
          <p:nvSpPr>
            <p:cNvPr id="4" name="직사각형 3"/>
            <p:cNvSpPr/>
            <p:nvPr/>
          </p:nvSpPr>
          <p:spPr>
            <a:xfrm>
              <a:off x="0" y="0"/>
              <a:ext cx="6858000" cy="500063"/>
            </a:xfrm>
            <a:prstGeom prst="rect">
              <a:avLst/>
            </a:prstGeom>
          </p:spPr>
          <p:style>
            <a:lnRef idx="1">
              <a:schemeClr val="accent6"/>
            </a:lnRef>
            <a:fillRef idx="3">
              <a:schemeClr val="accent6"/>
            </a:fillRef>
            <a:effectRef idx="2">
              <a:schemeClr val="accent6"/>
            </a:effectRef>
            <a:fontRef idx="minor">
              <a:schemeClr val="lt1"/>
            </a:fontRef>
          </p:style>
          <p:txBody>
            <a:bodyPr anchor="ctr"/>
            <a:lstStyle/>
            <a:p>
              <a:pPr algn="ctr" fontAlgn="auto">
                <a:spcBef>
                  <a:spcPts val="0"/>
                </a:spcBef>
                <a:spcAft>
                  <a:spcPts val="0"/>
                </a:spcAft>
                <a:defRPr/>
              </a:pPr>
              <a:endParaRPr kumimoji="0" lang="ko-KR" altLang="en-US"/>
            </a:p>
          </p:txBody>
        </p:sp>
        <p:pic>
          <p:nvPicPr>
            <p:cNvPr id="5" name="Picture 3"/>
            <p:cNvPicPr>
              <a:picLocks noChangeAspect="1" noChangeArrowheads="1"/>
            </p:cNvPicPr>
            <p:nvPr/>
          </p:nvPicPr>
          <p:blipFill>
            <a:blip r:embed="rId2" cstate="print"/>
            <a:srcRect/>
            <a:stretch>
              <a:fillRect/>
            </a:stretch>
          </p:blipFill>
          <p:spPr bwMode="auto">
            <a:xfrm>
              <a:off x="0" y="0"/>
              <a:ext cx="1358900" cy="512763"/>
            </a:xfrm>
            <a:prstGeom prst="rect">
              <a:avLst/>
            </a:prstGeom>
            <a:ln>
              <a:noFill/>
            </a:ln>
            <a:effectLst>
              <a:softEdge rad="63500"/>
            </a:effectLst>
          </p:spPr>
        </p:pic>
      </p:grpSp>
      <p:sp>
        <p:nvSpPr>
          <p:cNvPr id="11" name="모서리가 둥근 직사각형 10"/>
          <p:cNvSpPr/>
          <p:nvPr/>
        </p:nvSpPr>
        <p:spPr>
          <a:xfrm>
            <a:off x="357188" y="1714480"/>
            <a:ext cx="6143625" cy="458392"/>
          </a:xfrm>
          <a:prstGeom prst="roundRect">
            <a:avLst/>
          </a:prstGeom>
          <a:solidFill>
            <a:schemeClr val="bg1">
              <a:lumMod val="95000"/>
            </a:schemeClr>
          </a:solidFill>
          <a:ln>
            <a:solidFill>
              <a:schemeClr val="bg1"/>
            </a:solidFill>
          </a:ln>
        </p:spPr>
        <p:style>
          <a:lnRef idx="1">
            <a:schemeClr val="dk1"/>
          </a:lnRef>
          <a:fillRef idx="2">
            <a:schemeClr val="dk1"/>
          </a:fillRef>
          <a:effectRef idx="1">
            <a:schemeClr val="dk1"/>
          </a:effectRef>
          <a:fontRef idx="minor">
            <a:schemeClr val="dk1"/>
          </a:fontRef>
        </p:style>
        <p:txBody>
          <a:bodyPr anchor="ctr"/>
          <a:lstStyle/>
          <a:p>
            <a:pPr fontAlgn="auto">
              <a:spcBef>
                <a:spcPts val="0"/>
              </a:spcBef>
              <a:spcAft>
                <a:spcPts val="0"/>
              </a:spcAft>
              <a:defRPr/>
            </a:pPr>
            <a:r>
              <a:rPr lang="en-US" altLang="ko-KR" sz="1000" dirty="0" smtClean="0"/>
              <a:t>STB </a:t>
            </a:r>
            <a:r>
              <a:rPr lang="en-US" altLang="ko-KR" sz="1000" dirty="0"/>
              <a:t>daemon sends information </a:t>
            </a:r>
            <a:r>
              <a:rPr lang="en-US" altLang="ko-KR" sz="1000" dirty="0" smtClean="0"/>
              <a:t>to the STB ATT program about STB </a:t>
            </a:r>
            <a:r>
              <a:rPr lang="en-US" altLang="ko-KR" sz="1000" dirty="0"/>
              <a:t>device information and whether measurement readiness is </a:t>
            </a:r>
            <a:r>
              <a:rPr lang="en-US" altLang="ko-KR" sz="1000" dirty="0" smtClean="0"/>
              <a:t>enabled.</a:t>
            </a:r>
            <a:endParaRPr lang="en-US" altLang="ko-KR" sz="1000" dirty="0">
              <a:solidFill>
                <a:srgbClr val="002060"/>
              </a:solidFill>
              <a:ea typeface="HY중고딕" pitchFamily="18" charset="-127"/>
            </a:endParaRPr>
          </a:p>
        </p:txBody>
      </p:sp>
      <p:graphicFrame>
        <p:nvGraphicFramePr>
          <p:cNvPr id="12" name="표 11"/>
          <p:cNvGraphicFramePr>
            <a:graphicFrameLocks noGrp="1"/>
          </p:cNvGraphicFramePr>
          <p:nvPr>
            <p:extLst>
              <p:ext uri="{D42A27DB-BD31-4B8C-83A1-F6EECF244321}">
                <p14:modId xmlns:p14="http://schemas.microsoft.com/office/powerpoint/2010/main" val="2678439763"/>
              </p:ext>
            </p:extLst>
          </p:nvPr>
        </p:nvGraphicFramePr>
        <p:xfrm>
          <a:off x="332655" y="3715518"/>
          <a:ext cx="6120681" cy="3878031"/>
        </p:xfrm>
        <a:graphic>
          <a:graphicData uri="http://schemas.openxmlformats.org/drawingml/2006/table">
            <a:tbl>
              <a:tblPr firstRow="1" bandRow="1">
                <a:tableStyleId>{5C22544A-7EE6-4342-B048-85BDC9FD1C3A}</a:tableStyleId>
              </a:tblPr>
              <a:tblGrid>
                <a:gridCol w="2040227">
                  <a:extLst>
                    <a:ext uri="{9D8B030D-6E8A-4147-A177-3AD203B41FA5}">
                      <a16:colId xmlns:a16="http://schemas.microsoft.com/office/drawing/2014/main" val="20000"/>
                    </a:ext>
                  </a:extLst>
                </a:gridCol>
                <a:gridCol w="2040227">
                  <a:extLst>
                    <a:ext uri="{9D8B030D-6E8A-4147-A177-3AD203B41FA5}">
                      <a16:colId xmlns:a16="http://schemas.microsoft.com/office/drawing/2014/main" val="20001"/>
                    </a:ext>
                  </a:extLst>
                </a:gridCol>
                <a:gridCol w="2040227">
                  <a:extLst>
                    <a:ext uri="{9D8B030D-6E8A-4147-A177-3AD203B41FA5}">
                      <a16:colId xmlns:a16="http://schemas.microsoft.com/office/drawing/2014/main" val="20002"/>
                    </a:ext>
                  </a:extLst>
                </a:gridCol>
              </a:tblGrid>
              <a:tr h="327019">
                <a:tc>
                  <a:txBody>
                    <a:bodyPr/>
                    <a:lstStyle/>
                    <a:p>
                      <a:pPr algn="ctr" latinLnBrk="1"/>
                      <a:r>
                        <a:rPr lang="en-US" altLang="ko-KR" sz="1000" dirty="0" smtClean="0"/>
                        <a:t>Information</a:t>
                      </a:r>
                      <a:endParaRPr lang="ko-KR" altLang="en-US" sz="1000" dirty="0"/>
                    </a:p>
                  </a:txBody>
                  <a:tcPr/>
                </a:tc>
                <a:tc>
                  <a:txBody>
                    <a:bodyPr/>
                    <a:lstStyle/>
                    <a:p>
                      <a:pPr algn="ctr" latinLnBrk="1"/>
                      <a:r>
                        <a:rPr lang="en-US" altLang="ko-KR" sz="1000" dirty="0" smtClean="0"/>
                        <a:t>Data type</a:t>
                      </a:r>
                      <a:endParaRPr lang="ko-KR" altLang="en-US" sz="1000" dirty="0"/>
                    </a:p>
                  </a:txBody>
                  <a:tcPr/>
                </a:tc>
                <a:tc>
                  <a:txBody>
                    <a:bodyPr/>
                    <a:lstStyle/>
                    <a:p>
                      <a:pPr algn="ctr" latinLnBrk="1"/>
                      <a:r>
                        <a:rPr lang="en-US" altLang="ko-KR" sz="1000" dirty="0" smtClean="0"/>
                        <a:t>Data</a:t>
                      </a:r>
                      <a:endParaRPr lang="ko-KR" altLang="en-US" sz="1000" dirty="0"/>
                    </a:p>
                  </a:txBody>
                  <a:tcPr/>
                </a:tc>
                <a:extLst>
                  <a:ext uri="{0D108BD9-81ED-4DB2-BD59-A6C34878D82A}">
                    <a16:rowId xmlns:a16="http://schemas.microsoft.com/office/drawing/2014/main" val="10000"/>
                  </a:ext>
                </a:extLst>
              </a:tr>
              <a:tr h="327019">
                <a:tc>
                  <a:txBody>
                    <a:bodyPr/>
                    <a:lstStyle/>
                    <a:p>
                      <a:pPr latinLnBrk="1"/>
                      <a:r>
                        <a:rPr lang="en-US" altLang="ko-KR" sz="1000" dirty="0" smtClean="0">
                          <a:latin typeface="+mn-lt"/>
                        </a:rPr>
                        <a:t>S/W</a:t>
                      </a:r>
                      <a:r>
                        <a:rPr lang="en-US" altLang="ko-KR" sz="1000" baseline="0" dirty="0" smtClean="0">
                          <a:latin typeface="+mn-lt"/>
                        </a:rPr>
                        <a:t> last update date</a:t>
                      </a:r>
                      <a:endParaRPr lang="ko-KR" altLang="en-US" sz="1000" dirty="0">
                        <a:latin typeface="+mn-lt"/>
                      </a:endParaRPr>
                    </a:p>
                  </a:txBody>
                  <a:tcPr anchor="ctr"/>
                </a:tc>
                <a:tc>
                  <a:txBody>
                    <a:bodyPr/>
                    <a:lstStyle/>
                    <a:p>
                      <a:pPr latinLnBrk="1"/>
                      <a:r>
                        <a:rPr lang="en-US" altLang="ko-KR" sz="1000" dirty="0" smtClean="0"/>
                        <a:t>SW-UPDATE-DATE</a:t>
                      </a:r>
                      <a:endParaRPr lang="ko-KR" altLang="en-US" sz="1000" dirty="0"/>
                    </a:p>
                  </a:txBody>
                  <a:tcPr/>
                </a:tc>
                <a:tc>
                  <a:txBody>
                    <a:bodyPr/>
                    <a:lstStyle/>
                    <a:p>
                      <a:pPr latinLnBrk="1"/>
                      <a:r>
                        <a:rPr lang="en-US" altLang="ko-KR" sz="1000" dirty="0" smtClean="0"/>
                        <a:t>2012-02-12</a:t>
                      </a:r>
                      <a:endParaRPr lang="ko-KR" altLang="en-US" sz="1000" dirty="0"/>
                    </a:p>
                  </a:txBody>
                  <a:tcPr anchor="ctr"/>
                </a:tc>
                <a:extLst>
                  <a:ext uri="{0D108BD9-81ED-4DB2-BD59-A6C34878D82A}">
                    <a16:rowId xmlns:a16="http://schemas.microsoft.com/office/drawing/2014/main" val="10001"/>
                  </a:ext>
                </a:extLst>
              </a:tr>
              <a:tr h="327019">
                <a:tc>
                  <a:txBody>
                    <a:bodyPr/>
                    <a:lstStyle/>
                    <a:p>
                      <a:pPr latinLnBrk="1"/>
                      <a:r>
                        <a:rPr lang="en-US" altLang="ko-KR" sz="1000" baseline="0" dirty="0" smtClean="0">
                          <a:latin typeface="+mn-lt"/>
                        </a:rPr>
                        <a:t>Channel version</a:t>
                      </a:r>
                      <a:endParaRPr lang="ko-KR" altLang="en-US" sz="1000" dirty="0">
                        <a:latin typeface="+mn-lt"/>
                      </a:endParaRPr>
                    </a:p>
                  </a:txBody>
                  <a:tcPr anchor="ctr"/>
                </a:tc>
                <a:tc>
                  <a:txBody>
                    <a:bodyPr/>
                    <a:lstStyle/>
                    <a:p>
                      <a:pPr latinLnBrk="1"/>
                      <a:r>
                        <a:rPr lang="en-US" altLang="ko-KR" sz="1000" dirty="0" smtClean="0"/>
                        <a:t>CHANNEL-VER</a:t>
                      </a:r>
                      <a:endParaRPr lang="ko-KR" altLang="en-US" sz="1000" dirty="0"/>
                    </a:p>
                  </a:txBody>
                  <a:tcPr/>
                </a:tc>
                <a:tc>
                  <a:txBody>
                    <a:bodyPr/>
                    <a:lstStyle/>
                    <a:p>
                      <a:pPr latinLnBrk="1"/>
                      <a:r>
                        <a:rPr lang="en-US" altLang="ko-KR" sz="1000" dirty="0" smtClean="0"/>
                        <a:t>3.4</a:t>
                      </a:r>
                      <a:endParaRPr lang="ko-KR" altLang="en-US" sz="1000" dirty="0"/>
                    </a:p>
                  </a:txBody>
                  <a:tcPr anchor="ctr"/>
                </a:tc>
                <a:extLst>
                  <a:ext uri="{0D108BD9-81ED-4DB2-BD59-A6C34878D82A}">
                    <a16:rowId xmlns:a16="http://schemas.microsoft.com/office/drawing/2014/main" val="10002"/>
                  </a:ext>
                </a:extLst>
              </a:tr>
              <a:tr h="327019">
                <a:tc>
                  <a:txBody>
                    <a:bodyPr/>
                    <a:lstStyle/>
                    <a:p>
                      <a:pPr latinLnBrk="1"/>
                      <a:r>
                        <a:rPr lang="en-US" altLang="ko-KR" sz="1000" baseline="0" dirty="0" smtClean="0">
                          <a:latin typeface="+mn-lt"/>
                        </a:rPr>
                        <a:t>Channel last update date</a:t>
                      </a:r>
                      <a:endParaRPr lang="ko-KR" altLang="en-US" sz="1000" dirty="0">
                        <a:latin typeface="+mn-lt"/>
                      </a:endParaRPr>
                    </a:p>
                  </a:txBody>
                  <a:tcPr anchor="ctr"/>
                </a:tc>
                <a:tc>
                  <a:txBody>
                    <a:bodyPr/>
                    <a:lstStyle/>
                    <a:p>
                      <a:pPr latinLnBrk="1"/>
                      <a:r>
                        <a:rPr lang="en-US" altLang="ko-KR" sz="1000" dirty="0" smtClean="0"/>
                        <a:t>CHANNEL-UPDATE-DATE</a:t>
                      </a:r>
                      <a:endParaRPr lang="ko-KR" altLang="en-US" sz="1000" dirty="0"/>
                    </a:p>
                  </a:txBody>
                  <a:tcPr/>
                </a:tc>
                <a:tc>
                  <a:txBody>
                    <a:bodyPr/>
                    <a:lstStyle/>
                    <a:p>
                      <a:pPr marL="0" marR="0" indent="0" algn="l" defTabSz="914400" rtl="0" eaLnBrk="1" fontAlgn="auto" latinLnBrk="1" hangingPunct="1">
                        <a:lnSpc>
                          <a:spcPct val="100000"/>
                        </a:lnSpc>
                        <a:spcBef>
                          <a:spcPts val="0"/>
                        </a:spcBef>
                        <a:spcAft>
                          <a:spcPts val="0"/>
                        </a:spcAft>
                        <a:buClrTx/>
                        <a:buSzTx/>
                        <a:buFontTx/>
                        <a:buNone/>
                        <a:tabLst/>
                        <a:defRPr/>
                      </a:pPr>
                      <a:r>
                        <a:rPr lang="en-US" altLang="ko-KR" sz="1000" dirty="0" smtClean="0"/>
                        <a:t>2012-01-12</a:t>
                      </a:r>
                    </a:p>
                  </a:txBody>
                  <a:tcPr anchor="ctr"/>
                </a:tc>
                <a:extLst>
                  <a:ext uri="{0D108BD9-81ED-4DB2-BD59-A6C34878D82A}">
                    <a16:rowId xmlns:a16="http://schemas.microsoft.com/office/drawing/2014/main" val="10003"/>
                  </a:ext>
                </a:extLst>
              </a:tr>
              <a:tr h="327019">
                <a:tc>
                  <a:txBody>
                    <a:bodyPr/>
                    <a:lstStyle/>
                    <a:p>
                      <a:pPr latinLnBrk="1"/>
                      <a:r>
                        <a:rPr lang="en-US" altLang="ko-KR" sz="1000" dirty="0" smtClean="0">
                          <a:latin typeface="+mn-lt"/>
                        </a:rPr>
                        <a:t>Total/Available capacity(G)</a:t>
                      </a:r>
                      <a:endParaRPr lang="ko-KR" altLang="en-US" sz="1000" dirty="0">
                        <a:latin typeface="+mn-lt"/>
                      </a:endParaRPr>
                    </a:p>
                  </a:txBody>
                  <a:tcPr anchor="ctr"/>
                </a:tc>
                <a:tc>
                  <a:txBody>
                    <a:bodyPr/>
                    <a:lstStyle/>
                    <a:p>
                      <a:pPr latinLnBrk="1"/>
                      <a:r>
                        <a:rPr lang="en-US" altLang="ko-KR" sz="1000" dirty="0" smtClean="0"/>
                        <a:t>HDD</a:t>
                      </a:r>
                      <a:endParaRPr lang="ko-KR" altLang="en-US" sz="1000" dirty="0"/>
                    </a:p>
                  </a:txBody>
                  <a:tcPr/>
                </a:tc>
                <a:tc>
                  <a:txBody>
                    <a:bodyPr/>
                    <a:lstStyle/>
                    <a:p>
                      <a:pPr marL="0" marR="0" indent="0" algn="l" defTabSz="914400" rtl="0" eaLnBrk="1" fontAlgn="auto" latinLnBrk="1" hangingPunct="1">
                        <a:lnSpc>
                          <a:spcPct val="100000"/>
                        </a:lnSpc>
                        <a:spcBef>
                          <a:spcPts val="0"/>
                        </a:spcBef>
                        <a:spcAft>
                          <a:spcPts val="0"/>
                        </a:spcAft>
                        <a:buClrTx/>
                        <a:buSzTx/>
                        <a:buFontTx/>
                        <a:buNone/>
                        <a:tabLst/>
                        <a:defRPr/>
                      </a:pPr>
                      <a:r>
                        <a:rPr lang="en-US" altLang="ko-KR" sz="1000" dirty="0" smtClean="0"/>
                        <a:t>30,21.23(Gigabytes)</a:t>
                      </a:r>
                    </a:p>
                  </a:txBody>
                  <a:tcPr anchor="ctr"/>
                </a:tc>
                <a:extLst>
                  <a:ext uri="{0D108BD9-81ED-4DB2-BD59-A6C34878D82A}">
                    <a16:rowId xmlns:a16="http://schemas.microsoft.com/office/drawing/2014/main" val="10004"/>
                  </a:ext>
                </a:extLst>
              </a:tr>
              <a:tr h="327019">
                <a:tc>
                  <a:txBody>
                    <a:bodyPr/>
                    <a:lstStyle/>
                    <a:p>
                      <a:pPr latinLnBrk="1"/>
                      <a:r>
                        <a:rPr lang="en-US" altLang="ko-KR" sz="1000" b="0" i="0" kern="1200" dirty="0" smtClean="0">
                          <a:solidFill>
                            <a:schemeClr val="dk1"/>
                          </a:solidFill>
                          <a:effectLst/>
                          <a:latin typeface="+mn-lt"/>
                          <a:ea typeface="+mn-ea"/>
                          <a:cs typeface="+mn-cs"/>
                        </a:rPr>
                        <a:t>Self-authentication</a:t>
                      </a:r>
                      <a:r>
                        <a:rPr lang="en-US" altLang="ko-KR" sz="1000" b="0" i="0" kern="1200" baseline="0" dirty="0" smtClean="0">
                          <a:solidFill>
                            <a:schemeClr val="dk1"/>
                          </a:solidFill>
                          <a:effectLst/>
                          <a:latin typeface="+mn-lt"/>
                          <a:ea typeface="+mn-ea"/>
                          <a:cs typeface="+mn-cs"/>
                        </a:rPr>
                        <a:t> </a:t>
                      </a:r>
                      <a:r>
                        <a:rPr lang="en-US" altLang="ko-KR" sz="1000" b="0" i="0" kern="1200" dirty="0" smtClean="0">
                          <a:solidFill>
                            <a:schemeClr val="dk1"/>
                          </a:solidFill>
                          <a:effectLst/>
                          <a:latin typeface="+mn-lt"/>
                          <a:ea typeface="+mn-ea"/>
                          <a:cs typeface="+mn-cs"/>
                        </a:rPr>
                        <a:t>revocation status</a:t>
                      </a:r>
                      <a:endParaRPr lang="en-US" altLang="ko-KR" sz="1000" dirty="0" smtClean="0">
                        <a:latin typeface="+mn-lt"/>
                      </a:endParaRPr>
                    </a:p>
                  </a:txBody>
                  <a:tcPr anchor="ctr"/>
                </a:tc>
                <a:tc>
                  <a:txBody>
                    <a:bodyPr/>
                    <a:lstStyle/>
                    <a:p>
                      <a:pPr latinLnBrk="1"/>
                      <a:r>
                        <a:rPr lang="en-US" altLang="ko-KR" sz="1000" dirty="0" smtClean="0"/>
                        <a:t>SETUP-LOGOUT</a:t>
                      </a:r>
                      <a:endParaRPr lang="ko-KR" altLang="en-US" sz="1000" dirty="0"/>
                    </a:p>
                  </a:txBody>
                  <a:tcPr anchor="ctr"/>
                </a:tc>
                <a:tc>
                  <a:txBody>
                    <a:bodyPr/>
                    <a:lstStyle/>
                    <a:p>
                      <a:pPr marL="0" marR="0" indent="0" algn="l" defTabSz="914400" rtl="0" eaLnBrk="1" fontAlgn="auto" latinLnBrk="1" hangingPunct="1">
                        <a:lnSpc>
                          <a:spcPct val="100000"/>
                        </a:lnSpc>
                        <a:spcBef>
                          <a:spcPts val="0"/>
                        </a:spcBef>
                        <a:spcAft>
                          <a:spcPts val="0"/>
                        </a:spcAft>
                        <a:buClrTx/>
                        <a:buSzTx/>
                        <a:buFontTx/>
                        <a:buNone/>
                        <a:tabLst/>
                        <a:defRPr/>
                      </a:pPr>
                      <a:r>
                        <a:rPr lang="en-US" altLang="ko-KR" sz="1000" dirty="0" smtClean="0"/>
                        <a:t>TRUE or FALSE</a:t>
                      </a:r>
                    </a:p>
                  </a:txBody>
                  <a:tcPr anchor="ctr"/>
                </a:tc>
                <a:extLst>
                  <a:ext uri="{0D108BD9-81ED-4DB2-BD59-A6C34878D82A}">
                    <a16:rowId xmlns:a16="http://schemas.microsoft.com/office/drawing/2014/main" val="10005"/>
                  </a:ext>
                </a:extLst>
              </a:tr>
              <a:tr h="327019">
                <a:tc>
                  <a:txBody>
                    <a:bodyPr/>
                    <a:lstStyle/>
                    <a:p>
                      <a:pPr latinLnBrk="1"/>
                      <a:r>
                        <a:rPr lang="en-US" altLang="ko-KR" sz="1000" dirty="0" smtClean="0">
                          <a:latin typeface="+mn-lt"/>
                        </a:rPr>
                        <a:t>Unlock Self-parental</a:t>
                      </a:r>
                      <a:r>
                        <a:rPr lang="en-US" altLang="ko-KR" sz="1000" baseline="0" dirty="0" smtClean="0">
                          <a:latin typeface="+mn-lt"/>
                        </a:rPr>
                        <a:t> control</a:t>
                      </a:r>
                    </a:p>
                  </a:txBody>
                  <a:tcPr anchor="ctr"/>
                </a:tc>
                <a:tc>
                  <a:txBody>
                    <a:bodyPr/>
                    <a:lstStyle/>
                    <a:p>
                      <a:pPr latinLnBrk="1"/>
                      <a:r>
                        <a:rPr lang="en-US" altLang="ko-KR" sz="1000" dirty="0" smtClean="0"/>
                        <a:t>SETUP-CHILDREN-LIMIT</a:t>
                      </a:r>
                      <a:endParaRPr lang="ko-KR" altLang="en-US" sz="1000" dirty="0"/>
                    </a:p>
                  </a:txBody>
                  <a:tcPr anchor="ctr"/>
                </a:tc>
                <a:tc>
                  <a:txBody>
                    <a:bodyPr/>
                    <a:lstStyle/>
                    <a:p>
                      <a:pPr marL="0" marR="0" indent="0" algn="l" defTabSz="914400" rtl="0" eaLnBrk="1" fontAlgn="auto" latinLnBrk="1" hangingPunct="1">
                        <a:lnSpc>
                          <a:spcPct val="100000"/>
                        </a:lnSpc>
                        <a:spcBef>
                          <a:spcPts val="0"/>
                        </a:spcBef>
                        <a:spcAft>
                          <a:spcPts val="0"/>
                        </a:spcAft>
                        <a:buClrTx/>
                        <a:buSzTx/>
                        <a:buFontTx/>
                        <a:buNone/>
                        <a:tabLst/>
                        <a:defRPr/>
                      </a:pPr>
                      <a:r>
                        <a:rPr lang="en-US" altLang="ko-KR" sz="1000" dirty="0" smtClean="0"/>
                        <a:t>TRUE or FALSE</a:t>
                      </a:r>
                    </a:p>
                  </a:txBody>
                  <a:tcPr anchor="ctr"/>
                </a:tc>
                <a:extLst>
                  <a:ext uri="{0D108BD9-81ED-4DB2-BD59-A6C34878D82A}">
                    <a16:rowId xmlns:a16="http://schemas.microsoft.com/office/drawing/2014/main" val="10006"/>
                  </a:ext>
                </a:extLst>
              </a:tr>
              <a:tr h="538620">
                <a:tc>
                  <a:txBody>
                    <a:bodyPr/>
                    <a:lstStyle/>
                    <a:p>
                      <a:pPr latinLnBrk="1"/>
                      <a:r>
                        <a:rPr lang="en-US" altLang="ko-KR" sz="1000" dirty="0" smtClean="0">
                          <a:latin typeface="+mn-lt"/>
                        </a:rPr>
                        <a:t>Set Self-auto upgrade prohibit</a:t>
                      </a:r>
                    </a:p>
                  </a:txBody>
                  <a:tcPr anchor="ctr"/>
                </a:tc>
                <a:tc>
                  <a:txBody>
                    <a:bodyPr/>
                    <a:lstStyle/>
                    <a:p>
                      <a:pPr latinLnBrk="1"/>
                      <a:r>
                        <a:rPr lang="en-US" altLang="ko-KR" sz="1000" dirty="0" smtClean="0"/>
                        <a:t>SETUP-AUTOUPGRADE-PROHIBITION</a:t>
                      </a:r>
                      <a:endParaRPr lang="ko-KR" altLang="en-US" sz="1000" dirty="0"/>
                    </a:p>
                  </a:txBody>
                  <a:tcPr anchor="ctr"/>
                </a:tc>
                <a:tc>
                  <a:txBody>
                    <a:bodyPr/>
                    <a:lstStyle/>
                    <a:p>
                      <a:pPr marL="0" marR="0" indent="0" algn="l" defTabSz="914400" rtl="0" eaLnBrk="1" fontAlgn="auto" latinLnBrk="1" hangingPunct="1">
                        <a:lnSpc>
                          <a:spcPct val="100000"/>
                        </a:lnSpc>
                        <a:spcBef>
                          <a:spcPts val="0"/>
                        </a:spcBef>
                        <a:spcAft>
                          <a:spcPts val="0"/>
                        </a:spcAft>
                        <a:buClrTx/>
                        <a:buSzTx/>
                        <a:buFontTx/>
                        <a:buNone/>
                        <a:tabLst/>
                        <a:defRPr/>
                      </a:pPr>
                      <a:r>
                        <a:rPr lang="en-US" altLang="ko-KR" sz="1000" dirty="0" smtClean="0"/>
                        <a:t>TRUE or FALSE</a:t>
                      </a:r>
                    </a:p>
                  </a:txBody>
                  <a:tcPr anchor="ctr"/>
                </a:tc>
                <a:extLst>
                  <a:ext uri="{0D108BD9-81ED-4DB2-BD59-A6C34878D82A}">
                    <a16:rowId xmlns:a16="http://schemas.microsoft.com/office/drawing/2014/main" val="10007"/>
                  </a:ext>
                </a:extLst>
              </a:tr>
              <a:tr h="327019">
                <a:tc>
                  <a:txBody>
                    <a:bodyPr/>
                    <a:lstStyle/>
                    <a:p>
                      <a:pPr latinLnBrk="1"/>
                      <a:r>
                        <a:rPr lang="en-US" altLang="ko-KR" sz="1000" dirty="0" smtClean="0">
                          <a:latin typeface="+mn-lt"/>
                        </a:rPr>
                        <a:t>Set Self-Dynamic IP</a:t>
                      </a:r>
                      <a:endParaRPr lang="ko-KR" altLang="en-US" sz="1000" dirty="0">
                        <a:latin typeface="+mn-lt"/>
                      </a:endParaRPr>
                    </a:p>
                  </a:txBody>
                  <a:tcPr anchor="ctr"/>
                </a:tc>
                <a:tc>
                  <a:txBody>
                    <a:bodyPr/>
                    <a:lstStyle/>
                    <a:p>
                      <a:pPr latinLnBrk="1"/>
                      <a:r>
                        <a:rPr lang="en-US" altLang="ko-KR" sz="1000" dirty="0" smtClean="0"/>
                        <a:t>SETUP-DHCP</a:t>
                      </a:r>
                      <a:endParaRPr lang="ko-KR" altLang="en-US" sz="1000" dirty="0"/>
                    </a:p>
                  </a:txBody>
                  <a:tcPr anchor="ctr"/>
                </a:tc>
                <a:tc>
                  <a:txBody>
                    <a:bodyPr/>
                    <a:lstStyle/>
                    <a:p>
                      <a:pPr marL="0" marR="0" indent="0" algn="l" defTabSz="914400" rtl="0" eaLnBrk="1" fontAlgn="auto" latinLnBrk="1" hangingPunct="1">
                        <a:lnSpc>
                          <a:spcPct val="100000"/>
                        </a:lnSpc>
                        <a:spcBef>
                          <a:spcPts val="0"/>
                        </a:spcBef>
                        <a:spcAft>
                          <a:spcPts val="0"/>
                        </a:spcAft>
                        <a:buClrTx/>
                        <a:buSzTx/>
                        <a:buFontTx/>
                        <a:buNone/>
                        <a:tabLst/>
                        <a:defRPr/>
                      </a:pPr>
                      <a:r>
                        <a:rPr lang="en-US" altLang="ko-KR" sz="1000" dirty="0" smtClean="0"/>
                        <a:t>TRUE or FALSE</a:t>
                      </a:r>
                    </a:p>
                  </a:txBody>
                  <a:tcPr anchor="ctr"/>
                </a:tc>
                <a:extLst>
                  <a:ext uri="{0D108BD9-81ED-4DB2-BD59-A6C34878D82A}">
                    <a16:rowId xmlns:a16="http://schemas.microsoft.com/office/drawing/2014/main" val="10008"/>
                  </a:ext>
                </a:extLst>
              </a:tr>
              <a:tr h="327019">
                <a:tc>
                  <a:txBody>
                    <a:bodyPr/>
                    <a:lstStyle/>
                    <a:p>
                      <a:pPr latinLnBrk="1"/>
                      <a:r>
                        <a:rPr lang="en-US" altLang="ko-KR" sz="1000" dirty="0" smtClean="0"/>
                        <a:t>Is SDCARD inserted ?</a:t>
                      </a:r>
                      <a:endParaRPr lang="ko-KR" altLang="en-US" sz="1000" dirty="0"/>
                    </a:p>
                  </a:txBody>
                  <a:tcPr anchor="ctr"/>
                </a:tc>
                <a:tc>
                  <a:txBody>
                    <a:bodyPr/>
                    <a:lstStyle/>
                    <a:p>
                      <a:pPr latinLnBrk="1"/>
                      <a:r>
                        <a:rPr lang="en-US" altLang="ko-KR" sz="1000" dirty="0" smtClean="0"/>
                        <a:t>SDCARD</a:t>
                      </a:r>
                      <a:endParaRPr lang="ko-KR" altLang="en-US" sz="1000" dirty="0"/>
                    </a:p>
                  </a:txBody>
                  <a:tcPr anchor="ctr"/>
                </a:tc>
                <a:tc>
                  <a:txBody>
                    <a:bodyPr/>
                    <a:lstStyle/>
                    <a:p>
                      <a:pPr marL="0" marR="0" indent="0" algn="l" defTabSz="914400" rtl="0" eaLnBrk="1" fontAlgn="auto" latinLnBrk="1" hangingPunct="1">
                        <a:lnSpc>
                          <a:spcPct val="100000"/>
                        </a:lnSpc>
                        <a:spcBef>
                          <a:spcPts val="0"/>
                        </a:spcBef>
                        <a:spcAft>
                          <a:spcPts val="0"/>
                        </a:spcAft>
                        <a:buClrTx/>
                        <a:buSzTx/>
                        <a:buFontTx/>
                        <a:buNone/>
                        <a:tabLst/>
                        <a:defRPr/>
                      </a:pPr>
                      <a:r>
                        <a:rPr lang="en-US" altLang="ko-KR" sz="1000" dirty="0" smtClean="0"/>
                        <a:t>TRUE or FALSE</a:t>
                      </a:r>
                    </a:p>
                  </a:txBody>
                  <a:tcPr anchor="ctr"/>
                </a:tc>
                <a:extLst>
                  <a:ext uri="{0D108BD9-81ED-4DB2-BD59-A6C34878D82A}">
                    <a16:rowId xmlns:a16="http://schemas.microsoft.com/office/drawing/2014/main" val="10009"/>
                  </a:ext>
                </a:extLst>
              </a:tr>
              <a:tr h="327019">
                <a:tc>
                  <a:txBody>
                    <a:bodyPr/>
                    <a:lstStyle/>
                    <a:p>
                      <a:pPr latinLnBrk="1"/>
                      <a:r>
                        <a:rPr lang="en-US" altLang="ko-KR" sz="1000" dirty="0" smtClean="0"/>
                        <a:t>Is USB inserted ?</a:t>
                      </a:r>
                      <a:endParaRPr lang="ko-KR" altLang="en-US" sz="1000" dirty="0"/>
                    </a:p>
                  </a:txBody>
                  <a:tcPr anchor="ctr"/>
                </a:tc>
                <a:tc>
                  <a:txBody>
                    <a:bodyPr/>
                    <a:lstStyle/>
                    <a:p>
                      <a:pPr latinLnBrk="1"/>
                      <a:r>
                        <a:rPr lang="en-US" altLang="ko-KR" sz="1000" dirty="0" smtClean="0"/>
                        <a:t>USB</a:t>
                      </a:r>
                      <a:endParaRPr lang="ko-KR" altLang="en-US" sz="1000" dirty="0"/>
                    </a:p>
                  </a:txBody>
                  <a:tcPr anchor="ctr"/>
                </a:tc>
                <a:tc>
                  <a:txBody>
                    <a:bodyPr/>
                    <a:lstStyle/>
                    <a:p>
                      <a:pPr marL="0" marR="0" indent="0" algn="l" defTabSz="914400" rtl="0" eaLnBrk="1" fontAlgn="auto" latinLnBrk="1" hangingPunct="1">
                        <a:lnSpc>
                          <a:spcPct val="100000"/>
                        </a:lnSpc>
                        <a:spcBef>
                          <a:spcPts val="0"/>
                        </a:spcBef>
                        <a:spcAft>
                          <a:spcPts val="0"/>
                        </a:spcAft>
                        <a:buClrTx/>
                        <a:buSzTx/>
                        <a:buFontTx/>
                        <a:buNone/>
                        <a:tabLst/>
                        <a:defRPr/>
                      </a:pPr>
                      <a:r>
                        <a:rPr lang="en-US" altLang="ko-KR" sz="1000" dirty="0" smtClean="0"/>
                        <a:t>TRUE or FALSE</a:t>
                      </a:r>
                    </a:p>
                  </a:txBody>
                  <a:tcPr anchor="ctr"/>
                </a:tc>
                <a:extLst>
                  <a:ext uri="{0D108BD9-81ED-4DB2-BD59-A6C34878D82A}">
                    <a16:rowId xmlns:a16="http://schemas.microsoft.com/office/drawing/2014/main" val="10010"/>
                  </a:ext>
                </a:extLst>
              </a:tr>
            </a:tbl>
          </a:graphicData>
        </a:graphic>
      </p:graphicFrame>
      <p:graphicFrame>
        <p:nvGraphicFramePr>
          <p:cNvPr id="18" name="표 17"/>
          <p:cNvGraphicFramePr>
            <a:graphicFrameLocks noGrp="1"/>
          </p:cNvGraphicFramePr>
          <p:nvPr>
            <p:extLst>
              <p:ext uri="{D42A27DB-BD31-4B8C-83A1-F6EECF244321}">
                <p14:modId xmlns:p14="http://schemas.microsoft.com/office/powerpoint/2010/main" val="610241545"/>
              </p:ext>
            </p:extLst>
          </p:nvPr>
        </p:nvGraphicFramePr>
        <p:xfrm>
          <a:off x="357166" y="2411760"/>
          <a:ext cx="6072230" cy="1127760"/>
        </p:xfrm>
        <a:graphic>
          <a:graphicData uri="http://schemas.openxmlformats.org/drawingml/2006/table">
            <a:tbl>
              <a:tblPr firstRow="1" bandRow="1">
                <a:tableStyleId>{073A0DAA-6AF3-43AB-8588-CEC1D06C72B9}</a:tableStyleId>
              </a:tblPr>
              <a:tblGrid>
                <a:gridCol w="2000264">
                  <a:extLst>
                    <a:ext uri="{9D8B030D-6E8A-4147-A177-3AD203B41FA5}">
                      <a16:colId xmlns:a16="http://schemas.microsoft.com/office/drawing/2014/main" val="20000"/>
                    </a:ext>
                  </a:extLst>
                </a:gridCol>
                <a:gridCol w="4071966">
                  <a:extLst>
                    <a:ext uri="{9D8B030D-6E8A-4147-A177-3AD203B41FA5}">
                      <a16:colId xmlns:a16="http://schemas.microsoft.com/office/drawing/2014/main" val="20001"/>
                    </a:ext>
                  </a:extLst>
                </a:gridCol>
              </a:tblGrid>
              <a:tr h="0">
                <a:tc>
                  <a:txBody>
                    <a:bodyPr/>
                    <a:lstStyle/>
                    <a:p>
                      <a:pPr algn="ctr" latinLnBrk="1"/>
                      <a:r>
                        <a:rPr lang="en-US" altLang="ko-KR" sz="1000" dirty="0" smtClean="0"/>
                        <a:t>Items</a:t>
                      </a:r>
                      <a:endParaRPr lang="ko-KR" altLang="en-US" sz="1000" dirty="0"/>
                    </a:p>
                  </a:txBody>
                  <a:tcPr/>
                </a:tc>
                <a:tc>
                  <a:txBody>
                    <a:bodyPr/>
                    <a:lstStyle/>
                    <a:p>
                      <a:pPr algn="ctr" latinLnBrk="1"/>
                      <a:r>
                        <a:rPr lang="en-US" altLang="ko-KR" sz="1000" dirty="0" smtClean="0"/>
                        <a:t>Contents</a:t>
                      </a:r>
                      <a:endParaRPr lang="ko-KR" altLang="en-US" sz="1000" dirty="0"/>
                    </a:p>
                  </a:txBody>
                  <a:tcPr/>
                </a:tc>
                <a:extLst>
                  <a:ext uri="{0D108BD9-81ED-4DB2-BD59-A6C34878D82A}">
                    <a16:rowId xmlns:a16="http://schemas.microsoft.com/office/drawing/2014/main" val="10000"/>
                  </a:ext>
                </a:extLst>
              </a:tr>
              <a:tr h="0">
                <a:tc>
                  <a:txBody>
                    <a:bodyPr/>
                    <a:lstStyle/>
                    <a:p>
                      <a:pPr latinLnBrk="1"/>
                      <a:r>
                        <a:rPr lang="en-US" altLang="ko-KR" sz="1000" dirty="0" smtClean="0"/>
                        <a:t>Direction</a:t>
                      </a:r>
                      <a:r>
                        <a:rPr lang="en-US" altLang="ko-KR" sz="1000" baseline="0" dirty="0" smtClean="0"/>
                        <a:t> of t</a:t>
                      </a:r>
                      <a:r>
                        <a:rPr lang="en-US" altLang="ko-KR" sz="1000" dirty="0" smtClean="0"/>
                        <a:t>ransmission</a:t>
                      </a:r>
                      <a:endParaRPr lang="ko-KR" altLang="en-US" sz="1000" dirty="0"/>
                    </a:p>
                  </a:txBody>
                  <a:tcPr/>
                </a:tc>
                <a:tc>
                  <a:txBody>
                    <a:bodyPr/>
                    <a:lstStyle/>
                    <a:p>
                      <a:pPr latinLnBrk="1"/>
                      <a:r>
                        <a:rPr lang="en-US" altLang="ko-KR" sz="1000" dirty="0" smtClean="0"/>
                        <a:t>STB -&gt; PC</a:t>
                      </a:r>
                      <a:endParaRPr lang="ko-KR" altLang="en-US" sz="1000" dirty="0"/>
                    </a:p>
                  </a:txBody>
                  <a:tcPr/>
                </a:tc>
                <a:extLst>
                  <a:ext uri="{0D108BD9-81ED-4DB2-BD59-A6C34878D82A}">
                    <a16:rowId xmlns:a16="http://schemas.microsoft.com/office/drawing/2014/main" val="10001"/>
                  </a:ext>
                </a:extLst>
              </a:tr>
              <a:tr h="0">
                <a:tc>
                  <a:txBody>
                    <a:bodyPr/>
                    <a:lstStyle/>
                    <a:p>
                      <a:pPr latinLnBrk="1"/>
                      <a:r>
                        <a:rPr lang="en-US" altLang="ko-KR" sz="1000" dirty="0" smtClean="0"/>
                        <a:t>Transmission</a:t>
                      </a:r>
                      <a:r>
                        <a:rPr lang="en-US" altLang="ko-KR" sz="1000" baseline="0" dirty="0" smtClean="0"/>
                        <a:t> time</a:t>
                      </a:r>
                      <a:endParaRPr lang="ko-KR" altLang="en-US" sz="1000" dirty="0"/>
                    </a:p>
                  </a:txBody>
                  <a:tcPr/>
                </a:tc>
                <a:tc>
                  <a:txBody>
                    <a:bodyPr/>
                    <a:lstStyle/>
                    <a:p>
                      <a:pPr latinLnBrk="1"/>
                      <a:r>
                        <a:rPr lang="en-US" altLang="ko-KR" sz="1000" dirty="0" smtClean="0"/>
                        <a:t>Once after TCP connection between STB ATT program</a:t>
                      </a:r>
                      <a:r>
                        <a:rPr lang="en-US" altLang="ko-KR" sz="1000" baseline="0" dirty="0" smtClean="0"/>
                        <a:t> and STB </a:t>
                      </a:r>
                      <a:r>
                        <a:rPr lang="en-US" altLang="ko-KR" sz="1000" baseline="0" dirty="0" err="1" smtClean="0"/>
                        <a:t>deamon</a:t>
                      </a:r>
                      <a:endParaRPr lang="ko-KR" altLang="en-US" sz="1000" dirty="0"/>
                    </a:p>
                  </a:txBody>
                  <a:tcPr/>
                </a:tc>
                <a:extLst>
                  <a:ext uri="{0D108BD9-81ED-4DB2-BD59-A6C34878D82A}">
                    <a16:rowId xmlns:a16="http://schemas.microsoft.com/office/drawing/2014/main" val="10002"/>
                  </a:ext>
                </a:extLst>
              </a:tr>
              <a:tr h="0">
                <a:tc>
                  <a:txBody>
                    <a:bodyPr/>
                    <a:lstStyle/>
                    <a:p>
                      <a:pPr latinLnBrk="1"/>
                      <a:r>
                        <a:rPr lang="en-US" altLang="ko-KR" sz="1000" dirty="0" smtClean="0"/>
                        <a:t>Transmission Interval</a:t>
                      </a:r>
                      <a:endParaRPr lang="ko-KR" altLang="en-US" sz="1000" dirty="0"/>
                    </a:p>
                  </a:txBody>
                  <a:tcPr/>
                </a:tc>
                <a:tc>
                  <a:txBody>
                    <a:bodyPr/>
                    <a:lstStyle/>
                    <a:p>
                      <a:pPr latinLnBrk="1"/>
                      <a:r>
                        <a:rPr lang="en-US" altLang="ko-KR" sz="1000" dirty="0" smtClean="0"/>
                        <a:t>Once</a:t>
                      </a:r>
                      <a:endParaRPr lang="ko-KR" altLang="en-US" sz="1000" dirty="0"/>
                    </a:p>
                  </a:txBody>
                  <a:tcPr/>
                </a:tc>
                <a:extLst>
                  <a:ext uri="{0D108BD9-81ED-4DB2-BD59-A6C34878D82A}">
                    <a16:rowId xmlns:a16="http://schemas.microsoft.com/office/drawing/2014/main" val="10003"/>
                  </a:ext>
                </a:extLst>
              </a:tr>
            </a:tbl>
          </a:graphicData>
        </a:graphic>
      </p:graphicFrame>
      <p:sp>
        <p:nvSpPr>
          <p:cNvPr id="19" name="모서리가 둥근 직사각형 18"/>
          <p:cNvSpPr/>
          <p:nvPr/>
        </p:nvSpPr>
        <p:spPr>
          <a:xfrm>
            <a:off x="214313" y="1212828"/>
            <a:ext cx="2566615" cy="285750"/>
          </a:xfrm>
          <a:prstGeom prst="roundRect">
            <a:avLst/>
          </a:prstGeom>
        </p:spPr>
        <p:style>
          <a:lnRef idx="1">
            <a:schemeClr val="accent2"/>
          </a:lnRef>
          <a:fillRef idx="2">
            <a:schemeClr val="accent2"/>
          </a:fillRef>
          <a:effectRef idx="1">
            <a:schemeClr val="accent2"/>
          </a:effectRef>
          <a:fontRef idx="minor">
            <a:schemeClr val="dk1"/>
          </a:fontRef>
        </p:style>
        <p:txBody>
          <a:bodyPr anchor="ctr"/>
          <a:lstStyle/>
          <a:p>
            <a:pPr fontAlgn="auto">
              <a:spcBef>
                <a:spcPts val="0"/>
              </a:spcBef>
              <a:spcAft>
                <a:spcPts val="0"/>
              </a:spcAft>
              <a:defRPr/>
            </a:pPr>
            <a:r>
              <a:rPr kumimoji="0" lang="en-US" altLang="ko-KR" sz="1200" b="1" dirty="0" smtClean="0"/>
              <a:t>2.4.3 INFO 1/2</a:t>
            </a:r>
            <a:endParaRPr kumimoji="0" lang="ko-KR" altLang="en-US" sz="1200" b="1" dirty="0"/>
          </a:p>
        </p:txBody>
      </p:sp>
      <p:sp>
        <p:nvSpPr>
          <p:cNvPr id="14" name="슬라이드 번호 개체 틀 13"/>
          <p:cNvSpPr>
            <a:spLocks noGrp="1"/>
          </p:cNvSpPr>
          <p:nvPr>
            <p:ph type="sldNum" sz="quarter" idx="12"/>
          </p:nvPr>
        </p:nvSpPr>
        <p:spPr>
          <a:xfrm>
            <a:off x="5213176" y="8693679"/>
            <a:ext cx="1600200" cy="486833"/>
          </a:xfrm>
        </p:spPr>
        <p:txBody>
          <a:bodyPr/>
          <a:lstStyle/>
          <a:p>
            <a:fld id="{4AFB1CAC-E0B2-4E67-BA47-1772C30776A2}" type="slidenum">
              <a:rPr lang="ko-KR" altLang="en-US" smtClean="0"/>
              <a:pPr/>
              <a:t>16</a:t>
            </a:fld>
            <a:endParaRPr lang="ko-KR" altLang="en-US"/>
          </a:p>
        </p:txBody>
      </p:sp>
      <p:grpSp>
        <p:nvGrpSpPr>
          <p:cNvPr id="15" name="그룹 20"/>
          <p:cNvGrpSpPr/>
          <p:nvPr/>
        </p:nvGrpSpPr>
        <p:grpSpPr>
          <a:xfrm>
            <a:off x="3022624" y="35496"/>
            <a:ext cx="3790752" cy="432048"/>
            <a:chOff x="214313" y="714375"/>
            <a:chExt cx="6429375" cy="714375"/>
          </a:xfrm>
        </p:grpSpPr>
        <p:sp>
          <p:nvSpPr>
            <p:cNvPr id="16" name="모서리가 둥근 직사각형 15"/>
            <p:cNvSpPr/>
            <p:nvPr/>
          </p:nvSpPr>
          <p:spPr bwMode="auto">
            <a:xfrm>
              <a:off x="214313" y="714375"/>
              <a:ext cx="6429375" cy="714375"/>
            </a:xfrm>
            <a:prstGeom prst="roundRect">
              <a:avLst/>
            </a:prstGeom>
          </p:spPr>
          <p:style>
            <a:lnRef idx="3">
              <a:schemeClr val="lt1"/>
            </a:lnRef>
            <a:fillRef idx="1">
              <a:schemeClr val="accent6"/>
            </a:fillRef>
            <a:effectRef idx="1">
              <a:schemeClr val="accent6"/>
            </a:effectRef>
            <a:fontRef idx="minor">
              <a:schemeClr val="lt1"/>
            </a:fontRef>
          </p:style>
          <p:txBody>
            <a:bodyPr anchor="ctr"/>
            <a:lstStyle/>
            <a:p>
              <a:pPr algn="ctr" fontAlgn="auto">
                <a:spcBef>
                  <a:spcPts val="0"/>
                </a:spcBef>
                <a:spcAft>
                  <a:spcPts val="0"/>
                </a:spcAft>
                <a:defRPr/>
              </a:pPr>
              <a:endParaRPr kumimoji="0" lang="ko-KR" altLang="en-US" sz="1100"/>
            </a:p>
          </p:txBody>
        </p:sp>
        <p:sp>
          <p:nvSpPr>
            <p:cNvPr id="17" name="모서리가 둥근 직사각형 16"/>
            <p:cNvSpPr/>
            <p:nvPr/>
          </p:nvSpPr>
          <p:spPr bwMode="auto">
            <a:xfrm>
              <a:off x="357188" y="785813"/>
              <a:ext cx="6143625" cy="581025"/>
            </a:xfrm>
            <a:prstGeom prst="roundRect">
              <a:avLst/>
            </a:prstGeom>
            <a:ln>
              <a:solidFill>
                <a:schemeClr val="accent6">
                  <a:lumMod val="75000"/>
                </a:schemeClr>
              </a:solidFill>
            </a:ln>
          </p:spPr>
          <p:style>
            <a:lnRef idx="2">
              <a:schemeClr val="accent6"/>
            </a:lnRef>
            <a:fillRef idx="1">
              <a:schemeClr val="lt1"/>
            </a:fillRef>
            <a:effectRef idx="0">
              <a:schemeClr val="accent6"/>
            </a:effectRef>
            <a:fontRef idx="minor">
              <a:schemeClr val="dk1"/>
            </a:fontRef>
          </p:style>
          <p:txBody>
            <a:bodyPr anchor="ctr"/>
            <a:lstStyle/>
            <a:p>
              <a:pPr algn="ctr" fontAlgn="auto">
                <a:spcBef>
                  <a:spcPts val="0"/>
                </a:spcBef>
                <a:spcAft>
                  <a:spcPts val="0"/>
                </a:spcAft>
                <a:defRPr/>
              </a:pPr>
              <a:r>
                <a:rPr lang="en-US" altLang="ko-KR" sz="1000" dirty="0">
                  <a:latin typeface="HY견고딕" pitchFamily="18" charset="-127"/>
                  <a:ea typeface="HY견고딕" pitchFamily="18" charset="-127"/>
                </a:rPr>
                <a:t>2. STB </a:t>
              </a:r>
              <a:r>
                <a:rPr lang="en-US" altLang="ko-KR" sz="1000" dirty="0" err="1">
                  <a:latin typeface="HY견고딕" pitchFamily="18" charset="-127"/>
                  <a:ea typeface="HY견고딕" pitchFamily="18" charset="-127"/>
                </a:rPr>
                <a:t>Deamon</a:t>
              </a:r>
              <a:r>
                <a:rPr lang="en-US" altLang="ko-KR" sz="1000" dirty="0">
                  <a:latin typeface="HY견고딕" pitchFamily="18" charset="-127"/>
                  <a:ea typeface="HY견고딕" pitchFamily="18" charset="-127"/>
                </a:rPr>
                <a:t> communication Scenario</a:t>
              </a:r>
              <a:endParaRPr lang="ko-KR" altLang="en-US" sz="1000" dirty="0">
                <a:latin typeface="HY견고딕" pitchFamily="18" charset="-127"/>
                <a:ea typeface="HY견고딕" pitchFamily="18" charset="-127"/>
              </a:endParaRPr>
            </a:p>
          </p:txBody>
        </p:sp>
      </p:grpSp>
      <p:sp>
        <p:nvSpPr>
          <p:cNvPr id="20" name="모서리가 둥근 직사각형 19"/>
          <p:cNvSpPr/>
          <p:nvPr/>
        </p:nvSpPr>
        <p:spPr>
          <a:xfrm>
            <a:off x="3526681" y="611560"/>
            <a:ext cx="3286695" cy="285750"/>
          </a:xfrm>
          <a:prstGeom prst="roundRect">
            <a:avLst/>
          </a:prstGeom>
        </p:spPr>
        <p:style>
          <a:lnRef idx="1">
            <a:schemeClr val="accent6"/>
          </a:lnRef>
          <a:fillRef idx="3">
            <a:schemeClr val="accent6"/>
          </a:fillRef>
          <a:effectRef idx="2">
            <a:schemeClr val="accent6"/>
          </a:effectRef>
          <a:fontRef idx="minor">
            <a:schemeClr val="lt1"/>
          </a:fontRef>
        </p:style>
        <p:txBody>
          <a:bodyPr anchor="ctr"/>
          <a:lstStyle/>
          <a:p>
            <a:pPr fontAlgn="auto">
              <a:spcBef>
                <a:spcPts val="0"/>
              </a:spcBef>
              <a:spcAft>
                <a:spcPts val="0"/>
              </a:spcAft>
              <a:defRPr/>
            </a:pPr>
            <a:r>
              <a:rPr kumimoji="0" lang="en-US" altLang="ko-KR" sz="1000" b="1" dirty="0" smtClean="0"/>
              <a:t>2.4 STB </a:t>
            </a:r>
            <a:r>
              <a:rPr kumimoji="0" lang="en-US" altLang="ko-KR" sz="1000" b="1" dirty="0" err="1" smtClean="0"/>
              <a:t>Deamon</a:t>
            </a:r>
            <a:r>
              <a:rPr kumimoji="0" lang="en-US" altLang="ko-KR" sz="1000" b="1" dirty="0" smtClean="0"/>
              <a:t> Communication Detail Protocol</a:t>
            </a:r>
            <a:endParaRPr kumimoji="0" lang="ko-KR" altLang="en-US" sz="1000" b="1"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9"/>
          <p:cNvSpPr>
            <a:spLocks noChangeArrowheads="1"/>
          </p:cNvSpPr>
          <p:nvPr/>
        </p:nvSpPr>
        <p:spPr bwMode="auto">
          <a:xfrm>
            <a:off x="214313" y="1571604"/>
            <a:ext cx="6429375" cy="7358084"/>
          </a:xfrm>
          <a:prstGeom prst="roundRect">
            <a:avLst>
              <a:gd name="adj" fmla="val 3815"/>
            </a:avLst>
          </a:prstGeom>
          <a:noFill/>
          <a:ln>
            <a:headEnd/>
            <a:tailEnd/>
          </a:ln>
        </p:spPr>
        <p:style>
          <a:lnRef idx="2">
            <a:schemeClr val="accent5"/>
          </a:lnRef>
          <a:fillRef idx="1">
            <a:schemeClr val="lt1"/>
          </a:fillRef>
          <a:effectRef idx="0">
            <a:schemeClr val="accent5"/>
          </a:effectRef>
          <a:fontRef idx="minor">
            <a:schemeClr val="dk1"/>
          </a:fontRef>
        </p:style>
        <p:txBody>
          <a:bodyPr wrap="none" anchor="ctr"/>
          <a:lstStyle/>
          <a:p>
            <a:pPr fontAlgn="auto">
              <a:spcBef>
                <a:spcPts val="0"/>
              </a:spcBef>
              <a:spcAft>
                <a:spcPts val="0"/>
              </a:spcAft>
              <a:defRPr/>
            </a:pPr>
            <a:endParaRPr kumimoji="0" lang="ko-KR" altLang="en-US"/>
          </a:p>
        </p:txBody>
      </p:sp>
      <p:grpSp>
        <p:nvGrpSpPr>
          <p:cNvPr id="3" name="그룹 2"/>
          <p:cNvGrpSpPr/>
          <p:nvPr/>
        </p:nvGrpSpPr>
        <p:grpSpPr>
          <a:xfrm>
            <a:off x="0" y="0"/>
            <a:ext cx="6858000" cy="512763"/>
            <a:chOff x="0" y="0"/>
            <a:chExt cx="6858000" cy="512763"/>
          </a:xfrm>
        </p:grpSpPr>
        <p:sp>
          <p:nvSpPr>
            <p:cNvPr id="4" name="직사각형 3"/>
            <p:cNvSpPr/>
            <p:nvPr/>
          </p:nvSpPr>
          <p:spPr>
            <a:xfrm>
              <a:off x="0" y="0"/>
              <a:ext cx="6858000" cy="500063"/>
            </a:xfrm>
            <a:prstGeom prst="rect">
              <a:avLst/>
            </a:prstGeom>
          </p:spPr>
          <p:style>
            <a:lnRef idx="1">
              <a:schemeClr val="accent6"/>
            </a:lnRef>
            <a:fillRef idx="3">
              <a:schemeClr val="accent6"/>
            </a:fillRef>
            <a:effectRef idx="2">
              <a:schemeClr val="accent6"/>
            </a:effectRef>
            <a:fontRef idx="minor">
              <a:schemeClr val="lt1"/>
            </a:fontRef>
          </p:style>
          <p:txBody>
            <a:bodyPr anchor="ctr"/>
            <a:lstStyle/>
            <a:p>
              <a:pPr algn="ctr" fontAlgn="auto">
                <a:spcBef>
                  <a:spcPts val="0"/>
                </a:spcBef>
                <a:spcAft>
                  <a:spcPts val="0"/>
                </a:spcAft>
                <a:defRPr/>
              </a:pPr>
              <a:endParaRPr kumimoji="0" lang="ko-KR" altLang="en-US"/>
            </a:p>
          </p:txBody>
        </p:sp>
        <p:pic>
          <p:nvPicPr>
            <p:cNvPr id="5" name="Picture 3"/>
            <p:cNvPicPr>
              <a:picLocks noChangeAspect="1" noChangeArrowheads="1"/>
            </p:cNvPicPr>
            <p:nvPr/>
          </p:nvPicPr>
          <p:blipFill>
            <a:blip r:embed="rId2" cstate="print"/>
            <a:srcRect/>
            <a:stretch>
              <a:fillRect/>
            </a:stretch>
          </p:blipFill>
          <p:spPr bwMode="auto">
            <a:xfrm>
              <a:off x="0" y="0"/>
              <a:ext cx="1358900" cy="512763"/>
            </a:xfrm>
            <a:prstGeom prst="rect">
              <a:avLst/>
            </a:prstGeom>
            <a:ln>
              <a:noFill/>
            </a:ln>
            <a:effectLst>
              <a:softEdge rad="63500"/>
            </a:effectLst>
          </p:spPr>
        </p:pic>
      </p:grpSp>
      <p:sp>
        <p:nvSpPr>
          <p:cNvPr id="8" name="직사각형 7"/>
          <p:cNvSpPr/>
          <p:nvPr/>
        </p:nvSpPr>
        <p:spPr>
          <a:xfrm>
            <a:off x="1412776" y="1887621"/>
            <a:ext cx="4104456" cy="555691"/>
          </a:xfrm>
          <a:prstGeom prst="rect">
            <a:avLst/>
          </a:prstGeom>
        </p:spPr>
        <p:style>
          <a:lnRef idx="2">
            <a:schemeClr val="dk1"/>
          </a:lnRef>
          <a:fillRef idx="1">
            <a:schemeClr val="lt1"/>
          </a:fillRef>
          <a:effectRef idx="0">
            <a:schemeClr val="dk1"/>
          </a:effectRef>
          <a:fontRef idx="minor">
            <a:schemeClr val="dk1"/>
          </a:fontRef>
        </p:style>
        <p:txBody>
          <a:bodyPr rtlCol="0" anchor="ctr"/>
          <a:lstStyle/>
          <a:p>
            <a:r>
              <a:rPr lang="en-US" altLang="ko-KR" sz="1200" dirty="0" smtClean="0"/>
              <a:t>MSG-KIND:INFO&lt;CR&gt;&lt;LF&gt;</a:t>
            </a:r>
          </a:p>
          <a:p>
            <a:r>
              <a:rPr lang="en-US" altLang="ko-KR" sz="1200" dirty="0" smtClean="0"/>
              <a:t>DATA-LENGTH:156&lt;CR&gt;&lt;LF&gt;</a:t>
            </a:r>
            <a:endParaRPr lang="ko-KR" altLang="en-US" sz="1200" dirty="0"/>
          </a:p>
        </p:txBody>
      </p:sp>
      <p:sp>
        <p:nvSpPr>
          <p:cNvPr id="9" name="직사각형 8"/>
          <p:cNvSpPr/>
          <p:nvPr/>
        </p:nvSpPr>
        <p:spPr>
          <a:xfrm>
            <a:off x="1412776" y="2875360"/>
            <a:ext cx="4104456" cy="2560736"/>
          </a:xfrm>
          <a:prstGeom prst="rect">
            <a:avLst/>
          </a:prstGeom>
        </p:spPr>
        <p:style>
          <a:lnRef idx="2">
            <a:schemeClr val="dk1"/>
          </a:lnRef>
          <a:fillRef idx="1">
            <a:schemeClr val="lt1"/>
          </a:fillRef>
          <a:effectRef idx="0">
            <a:schemeClr val="dk1"/>
          </a:effectRef>
          <a:fontRef idx="minor">
            <a:schemeClr val="dk1"/>
          </a:fontRef>
        </p:style>
        <p:txBody>
          <a:bodyPr rtlCol="0" anchor="ctr"/>
          <a:lstStyle/>
          <a:p>
            <a:r>
              <a:rPr lang="en-US" altLang="ko-KR" sz="1200" dirty="0" smtClean="0"/>
              <a:t>STB-MODEL:TD910H&lt;CR&gt;&lt;LF&gt;</a:t>
            </a:r>
          </a:p>
          <a:p>
            <a:r>
              <a:rPr lang="en-US" altLang="ko-KR" sz="1200" dirty="0" smtClean="0"/>
              <a:t>SW-VER:2.4&lt;CR&gt;&lt;LF&gt;</a:t>
            </a:r>
          </a:p>
          <a:p>
            <a:r>
              <a:rPr lang="en-US" altLang="ko-KR" sz="1200" dirty="0" smtClean="0"/>
              <a:t>SW-UPDATE-DATE:2012-02-12&lt;CR&gt;&lt;LF&gt;</a:t>
            </a:r>
          </a:p>
          <a:p>
            <a:r>
              <a:rPr lang="en-US" altLang="ko-KR" sz="1200" dirty="0" smtClean="0"/>
              <a:t>CHANNEL-VER:3.4&lt;CR&gt;&lt;LF&gt;</a:t>
            </a:r>
          </a:p>
          <a:p>
            <a:r>
              <a:rPr lang="en-US" altLang="ko-KR" sz="1200" dirty="0" smtClean="0"/>
              <a:t>CHANNEL-UPDATE-DATE:2012-01-12&lt;CR&gt;&lt;LF&gt;</a:t>
            </a:r>
          </a:p>
          <a:p>
            <a:r>
              <a:rPr lang="en-US" altLang="ko-KR" sz="1200" dirty="0" smtClean="0"/>
              <a:t>HDD:30,21.23&lt;CR&gt;&lt;LF&gt;</a:t>
            </a:r>
          </a:p>
          <a:p>
            <a:r>
              <a:rPr lang="en-US" altLang="ko-KR" sz="1200" dirty="0" smtClean="0"/>
              <a:t>SETUP-LOGOUT:TRUE&lt;CR&gt;&lt;LF&gt;</a:t>
            </a:r>
          </a:p>
          <a:p>
            <a:r>
              <a:rPr lang="en-US" altLang="ko-KR" sz="1200" dirty="0" smtClean="0"/>
              <a:t>SETUP-CHILDREN-LIMIT:FALSE&lt;CR&gt;&lt;LF&gt;</a:t>
            </a:r>
          </a:p>
          <a:p>
            <a:r>
              <a:rPr lang="en-US" altLang="ko-KR" sz="1200" dirty="0" smtClean="0"/>
              <a:t>SETUP-AUTOUPGRADE-PROHIBITION:TRUE&lt;CR&gt;&lt;LF&gt;</a:t>
            </a:r>
          </a:p>
          <a:p>
            <a:r>
              <a:rPr lang="en-US" altLang="ko-KR" sz="1200" dirty="0" smtClean="0"/>
              <a:t>SETUP-DHCP:TRUE&lt;CR&gt;&lt;LF&gt;</a:t>
            </a:r>
          </a:p>
          <a:p>
            <a:r>
              <a:rPr lang="en-US" altLang="ko-KR" sz="1200" dirty="0" smtClean="0"/>
              <a:t>SDCARD:TRUE&lt;CR&gt;&lt;LF&gt;</a:t>
            </a:r>
          </a:p>
          <a:p>
            <a:r>
              <a:rPr lang="en-US" altLang="ko-KR" sz="1200" dirty="0" smtClean="0"/>
              <a:t>USB:TRUE&lt;CR&gt;&lt;LF&gt;</a:t>
            </a:r>
          </a:p>
        </p:txBody>
      </p:sp>
      <p:sp>
        <p:nvSpPr>
          <p:cNvPr id="10" name="직사각형 9"/>
          <p:cNvSpPr/>
          <p:nvPr/>
        </p:nvSpPr>
        <p:spPr>
          <a:xfrm>
            <a:off x="1412776" y="2443313"/>
            <a:ext cx="4104456" cy="432048"/>
          </a:xfrm>
          <a:prstGeom prst="rect">
            <a:avLst/>
          </a:prstGeom>
          <a:solidFill>
            <a:schemeClr val="bg1">
              <a:lumMod val="95000"/>
            </a:schemeClr>
          </a:solidFill>
        </p:spPr>
        <p:style>
          <a:lnRef idx="2">
            <a:schemeClr val="dk1"/>
          </a:lnRef>
          <a:fillRef idx="1">
            <a:schemeClr val="lt1"/>
          </a:fillRef>
          <a:effectRef idx="0">
            <a:schemeClr val="dk1"/>
          </a:effectRef>
          <a:fontRef idx="minor">
            <a:schemeClr val="dk1"/>
          </a:fontRef>
        </p:style>
        <p:txBody>
          <a:bodyPr rtlCol="0" anchor="ctr"/>
          <a:lstStyle/>
          <a:p>
            <a:pPr algn="ctr"/>
            <a:r>
              <a:rPr lang="en-US" altLang="ko-KR" sz="1200" dirty="0" smtClean="0"/>
              <a:t>&lt;CR&gt;&lt;LF&gt;</a:t>
            </a:r>
            <a:endParaRPr lang="ko-KR" altLang="en-US" sz="1200" dirty="0"/>
          </a:p>
        </p:txBody>
      </p:sp>
      <p:sp>
        <p:nvSpPr>
          <p:cNvPr id="11" name="직사각형 10"/>
          <p:cNvSpPr/>
          <p:nvPr/>
        </p:nvSpPr>
        <p:spPr>
          <a:xfrm>
            <a:off x="1412776" y="5438376"/>
            <a:ext cx="4104456" cy="432048"/>
          </a:xfrm>
          <a:prstGeom prst="rect">
            <a:avLst/>
          </a:prstGeom>
          <a:solidFill>
            <a:schemeClr val="bg1">
              <a:lumMod val="95000"/>
            </a:schemeClr>
          </a:solidFill>
        </p:spPr>
        <p:style>
          <a:lnRef idx="2">
            <a:schemeClr val="dk1"/>
          </a:lnRef>
          <a:fillRef idx="1">
            <a:schemeClr val="lt1"/>
          </a:fillRef>
          <a:effectRef idx="0">
            <a:schemeClr val="dk1"/>
          </a:effectRef>
          <a:fontRef idx="minor">
            <a:schemeClr val="dk1"/>
          </a:fontRef>
        </p:style>
        <p:txBody>
          <a:bodyPr rtlCol="0" anchor="ctr"/>
          <a:lstStyle/>
          <a:p>
            <a:pPr algn="ctr"/>
            <a:r>
              <a:rPr lang="en-US" altLang="ko-KR" sz="1200" dirty="0" smtClean="0"/>
              <a:t>&lt;NULL&gt;</a:t>
            </a:r>
            <a:endParaRPr lang="ko-KR" altLang="en-US" sz="1200" dirty="0"/>
          </a:p>
        </p:txBody>
      </p:sp>
      <p:sp>
        <p:nvSpPr>
          <p:cNvPr id="12" name="TextBox 11"/>
          <p:cNvSpPr txBox="1"/>
          <p:nvPr/>
        </p:nvSpPr>
        <p:spPr>
          <a:xfrm>
            <a:off x="1510044" y="5879177"/>
            <a:ext cx="3935180" cy="276999"/>
          </a:xfrm>
          <a:prstGeom prst="rect">
            <a:avLst/>
          </a:prstGeom>
          <a:noFill/>
        </p:spPr>
        <p:txBody>
          <a:bodyPr wrap="none" rtlCol="0">
            <a:spAutoFit/>
          </a:bodyPr>
          <a:lstStyle/>
          <a:p>
            <a:r>
              <a:rPr lang="en-US" altLang="ko-KR" sz="1200" dirty="0" smtClean="0"/>
              <a:t>[Example for configuration of INFO transport packet]</a:t>
            </a:r>
            <a:endParaRPr lang="ko-KR" altLang="en-US" sz="1200" dirty="0"/>
          </a:p>
        </p:txBody>
      </p:sp>
      <p:sp>
        <p:nvSpPr>
          <p:cNvPr id="14" name="모서리가 둥근 직사각형 13"/>
          <p:cNvSpPr/>
          <p:nvPr/>
        </p:nvSpPr>
        <p:spPr>
          <a:xfrm>
            <a:off x="214313" y="1212828"/>
            <a:ext cx="2566615" cy="285750"/>
          </a:xfrm>
          <a:prstGeom prst="roundRect">
            <a:avLst/>
          </a:prstGeom>
        </p:spPr>
        <p:style>
          <a:lnRef idx="1">
            <a:schemeClr val="accent2"/>
          </a:lnRef>
          <a:fillRef idx="2">
            <a:schemeClr val="accent2"/>
          </a:fillRef>
          <a:effectRef idx="1">
            <a:schemeClr val="accent2"/>
          </a:effectRef>
          <a:fontRef idx="minor">
            <a:schemeClr val="dk1"/>
          </a:fontRef>
        </p:style>
        <p:txBody>
          <a:bodyPr anchor="ctr"/>
          <a:lstStyle/>
          <a:p>
            <a:pPr fontAlgn="auto">
              <a:spcBef>
                <a:spcPts val="0"/>
              </a:spcBef>
              <a:spcAft>
                <a:spcPts val="0"/>
              </a:spcAft>
              <a:defRPr/>
            </a:pPr>
            <a:r>
              <a:rPr kumimoji="0" lang="en-US" altLang="ko-KR" sz="1200" b="1" dirty="0" smtClean="0"/>
              <a:t>2.4.3 INFO 2/2</a:t>
            </a:r>
            <a:endParaRPr kumimoji="0" lang="ko-KR" altLang="en-US" sz="1200" b="1" dirty="0"/>
          </a:p>
        </p:txBody>
      </p:sp>
      <p:sp>
        <p:nvSpPr>
          <p:cNvPr id="19" name="슬라이드 번호 개체 틀 18"/>
          <p:cNvSpPr>
            <a:spLocks noGrp="1"/>
          </p:cNvSpPr>
          <p:nvPr>
            <p:ph type="sldNum" sz="quarter" idx="12"/>
          </p:nvPr>
        </p:nvSpPr>
        <p:spPr>
          <a:xfrm>
            <a:off x="5213176" y="8693679"/>
            <a:ext cx="1600200" cy="486833"/>
          </a:xfrm>
        </p:spPr>
        <p:txBody>
          <a:bodyPr/>
          <a:lstStyle/>
          <a:p>
            <a:fld id="{4AFB1CAC-E0B2-4E67-BA47-1772C30776A2}" type="slidenum">
              <a:rPr lang="ko-KR" altLang="en-US" smtClean="0"/>
              <a:pPr/>
              <a:t>17</a:t>
            </a:fld>
            <a:endParaRPr lang="ko-KR" altLang="en-US"/>
          </a:p>
        </p:txBody>
      </p:sp>
      <p:grpSp>
        <p:nvGrpSpPr>
          <p:cNvPr id="20" name="그룹 20"/>
          <p:cNvGrpSpPr/>
          <p:nvPr/>
        </p:nvGrpSpPr>
        <p:grpSpPr>
          <a:xfrm>
            <a:off x="3022624" y="35496"/>
            <a:ext cx="3790752" cy="432048"/>
            <a:chOff x="214313" y="714375"/>
            <a:chExt cx="6429375" cy="714375"/>
          </a:xfrm>
        </p:grpSpPr>
        <p:sp>
          <p:nvSpPr>
            <p:cNvPr id="21" name="모서리가 둥근 직사각형 20"/>
            <p:cNvSpPr/>
            <p:nvPr/>
          </p:nvSpPr>
          <p:spPr bwMode="auto">
            <a:xfrm>
              <a:off x="214313" y="714375"/>
              <a:ext cx="6429375" cy="714375"/>
            </a:xfrm>
            <a:prstGeom prst="roundRect">
              <a:avLst/>
            </a:prstGeom>
          </p:spPr>
          <p:style>
            <a:lnRef idx="3">
              <a:schemeClr val="lt1"/>
            </a:lnRef>
            <a:fillRef idx="1">
              <a:schemeClr val="accent6"/>
            </a:fillRef>
            <a:effectRef idx="1">
              <a:schemeClr val="accent6"/>
            </a:effectRef>
            <a:fontRef idx="minor">
              <a:schemeClr val="lt1"/>
            </a:fontRef>
          </p:style>
          <p:txBody>
            <a:bodyPr anchor="ctr"/>
            <a:lstStyle/>
            <a:p>
              <a:pPr algn="ctr" fontAlgn="auto">
                <a:spcBef>
                  <a:spcPts val="0"/>
                </a:spcBef>
                <a:spcAft>
                  <a:spcPts val="0"/>
                </a:spcAft>
                <a:defRPr/>
              </a:pPr>
              <a:endParaRPr kumimoji="0" lang="ko-KR" altLang="en-US" sz="1100"/>
            </a:p>
          </p:txBody>
        </p:sp>
        <p:sp>
          <p:nvSpPr>
            <p:cNvPr id="22" name="모서리가 둥근 직사각형 21"/>
            <p:cNvSpPr/>
            <p:nvPr/>
          </p:nvSpPr>
          <p:spPr bwMode="auto">
            <a:xfrm>
              <a:off x="357188" y="785813"/>
              <a:ext cx="6143625" cy="581025"/>
            </a:xfrm>
            <a:prstGeom prst="roundRect">
              <a:avLst/>
            </a:prstGeom>
            <a:ln>
              <a:solidFill>
                <a:schemeClr val="accent6">
                  <a:lumMod val="75000"/>
                </a:schemeClr>
              </a:solidFill>
            </a:ln>
          </p:spPr>
          <p:style>
            <a:lnRef idx="2">
              <a:schemeClr val="accent6"/>
            </a:lnRef>
            <a:fillRef idx="1">
              <a:schemeClr val="lt1"/>
            </a:fillRef>
            <a:effectRef idx="0">
              <a:schemeClr val="accent6"/>
            </a:effectRef>
            <a:fontRef idx="minor">
              <a:schemeClr val="dk1"/>
            </a:fontRef>
          </p:style>
          <p:txBody>
            <a:bodyPr anchor="ctr"/>
            <a:lstStyle/>
            <a:p>
              <a:pPr algn="ctr" fontAlgn="auto">
                <a:spcBef>
                  <a:spcPts val="0"/>
                </a:spcBef>
                <a:spcAft>
                  <a:spcPts val="0"/>
                </a:spcAft>
                <a:defRPr/>
              </a:pPr>
              <a:r>
                <a:rPr lang="en-US" altLang="ko-KR" sz="1000" dirty="0">
                  <a:latin typeface="HY견고딕" pitchFamily="18" charset="-127"/>
                  <a:ea typeface="HY견고딕" pitchFamily="18" charset="-127"/>
                </a:rPr>
                <a:t>2. STB </a:t>
              </a:r>
              <a:r>
                <a:rPr lang="en-US" altLang="ko-KR" sz="1000" dirty="0" err="1">
                  <a:latin typeface="HY견고딕" pitchFamily="18" charset="-127"/>
                  <a:ea typeface="HY견고딕" pitchFamily="18" charset="-127"/>
                </a:rPr>
                <a:t>Deamon</a:t>
              </a:r>
              <a:r>
                <a:rPr lang="en-US" altLang="ko-KR" sz="1000" dirty="0">
                  <a:latin typeface="HY견고딕" pitchFamily="18" charset="-127"/>
                  <a:ea typeface="HY견고딕" pitchFamily="18" charset="-127"/>
                </a:rPr>
                <a:t> communication Scenario</a:t>
              </a:r>
              <a:endParaRPr lang="ko-KR" altLang="en-US" sz="1000" dirty="0">
                <a:latin typeface="HY견고딕" pitchFamily="18" charset="-127"/>
                <a:ea typeface="HY견고딕" pitchFamily="18" charset="-127"/>
              </a:endParaRPr>
            </a:p>
          </p:txBody>
        </p:sp>
      </p:grpSp>
      <p:sp>
        <p:nvSpPr>
          <p:cNvPr id="23" name="모서리가 둥근 직사각형 22"/>
          <p:cNvSpPr/>
          <p:nvPr/>
        </p:nvSpPr>
        <p:spPr>
          <a:xfrm>
            <a:off x="3526681" y="611560"/>
            <a:ext cx="3286695" cy="285750"/>
          </a:xfrm>
          <a:prstGeom prst="roundRect">
            <a:avLst/>
          </a:prstGeom>
        </p:spPr>
        <p:style>
          <a:lnRef idx="1">
            <a:schemeClr val="accent6"/>
          </a:lnRef>
          <a:fillRef idx="3">
            <a:schemeClr val="accent6"/>
          </a:fillRef>
          <a:effectRef idx="2">
            <a:schemeClr val="accent6"/>
          </a:effectRef>
          <a:fontRef idx="minor">
            <a:schemeClr val="lt1"/>
          </a:fontRef>
        </p:style>
        <p:txBody>
          <a:bodyPr anchor="ctr"/>
          <a:lstStyle/>
          <a:p>
            <a:pPr fontAlgn="auto">
              <a:spcBef>
                <a:spcPts val="0"/>
              </a:spcBef>
              <a:spcAft>
                <a:spcPts val="0"/>
              </a:spcAft>
              <a:defRPr/>
            </a:pPr>
            <a:r>
              <a:rPr kumimoji="0" lang="en-US" altLang="ko-KR" sz="1000" b="1" dirty="0" smtClean="0"/>
              <a:t>2.4 STB </a:t>
            </a:r>
            <a:r>
              <a:rPr kumimoji="0" lang="en-US" altLang="ko-KR" sz="1000" b="1" dirty="0" err="1" smtClean="0"/>
              <a:t>Deamon</a:t>
            </a:r>
            <a:r>
              <a:rPr kumimoji="0" lang="en-US" altLang="ko-KR" sz="1000" b="1" dirty="0" smtClean="0"/>
              <a:t> Communication Detail Protocol</a:t>
            </a:r>
            <a:endParaRPr kumimoji="0" lang="ko-KR" altLang="en-US" sz="1000" b="1"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9"/>
          <p:cNvSpPr>
            <a:spLocks noChangeArrowheads="1"/>
          </p:cNvSpPr>
          <p:nvPr/>
        </p:nvSpPr>
        <p:spPr bwMode="auto">
          <a:xfrm>
            <a:off x="214313" y="1571604"/>
            <a:ext cx="6429375" cy="7358084"/>
          </a:xfrm>
          <a:prstGeom prst="roundRect">
            <a:avLst>
              <a:gd name="adj" fmla="val 3815"/>
            </a:avLst>
          </a:prstGeom>
          <a:noFill/>
          <a:ln>
            <a:headEnd/>
            <a:tailEnd/>
          </a:ln>
        </p:spPr>
        <p:style>
          <a:lnRef idx="2">
            <a:schemeClr val="accent5"/>
          </a:lnRef>
          <a:fillRef idx="1">
            <a:schemeClr val="lt1"/>
          </a:fillRef>
          <a:effectRef idx="0">
            <a:schemeClr val="accent5"/>
          </a:effectRef>
          <a:fontRef idx="minor">
            <a:schemeClr val="dk1"/>
          </a:fontRef>
        </p:style>
        <p:txBody>
          <a:bodyPr wrap="none" anchor="ctr"/>
          <a:lstStyle/>
          <a:p>
            <a:pPr fontAlgn="auto">
              <a:spcBef>
                <a:spcPts val="0"/>
              </a:spcBef>
              <a:spcAft>
                <a:spcPts val="0"/>
              </a:spcAft>
              <a:defRPr/>
            </a:pPr>
            <a:endParaRPr kumimoji="0" lang="ko-KR" altLang="en-US"/>
          </a:p>
        </p:txBody>
      </p:sp>
      <p:grpSp>
        <p:nvGrpSpPr>
          <p:cNvPr id="3" name="그룹 2"/>
          <p:cNvGrpSpPr/>
          <p:nvPr/>
        </p:nvGrpSpPr>
        <p:grpSpPr>
          <a:xfrm>
            <a:off x="0" y="0"/>
            <a:ext cx="6858000" cy="512763"/>
            <a:chOff x="0" y="0"/>
            <a:chExt cx="6858000" cy="512763"/>
          </a:xfrm>
        </p:grpSpPr>
        <p:sp>
          <p:nvSpPr>
            <p:cNvPr id="4" name="직사각형 3"/>
            <p:cNvSpPr/>
            <p:nvPr/>
          </p:nvSpPr>
          <p:spPr>
            <a:xfrm>
              <a:off x="0" y="0"/>
              <a:ext cx="6858000" cy="500063"/>
            </a:xfrm>
            <a:prstGeom prst="rect">
              <a:avLst/>
            </a:prstGeom>
          </p:spPr>
          <p:style>
            <a:lnRef idx="1">
              <a:schemeClr val="accent6"/>
            </a:lnRef>
            <a:fillRef idx="3">
              <a:schemeClr val="accent6"/>
            </a:fillRef>
            <a:effectRef idx="2">
              <a:schemeClr val="accent6"/>
            </a:effectRef>
            <a:fontRef idx="minor">
              <a:schemeClr val="lt1"/>
            </a:fontRef>
          </p:style>
          <p:txBody>
            <a:bodyPr anchor="ctr"/>
            <a:lstStyle/>
            <a:p>
              <a:pPr algn="ctr" fontAlgn="auto">
                <a:spcBef>
                  <a:spcPts val="0"/>
                </a:spcBef>
                <a:spcAft>
                  <a:spcPts val="0"/>
                </a:spcAft>
                <a:defRPr/>
              </a:pPr>
              <a:endParaRPr kumimoji="0" lang="ko-KR" altLang="en-US"/>
            </a:p>
          </p:txBody>
        </p:sp>
        <p:pic>
          <p:nvPicPr>
            <p:cNvPr id="5" name="Picture 3"/>
            <p:cNvPicPr>
              <a:picLocks noChangeAspect="1" noChangeArrowheads="1"/>
            </p:cNvPicPr>
            <p:nvPr/>
          </p:nvPicPr>
          <p:blipFill>
            <a:blip r:embed="rId2" cstate="print"/>
            <a:srcRect/>
            <a:stretch>
              <a:fillRect/>
            </a:stretch>
          </p:blipFill>
          <p:spPr bwMode="auto">
            <a:xfrm>
              <a:off x="0" y="0"/>
              <a:ext cx="1358900" cy="512763"/>
            </a:xfrm>
            <a:prstGeom prst="rect">
              <a:avLst/>
            </a:prstGeom>
            <a:ln>
              <a:noFill/>
            </a:ln>
            <a:effectLst>
              <a:softEdge rad="63500"/>
            </a:effectLst>
          </p:spPr>
        </p:pic>
      </p:grpSp>
      <p:sp>
        <p:nvSpPr>
          <p:cNvPr id="6" name="모서리가 둥근 직사각형 5"/>
          <p:cNvSpPr/>
          <p:nvPr/>
        </p:nvSpPr>
        <p:spPr>
          <a:xfrm>
            <a:off x="357188" y="1714480"/>
            <a:ext cx="6143625" cy="355930"/>
          </a:xfrm>
          <a:prstGeom prst="roundRect">
            <a:avLst/>
          </a:prstGeom>
          <a:solidFill>
            <a:schemeClr val="bg1">
              <a:lumMod val="95000"/>
            </a:schemeClr>
          </a:solidFill>
          <a:ln>
            <a:solidFill>
              <a:schemeClr val="bg1"/>
            </a:solidFill>
          </a:ln>
        </p:spPr>
        <p:style>
          <a:lnRef idx="1">
            <a:schemeClr val="dk1"/>
          </a:lnRef>
          <a:fillRef idx="2">
            <a:schemeClr val="dk1"/>
          </a:fillRef>
          <a:effectRef idx="1">
            <a:schemeClr val="dk1"/>
          </a:effectRef>
          <a:fontRef idx="minor">
            <a:schemeClr val="dk1"/>
          </a:fontRef>
        </p:style>
        <p:txBody>
          <a:bodyPr anchor="ctr"/>
          <a:lstStyle/>
          <a:p>
            <a:pPr fontAlgn="auto">
              <a:spcBef>
                <a:spcPts val="0"/>
              </a:spcBef>
              <a:spcAft>
                <a:spcPts val="0"/>
              </a:spcAft>
              <a:defRPr/>
            </a:pPr>
            <a:r>
              <a:rPr lang="en-US" altLang="ko-KR" sz="1000" dirty="0" smtClean="0">
                <a:solidFill>
                  <a:srgbClr val="002060"/>
                </a:solidFill>
              </a:rPr>
              <a:t>STB </a:t>
            </a:r>
            <a:r>
              <a:rPr lang="en-US" altLang="ko-KR" sz="1000" dirty="0">
                <a:solidFill>
                  <a:srgbClr val="002060"/>
                </a:solidFill>
              </a:rPr>
              <a:t>daemon sends </a:t>
            </a:r>
            <a:r>
              <a:rPr lang="en-US" altLang="ko-KR" sz="1000" dirty="0" smtClean="0">
                <a:solidFill>
                  <a:srgbClr val="002060"/>
                </a:solidFill>
              </a:rPr>
              <a:t>an authentication complete message to </a:t>
            </a:r>
            <a:r>
              <a:rPr lang="en-US" altLang="ko-KR" sz="1000" dirty="0">
                <a:solidFill>
                  <a:srgbClr val="002060"/>
                </a:solidFill>
              </a:rPr>
              <a:t>the STB ATT </a:t>
            </a:r>
            <a:r>
              <a:rPr lang="en-US" altLang="ko-KR" sz="1000" dirty="0" smtClean="0">
                <a:solidFill>
                  <a:srgbClr val="002060"/>
                </a:solidFill>
              </a:rPr>
              <a:t>program.</a:t>
            </a:r>
            <a:r>
              <a:rPr lang="ko-KR" altLang="en-US" sz="1000" dirty="0" smtClean="0">
                <a:solidFill>
                  <a:srgbClr val="002060"/>
                </a:solidFill>
                <a:ea typeface="HY중고딕" pitchFamily="18" charset="-127"/>
              </a:rPr>
              <a:t> </a:t>
            </a:r>
            <a:endParaRPr lang="en-US" altLang="ko-KR" sz="1000" dirty="0">
              <a:solidFill>
                <a:srgbClr val="002060"/>
              </a:solidFill>
              <a:ea typeface="HY중고딕" pitchFamily="18" charset="-127"/>
            </a:endParaRPr>
          </a:p>
        </p:txBody>
      </p:sp>
      <p:graphicFrame>
        <p:nvGraphicFramePr>
          <p:cNvPr id="7" name="표 6"/>
          <p:cNvGraphicFramePr>
            <a:graphicFrameLocks noGrp="1"/>
          </p:cNvGraphicFramePr>
          <p:nvPr>
            <p:extLst>
              <p:ext uri="{D42A27DB-BD31-4B8C-83A1-F6EECF244321}">
                <p14:modId xmlns:p14="http://schemas.microsoft.com/office/powerpoint/2010/main" val="45336908"/>
              </p:ext>
            </p:extLst>
          </p:nvPr>
        </p:nvGraphicFramePr>
        <p:xfrm>
          <a:off x="332655" y="3499492"/>
          <a:ext cx="6120681" cy="502920"/>
        </p:xfrm>
        <a:graphic>
          <a:graphicData uri="http://schemas.openxmlformats.org/drawingml/2006/table">
            <a:tbl>
              <a:tblPr firstRow="1" bandRow="1">
                <a:tableStyleId>{5C22544A-7EE6-4342-B048-85BDC9FD1C3A}</a:tableStyleId>
              </a:tblPr>
              <a:tblGrid>
                <a:gridCol w="2040227">
                  <a:extLst>
                    <a:ext uri="{9D8B030D-6E8A-4147-A177-3AD203B41FA5}">
                      <a16:colId xmlns:a16="http://schemas.microsoft.com/office/drawing/2014/main" val="20000"/>
                    </a:ext>
                  </a:extLst>
                </a:gridCol>
                <a:gridCol w="2040227">
                  <a:extLst>
                    <a:ext uri="{9D8B030D-6E8A-4147-A177-3AD203B41FA5}">
                      <a16:colId xmlns:a16="http://schemas.microsoft.com/office/drawing/2014/main" val="20001"/>
                    </a:ext>
                  </a:extLst>
                </a:gridCol>
                <a:gridCol w="2040227">
                  <a:extLst>
                    <a:ext uri="{9D8B030D-6E8A-4147-A177-3AD203B41FA5}">
                      <a16:colId xmlns:a16="http://schemas.microsoft.com/office/drawing/2014/main" val="20002"/>
                    </a:ext>
                  </a:extLst>
                </a:gridCol>
              </a:tblGrid>
              <a:tr h="0">
                <a:tc>
                  <a:txBody>
                    <a:bodyPr/>
                    <a:lstStyle/>
                    <a:p>
                      <a:pPr algn="ctr" latinLnBrk="1"/>
                      <a:r>
                        <a:rPr lang="en-US" altLang="ko-KR" sz="1000" dirty="0" smtClean="0"/>
                        <a:t>Information</a:t>
                      </a:r>
                      <a:endParaRPr lang="ko-KR" altLang="en-US" sz="1000" dirty="0"/>
                    </a:p>
                  </a:txBody>
                  <a:tcPr/>
                </a:tc>
                <a:tc>
                  <a:txBody>
                    <a:bodyPr/>
                    <a:lstStyle/>
                    <a:p>
                      <a:pPr algn="ctr" latinLnBrk="1"/>
                      <a:r>
                        <a:rPr lang="en-US" altLang="ko-KR" sz="1000" dirty="0" smtClean="0"/>
                        <a:t>Data type</a:t>
                      </a:r>
                      <a:endParaRPr lang="ko-KR" altLang="en-US" sz="1000" dirty="0"/>
                    </a:p>
                  </a:txBody>
                  <a:tcPr/>
                </a:tc>
                <a:tc>
                  <a:txBody>
                    <a:bodyPr/>
                    <a:lstStyle/>
                    <a:p>
                      <a:pPr algn="ctr" latinLnBrk="1"/>
                      <a:r>
                        <a:rPr lang="en-US" altLang="ko-KR" sz="1000" dirty="0" smtClean="0"/>
                        <a:t>Data</a:t>
                      </a:r>
                      <a:endParaRPr lang="ko-KR" altLang="en-US" sz="1000" dirty="0"/>
                    </a:p>
                  </a:txBody>
                  <a:tcPr/>
                </a:tc>
                <a:extLst>
                  <a:ext uri="{0D108BD9-81ED-4DB2-BD59-A6C34878D82A}">
                    <a16:rowId xmlns:a16="http://schemas.microsoft.com/office/drawing/2014/main" val="10000"/>
                  </a:ext>
                </a:extLst>
              </a:tr>
              <a:tr h="0">
                <a:tc>
                  <a:txBody>
                    <a:bodyPr/>
                    <a:lstStyle/>
                    <a:p>
                      <a:pPr latinLnBrk="1"/>
                      <a:r>
                        <a:rPr lang="en-US" altLang="ko-KR" sz="1100" dirty="0" smtClean="0">
                          <a:latin typeface="+mn-lt"/>
                        </a:rPr>
                        <a:t>Authentication</a:t>
                      </a:r>
                      <a:r>
                        <a:rPr lang="en-US" altLang="ko-KR" sz="1100" baseline="0" dirty="0" smtClean="0">
                          <a:latin typeface="+mn-lt"/>
                        </a:rPr>
                        <a:t> success ?</a:t>
                      </a:r>
                      <a:endParaRPr lang="ko-KR" altLang="en-US" sz="1100" dirty="0">
                        <a:latin typeface="+mn-lt"/>
                      </a:endParaRPr>
                    </a:p>
                  </a:txBody>
                  <a:tcPr anchor="ctr"/>
                </a:tc>
                <a:tc>
                  <a:txBody>
                    <a:bodyPr/>
                    <a:lstStyle/>
                    <a:p>
                      <a:pPr latinLnBrk="1"/>
                      <a:r>
                        <a:rPr lang="en-US" altLang="ko-KR" sz="1100" dirty="0" smtClean="0"/>
                        <a:t>RESULT</a:t>
                      </a:r>
                      <a:endParaRPr lang="ko-KR" altLang="en-US" sz="1100" dirty="0"/>
                    </a:p>
                  </a:txBody>
                  <a:tcPr/>
                </a:tc>
                <a:tc>
                  <a:txBody>
                    <a:bodyPr/>
                    <a:lstStyle/>
                    <a:p>
                      <a:pPr marL="0" marR="0" indent="0" algn="l" defTabSz="914400" rtl="0" eaLnBrk="1" fontAlgn="auto" latinLnBrk="1" hangingPunct="1">
                        <a:lnSpc>
                          <a:spcPct val="100000"/>
                        </a:lnSpc>
                        <a:spcBef>
                          <a:spcPts val="0"/>
                        </a:spcBef>
                        <a:spcAft>
                          <a:spcPts val="0"/>
                        </a:spcAft>
                        <a:buClrTx/>
                        <a:buSzTx/>
                        <a:buFontTx/>
                        <a:buNone/>
                        <a:tabLst/>
                        <a:defRPr/>
                      </a:pPr>
                      <a:r>
                        <a:rPr lang="en-US" altLang="ko-KR" sz="1100" dirty="0" smtClean="0"/>
                        <a:t>TRUE</a:t>
                      </a:r>
                      <a:r>
                        <a:rPr lang="en-US" altLang="ko-KR" sz="1100" baseline="0" dirty="0" smtClean="0"/>
                        <a:t> or FALSE</a:t>
                      </a:r>
                      <a:endParaRPr lang="en-US" altLang="ko-KR" sz="1100" dirty="0" smtClean="0"/>
                    </a:p>
                  </a:txBody>
                  <a:tcPr anchor="ctr"/>
                </a:tc>
                <a:extLst>
                  <a:ext uri="{0D108BD9-81ED-4DB2-BD59-A6C34878D82A}">
                    <a16:rowId xmlns:a16="http://schemas.microsoft.com/office/drawing/2014/main" val="10001"/>
                  </a:ext>
                </a:extLst>
              </a:tr>
            </a:tbl>
          </a:graphicData>
        </a:graphic>
      </p:graphicFrame>
      <p:sp>
        <p:nvSpPr>
          <p:cNvPr id="8" name="직사각형 7"/>
          <p:cNvSpPr/>
          <p:nvPr/>
        </p:nvSpPr>
        <p:spPr>
          <a:xfrm>
            <a:off x="1556472" y="4211390"/>
            <a:ext cx="3872792" cy="72008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r>
              <a:rPr lang="en-US" altLang="ko-KR" sz="1200" dirty="0" smtClean="0"/>
              <a:t>MSG-KIND:LOGIN&lt;CR&gt;&lt;LF&gt;</a:t>
            </a:r>
          </a:p>
          <a:p>
            <a:r>
              <a:rPr lang="en-US" altLang="ko-KR" sz="1200" dirty="0" smtClean="0"/>
              <a:t>DATA-LENGTH:13&lt;CR&gt;&lt;LF&gt;</a:t>
            </a:r>
            <a:endParaRPr lang="ko-KR" altLang="en-US" sz="1200" dirty="0"/>
          </a:p>
        </p:txBody>
      </p:sp>
      <p:sp>
        <p:nvSpPr>
          <p:cNvPr id="9" name="직사각형 8"/>
          <p:cNvSpPr/>
          <p:nvPr/>
        </p:nvSpPr>
        <p:spPr>
          <a:xfrm>
            <a:off x="1556472" y="5363517"/>
            <a:ext cx="3872792" cy="490947"/>
          </a:xfrm>
          <a:prstGeom prst="rect">
            <a:avLst/>
          </a:prstGeom>
        </p:spPr>
        <p:style>
          <a:lnRef idx="2">
            <a:schemeClr val="dk1"/>
          </a:lnRef>
          <a:fillRef idx="1">
            <a:schemeClr val="lt1"/>
          </a:fillRef>
          <a:effectRef idx="0">
            <a:schemeClr val="dk1"/>
          </a:effectRef>
          <a:fontRef idx="minor">
            <a:schemeClr val="dk1"/>
          </a:fontRef>
        </p:style>
        <p:txBody>
          <a:bodyPr rtlCol="0" anchor="ctr"/>
          <a:lstStyle/>
          <a:p>
            <a:r>
              <a:rPr lang="en-US" altLang="ko-KR" sz="1200" dirty="0" smtClean="0"/>
              <a:t>RESULT:TRUE&lt;CR&gt;&lt;LF&gt;</a:t>
            </a:r>
          </a:p>
        </p:txBody>
      </p:sp>
      <p:sp>
        <p:nvSpPr>
          <p:cNvPr id="10" name="직사각형 9"/>
          <p:cNvSpPr/>
          <p:nvPr/>
        </p:nvSpPr>
        <p:spPr>
          <a:xfrm>
            <a:off x="1556472" y="4931470"/>
            <a:ext cx="3872792" cy="432048"/>
          </a:xfrm>
          <a:prstGeom prst="rect">
            <a:avLst/>
          </a:prstGeom>
          <a:solidFill>
            <a:schemeClr val="bg1">
              <a:lumMod val="95000"/>
            </a:schemeClr>
          </a:solidFill>
        </p:spPr>
        <p:style>
          <a:lnRef idx="2">
            <a:schemeClr val="dk1"/>
          </a:lnRef>
          <a:fillRef idx="1">
            <a:schemeClr val="lt1"/>
          </a:fillRef>
          <a:effectRef idx="0">
            <a:schemeClr val="dk1"/>
          </a:effectRef>
          <a:fontRef idx="minor">
            <a:schemeClr val="dk1"/>
          </a:fontRef>
        </p:style>
        <p:txBody>
          <a:bodyPr rtlCol="0" anchor="ctr"/>
          <a:lstStyle/>
          <a:p>
            <a:pPr algn="ctr"/>
            <a:r>
              <a:rPr lang="en-US" altLang="ko-KR" sz="1200" dirty="0" smtClean="0"/>
              <a:t>&lt;CR&gt;&lt;LF&gt;</a:t>
            </a:r>
            <a:endParaRPr lang="ko-KR" altLang="en-US" sz="1200" dirty="0"/>
          </a:p>
        </p:txBody>
      </p:sp>
      <p:sp>
        <p:nvSpPr>
          <p:cNvPr id="11" name="직사각형 10"/>
          <p:cNvSpPr/>
          <p:nvPr/>
        </p:nvSpPr>
        <p:spPr>
          <a:xfrm>
            <a:off x="1556472" y="5854464"/>
            <a:ext cx="3872792" cy="432048"/>
          </a:xfrm>
          <a:prstGeom prst="rect">
            <a:avLst/>
          </a:prstGeom>
          <a:solidFill>
            <a:schemeClr val="bg1">
              <a:lumMod val="95000"/>
            </a:schemeClr>
          </a:solidFill>
        </p:spPr>
        <p:style>
          <a:lnRef idx="2">
            <a:schemeClr val="dk1"/>
          </a:lnRef>
          <a:fillRef idx="1">
            <a:schemeClr val="lt1"/>
          </a:fillRef>
          <a:effectRef idx="0">
            <a:schemeClr val="dk1"/>
          </a:effectRef>
          <a:fontRef idx="minor">
            <a:schemeClr val="dk1"/>
          </a:fontRef>
        </p:style>
        <p:txBody>
          <a:bodyPr rtlCol="0" anchor="ctr"/>
          <a:lstStyle/>
          <a:p>
            <a:pPr algn="ctr"/>
            <a:r>
              <a:rPr lang="en-US" altLang="ko-KR" sz="1200" dirty="0" smtClean="0"/>
              <a:t>&lt;NULL&gt;</a:t>
            </a:r>
            <a:endParaRPr lang="ko-KR" altLang="en-US" sz="1200" dirty="0"/>
          </a:p>
        </p:txBody>
      </p:sp>
      <p:sp>
        <p:nvSpPr>
          <p:cNvPr id="12" name="TextBox 11"/>
          <p:cNvSpPr txBox="1"/>
          <p:nvPr/>
        </p:nvSpPr>
        <p:spPr>
          <a:xfrm>
            <a:off x="1793771" y="6295265"/>
            <a:ext cx="3363421" cy="246221"/>
          </a:xfrm>
          <a:prstGeom prst="rect">
            <a:avLst/>
          </a:prstGeom>
          <a:noFill/>
        </p:spPr>
        <p:txBody>
          <a:bodyPr wrap="none" rtlCol="0">
            <a:spAutoFit/>
          </a:bodyPr>
          <a:lstStyle/>
          <a:p>
            <a:r>
              <a:rPr lang="en-US" altLang="ko-KR" sz="1000" dirty="0" smtClean="0"/>
              <a:t>[Example for configuration of LOGIN transport packet]</a:t>
            </a:r>
            <a:endParaRPr lang="ko-KR" altLang="en-US" sz="1000" dirty="0"/>
          </a:p>
        </p:txBody>
      </p:sp>
      <p:graphicFrame>
        <p:nvGraphicFramePr>
          <p:cNvPr id="13" name="표 12"/>
          <p:cNvGraphicFramePr>
            <a:graphicFrameLocks noGrp="1"/>
          </p:cNvGraphicFramePr>
          <p:nvPr>
            <p:extLst>
              <p:ext uri="{D42A27DB-BD31-4B8C-83A1-F6EECF244321}">
                <p14:modId xmlns:p14="http://schemas.microsoft.com/office/powerpoint/2010/main" val="492054095"/>
              </p:ext>
            </p:extLst>
          </p:nvPr>
        </p:nvGraphicFramePr>
        <p:xfrm>
          <a:off x="357166" y="2195736"/>
          <a:ext cx="6072230" cy="1036320"/>
        </p:xfrm>
        <a:graphic>
          <a:graphicData uri="http://schemas.openxmlformats.org/drawingml/2006/table">
            <a:tbl>
              <a:tblPr firstRow="1" bandRow="1">
                <a:tableStyleId>{073A0DAA-6AF3-43AB-8588-CEC1D06C72B9}</a:tableStyleId>
              </a:tblPr>
              <a:tblGrid>
                <a:gridCol w="2000264">
                  <a:extLst>
                    <a:ext uri="{9D8B030D-6E8A-4147-A177-3AD203B41FA5}">
                      <a16:colId xmlns:a16="http://schemas.microsoft.com/office/drawing/2014/main" val="20000"/>
                    </a:ext>
                  </a:extLst>
                </a:gridCol>
                <a:gridCol w="4071966">
                  <a:extLst>
                    <a:ext uri="{9D8B030D-6E8A-4147-A177-3AD203B41FA5}">
                      <a16:colId xmlns:a16="http://schemas.microsoft.com/office/drawing/2014/main" val="20001"/>
                    </a:ext>
                  </a:extLst>
                </a:gridCol>
              </a:tblGrid>
              <a:tr h="0">
                <a:tc>
                  <a:txBody>
                    <a:bodyPr/>
                    <a:lstStyle/>
                    <a:p>
                      <a:pPr algn="ctr" latinLnBrk="1"/>
                      <a:r>
                        <a:rPr lang="en-US" altLang="ko-KR" sz="1100" dirty="0" smtClean="0"/>
                        <a:t>Items</a:t>
                      </a:r>
                      <a:endParaRPr lang="ko-KR" altLang="en-US" sz="1100" dirty="0"/>
                    </a:p>
                  </a:txBody>
                  <a:tcPr/>
                </a:tc>
                <a:tc>
                  <a:txBody>
                    <a:bodyPr/>
                    <a:lstStyle/>
                    <a:p>
                      <a:pPr algn="ctr" latinLnBrk="1"/>
                      <a:r>
                        <a:rPr lang="en-US" altLang="ko-KR" sz="1100" dirty="0" smtClean="0"/>
                        <a:t>Contents</a:t>
                      </a:r>
                      <a:endParaRPr lang="ko-KR" altLang="en-US" sz="1100" dirty="0"/>
                    </a:p>
                  </a:txBody>
                  <a:tcPr/>
                </a:tc>
                <a:extLst>
                  <a:ext uri="{0D108BD9-81ED-4DB2-BD59-A6C34878D82A}">
                    <a16:rowId xmlns:a16="http://schemas.microsoft.com/office/drawing/2014/main" val="10000"/>
                  </a:ext>
                </a:extLst>
              </a:tr>
              <a:tr h="0">
                <a:tc>
                  <a:txBody>
                    <a:bodyPr/>
                    <a:lstStyle/>
                    <a:p>
                      <a:pPr latinLnBrk="1"/>
                      <a:r>
                        <a:rPr lang="en-US" altLang="ko-KR" sz="1000" dirty="0" smtClean="0"/>
                        <a:t>Direction</a:t>
                      </a:r>
                      <a:r>
                        <a:rPr lang="en-US" altLang="ko-KR" sz="1000" baseline="0" dirty="0" smtClean="0"/>
                        <a:t> of t</a:t>
                      </a:r>
                      <a:r>
                        <a:rPr lang="en-US" altLang="ko-KR" sz="1000" dirty="0" smtClean="0"/>
                        <a:t>ransmission</a:t>
                      </a:r>
                      <a:endParaRPr lang="ko-KR" altLang="en-US" sz="1000" dirty="0"/>
                    </a:p>
                  </a:txBody>
                  <a:tcPr/>
                </a:tc>
                <a:tc>
                  <a:txBody>
                    <a:bodyPr/>
                    <a:lstStyle/>
                    <a:p>
                      <a:pPr latinLnBrk="1"/>
                      <a:r>
                        <a:rPr lang="en-US" altLang="ko-KR" sz="1100" dirty="0" smtClean="0"/>
                        <a:t>STB -&gt; PC</a:t>
                      </a:r>
                      <a:endParaRPr lang="ko-KR" altLang="en-US" sz="1100" dirty="0"/>
                    </a:p>
                  </a:txBody>
                  <a:tcPr/>
                </a:tc>
                <a:extLst>
                  <a:ext uri="{0D108BD9-81ED-4DB2-BD59-A6C34878D82A}">
                    <a16:rowId xmlns:a16="http://schemas.microsoft.com/office/drawing/2014/main" val="10001"/>
                  </a:ext>
                </a:extLst>
              </a:tr>
              <a:tr h="0">
                <a:tc>
                  <a:txBody>
                    <a:bodyPr/>
                    <a:lstStyle/>
                    <a:p>
                      <a:pPr latinLnBrk="1"/>
                      <a:r>
                        <a:rPr lang="en-US" altLang="ko-KR" sz="1000" dirty="0" smtClean="0"/>
                        <a:t>Transmission</a:t>
                      </a:r>
                      <a:r>
                        <a:rPr lang="en-US" altLang="ko-KR" sz="1000" baseline="0" dirty="0" smtClean="0"/>
                        <a:t> time</a:t>
                      </a:r>
                      <a:endParaRPr lang="ko-KR" altLang="en-US" sz="1000" dirty="0"/>
                    </a:p>
                  </a:txBody>
                  <a:tcPr/>
                </a:tc>
                <a:tc>
                  <a:txBody>
                    <a:bodyPr/>
                    <a:lstStyle/>
                    <a:p>
                      <a:pPr latinLnBrk="1"/>
                      <a:r>
                        <a:rPr lang="en-US" altLang="ko-KR" sz="1100" dirty="0" smtClean="0"/>
                        <a:t>Once after authentication</a:t>
                      </a:r>
                      <a:r>
                        <a:rPr lang="en-US" altLang="ko-KR" sz="1100" baseline="0" dirty="0" smtClean="0"/>
                        <a:t> complete</a:t>
                      </a:r>
                      <a:endParaRPr lang="ko-KR" altLang="en-US" sz="1100" dirty="0"/>
                    </a:p>
                  </a:txBody>
                  <a:tcPr/>
                </a:tc>
                <a:extLst>
                  <a:ext uri="{0D108BD9-81ED-4DB2-BD59-A6C34878D82A}">
                    <a16:rowId xmlns:a16="http://schemas.microsoft.com/office/drawing/2014/main" val="10002"/>
                  </a:ext>
                </a:extLst>
              </a:tr>
              <a:tr h="0">
                <a:tc>
                  <a:txBody>
                    <a:bodyPr/>
                    <a:lstStyle/>
                    <a:p>
                      <a:pPr latinLnBrk="1"/>
                      <a:r>
                        <a:rPr lang="en-US" altLang="ko-KR" sz="1000" dirty="0" smtClean="0"/>
                        <a:t>Transmission Interval</a:t>
                      </a:r>
                      <a:endParaRPr lang="ko-KR" altLang="en-US" sz="1000" dirty="0"/>
                    </a:p>
                  </a:txBody>
                  <a:tcPr/>
                </a:tc>
                <a:tc>
                  <a:txBody>
                    <a:bodyPr/>
                    <a:lstStyle/>
                    <a:p>
                      <a:pPr latinLnBrk="1"/>
                      <a:r>
                        <a:rPr lang="en-US" altLang="ko-KR" sz="1100" dirty="0" smtClean="0"/>
                        <a:t>Once</a:t>
                      </a:r>
                      <a:endParaRPr lang="ko-KR" altLang="en-US" sz="1100" dirty="0"/>
                    </a:p>
                  </a:txBody>
                  <a:tcPr/>
                </a:tc>
                <a:extLst>
                  <a:ext uri="{0D108BD9-81ED-4DB2-BD59-A6C34878D82A}">
                    <a16:rowId xmlns:a16="http://schemas.microsoft.com/office/drawing/2014/main" val="10003"/>
                  </a:ext>
                </a:extLst>
              </a:tr>
            </a:tbl>
          </a:graphicData>
        </a:graphic>
      </p:graphicFrame>
      <p:sp>
        <p:nvSpPr>
          <p:cNvPr id="14" name="모서리가 둥근 직사각형 13"/>
          <p:cNvSpPr/>
          <p:nvPr/>
        </p:nvSpPr>
        <p:spPr>
          <a:xfrm>
            <a:off x="214313" y="1212828"/>
            <a:ext cx="2566615" cy="285750"/>
          </a:xfrm>
          <a:prstGeom prst="roundRect">
            <a:avLst/>
          </a:prstGeom>
        </p:spPr>
        <p:style>
          <a:lnRef idx="1">
            <a:schemeClr val="accent2"/>
          </a:lnRef>
          <a:fillRef idx="2">
            <a:schemeClr val="accent2"/>
          </a:fillRef>
          <a:effectRef idx="1">
            <a:schemeClr val="accent2"/>
          </a:effectRef>
          <a:fontRef idx="minor">
            <a:schemeClr val="dk1"/>
          </a:fontRef>
        </p:style>
        <p:txBody>
          <a:bodyPr anchor="ctr"/>
          <a:lstStyle/>
          <a:p>
            <a:pPr fontAlgn="auto">
              <a:spcBef>
                <a:spcPts val="0"/>
              </a:spcBef>
              <a:spcAft>
                <a:spcPts val="0"/>
              </a:spcAft>
              <a:defRPr/>
            </a:pPr>
            <a:r>
              <a:rPr kumimoji="0" lang="en-US" altLang="ko-KR" sz="1200" b="1" dirty="0" smtClean="0"/>
              <a:t>2.4.4 LOGIN</a:t>
            </a:r>
            <a:endParaRPr kumimoji="0" lang="ko-KR" altLang="en-US" sz="1200" b="1" dirty="0"/>
          </a:p>
        </p:txBody>
      </p:sp>
      <p:sp>
        <p:nvSpPr>
          <p:cNvPr id="20" name="슬라이드 번호 개체 틀 19"/>
          <p:cNvSpPr>
            <a:spLocks noGrp="1"/>
          </p:cNvSpPr>
          <p:nvPr>
            <p:ph type="sldNum" sz="quarter" idx="12"/>
          </p:nvPr>
        </p:nvSpPr>
        <p:spPr>
          <a:xfrm>
            <a:off x="5213176" y="8693679"/>
            <a:ext cx="1600200" cy="486833"/>
          </a:xfrm>
        </p:spPr>
        <p:txBody>
          <a:bodyPr/>
          <a:lstStyle/>
          <a:p>
            <a:fld id="{4AFB1CAC-E0B2-4E67-BA47-1772C30776A2}" type="slidenum">
              <a:rPr lang="ko-KR" altLang="en-US" smtClean="0"/>
              <a:pPr/>
              <a:t>18</a:t>
            </a:fld>
            <a:endParaRPr lang="ko-KR" altLang="en-US"/>
          </a:p>
        </p:txBody>
      </p:sp>
      <p:grpSp>
        <p:nvGrpSpPr>
          <p:cNvPr id="21" name="그룹 20"/>
          <p:cNvGrpSpPr/>
          <p:nvPr/>
        </p:nvGrpSpPr>
        <p:grpSpPr>
          <a:xfrm>
            <a:off x="3022624" y="35496"/>
            <a:ext cx="3790752" cy="432048"/>
            <a:chOff x="214313" y="714375"/>
            <a:chExt cx="6429375" cy="714375"/>
          </a:xfrm>
        </p:grpSpPr>
        <p:sp>
          <p:nvSpPr>
            <p:cNvPr id="22" name="모서리가 둥근 직사각형 21"/>
            <p:cNvSpPr/>
            <p:nvPr/>
          </p:nvSpPr>
          <p:spPr bwMode="auto">
            <a:xfrm>
              <a:off x="214313" y="714375"/>
              <a:ext cx="6429375" cy="714375"/>
            </a:xfrm>
            <a:prstGeom prst="roundRect">
              <a:avLst/>
            </a:prstGeom>
          </p:spPr>
          <p:style>
            <a:lnRef idx="3">
              <a:schemeClr val="lt1"/>
            </a:lnRef>
            <a:fillRef idx="1">
              <a:schemeClr val="accent6"/>
            </a:fillRef>
            <a:effectRef idx="1">
              <a:schemeClr val="accent6"/>
            </a:effectRef>
            <a:fontRef idx="minor">
              <a:schemeClr val="lt1"/>
            </a:fontRef>
          </p:style>
          <p:txBody>
            <a:bodyPr anchor="ctr"/>
            <a:lstStyle/>
            <a:p>
              <a:pPr algn="ctr" fontAlgn="auto">
                <a:spcBef>
                  <a:spcPts val="0"/>
                </a:spcBef>
                <a:spcAft>
                  <a:spcPts val="0"/>
                </a:spcAft>
                <a:defRPr/>
              </a:pPr>
              <a:endParaRPr kumimoji="0" lang="ko-KR" altLang="en-US" sz="1100"/>
            </a:p>
          </p:txBody>
        </p:sp>
        <p:sp>
          <p:nvSpPr>
            <p:cNvPr id="23" name="모서리가 둥근 직사각형 22"/>
            <p:cNvSpPr/>
            <p:nvPr/>
          </p:nvSpPr>
          <p:spPr bwMode="auto">
            <a:xfrm>
              <a:off x="357188" y="785813"/>
              <a:ext cx="6143625" cy="581025"/>
            </a:xfrm>
            <a:prstGeom prst="roundRect">
              <a:avLst/>
            </a:prstGeom>
            <a:ln>
              <a:solidFill>
                <a:schemeClr val="accent6">
                  <a:lumMod val="75000"/>
                </a:schemeClr>
              </a:solidFill>
            </a:ln>
          </p:spPr>
          <p:style>
            <a:lnRef idx="2">
              <a:schemeClr val="accent6"/>
            </a:lnRef>
            <a:fillRef idx="1">
              <a:schemeClr val="lt1"/>
            </a:fillRef>
            <a:effectRef idx="0">
              <a:schemeClr val="accent6"/>
            </a:effectRef>
            <a:fontRef idx="minor">
              <a:schemeClr val="dk1"/>
            </a:fontRef>
          </p:style>
          <p:txBody>
            <a:bodyPr anchor="ctr"/>
            <a:lstStyle/>
            <a:p>
              <a:pPr algn="ctr" fontAlgn="auto">
                <a:spcBef>
                  <a:spcPts val="0"/>
                </a:spcBef>
                <a:spcAft>
                  <a:spcPts val="0"/>
                </a:spcAft>
                <a:defRPr/>
              </a:pPr>
              <a:r>
                <a:rPr lang="en-US" altLang="ko-KR" sz="1000" dirty="0">
                  <a:latin typeface="HY견고딕" pitchFamily="18" charset="-127"/>
                  <a:ea typeface="HY견고딕" pitchFamily="18" charset="-127"/>
                </a:rPr>
                <a:t>2. STB </a:t>
              </a:r>
              <a:r>
                <a:rPr lang="en-US" altLang="ko-KR" sz="1000" dirty="0" err="1">
                  <a:latin typeface="HY견고딕" pitchFamily="18" charset="-127"/>
                  <a:ea typeface="HY견고딕" pitchFamily="18" charset="-127"/>
                </a:rPr>
                <a:t>Deamon</a:t>
              </a:r>
              <a:r>
                <a:rPr lang="en-US" altLang="ko-KR" sz="1000" dirty="0">
                  <a:latin typeface="HY견고딕" pitchFamily="18" charset="-127"/>
                  <a:ea typeface="HY견고딕" pitchFamily="18" charset="-127"/>
                </a:rPr>
                <a:t> communication Scenario</a:t>
              </a:r>
              <a:endParaRPr lang="ko-KR" altLang="en-US" sz="1000" dirty="0">
                <a:latin typeface="HY견고딕" pitchFamily="18" charset="-127"/>
                <a:ea typeface="HY견고딕" pitchFamily="18" charset="-127"/>
              </a:endParaRPr>
            </a:p>
          </p:txBody>
        </p:sp>
      </p:grpSp>
      <p:sp>
        <p:nvSpPr>
          <p:cNvPr id="24" name="모서리가 둥근 직사각형 23"/>
          <p:cNvSpPr/>
          <p:nvPr/>
        </p:nvSpPr>
        <p:spPr>
          <a:xfrm>
            <a:off x="3526681" y="611560"/>
            <a:ext cx="3286695" cy="285750"/>
          </a:xfrm>
          <a:prstGeom prst="roundRect">
            <a:avLst/>
          </a:prstGeom>
        </p:spPr>
        <p:style>
          <a:lnRef idx="1">
            <a:schemeClr val="accent6"/>
          </a:lnRef>
          <a:fillRef idx="3">
            <a:schemeClr val="accent6"/>
          </a:fillRef>
          <a:effectRef idx="2">
            <a:schemeClr val="accent6"/>
          </a:effectRef>
          <a:fontRef idx="minor">
            <a:schemeClr val="lt1"/>
          </a:fontRef>
        </p:style>
        <p:txBody>
          <a:bodyPr anchor="ctr"/>
          <a:lstStyle/>
          <a:p>
            <a:pPr fontAlgn="auto">
              <a:spcBef>
                <a:spcPts val="0"/>
              </a:spcBef>
              <a:spcAft>
                <a:spcPts val="0"/>
              </a:spcAft>
              <a:defRPr/>
            </a:pPr>
            <a:r>
              <a:rPr kumimoji="0" lang="en-US" altLang="ko-KR" sz="1000" b="1" dirty="0" smtClean="0"/>
              <a:t>2.4 STB </a:t>
            </a:r>
            <a:r>
              <a:rPr kumimoji="0" lang="en-US" altLang="ko-KR" sz="1000" b="1" dirty="0" err="1" smtClean="0"/>
              <a:t>Deamon</a:t>
            </a:r>
            <a:r>
              <a:rPr kumimoji="0" lang="en-US" altLang="ko-KR" sz="1000" b="1" dirty="0" smtClean="0"/>
              <a:t> Communication Detail Protocol</a:t>
            </a:r>
            <a:endParaRPr kumimoji="0" lang="ko-KR" altLang="en-US" sz="1000" b="1"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9"/>
          <p:cNvSpPr>
            <a:spLocks noChangeArrowheads="1"/>
          </p:cNvSpPr>
          <p:nvPr/>
        </p:nvSpPr>
        <p:spPr bwMode="auto">
          <a:xfrm>
            <a:off x="214313" y="1571604"/>
            <a:ext cx="6429375" cy="7358084"/>
          </a:xfrm>
          <a:prstGeom prst="roundRect">
            <a:avLst>
              <a:gd name="adj" fmla="val 3815"/>
            </a:avLst>
          </a:prstGeom>
          <a:noFill/>
          <a:ln>
            <a:headEnd/>
            <a:tailEnd/>
          </a:ln>
        </p:spPr>
        <p:style>
          <a:lnRef idx="2">
            <a:schemeClr val="accent5"/>
          </a:lnRef>
          <a:fillRef idx="1">
            <a:schemeClr val="lt1"/>
          </a:fillRef>
          <a:effectRef idx="0">
            <a:schemeClr val="accent5"/>
          </a:effectRef>
          <a:fontRef idx="minor">
            <a:schemeClr val="dk1"/>
          </a:fontRef>
        </p:style>
        <p:txBody>
          <a:bodyPr wrap="none" anchor="ctr"/>
          <a:lstStyle/>
          <a:p>
            <a:pPr fontAlgn="auto">
              <a:spcBef>
                <a:spcPts val="0"/>
              </a:spcBef>
              <a:spcAft>
                <a:spcPts val="0"/>
              </a:spcAft>
              <a:defRPr/>
            </a:pPr>
            <a:endParaRPr kumimoji="0" lang="ko-KR" altLang="en-US"/>
          </a:p>
        </p:txBody>
      </p:sp>
      <p:grpSp>
        <p:nvGrpSpPr>
          <p:cNvPr id="3" name="그룹 2"/>
          <p:cNvGrpSpPr/>
          <p:nvPr/>
        </p:nvGrpSpPr>
        <p:grpSpPr>
          <a:xfrm>
            <a:off x="0" y="0"/>
            <a:ext cx="6858000" cy="512763"/>
            <a:chOff x="0" y="0"/>
            <a:chExt cx="6858000" cy="512763"/>
          </a:xfrm>
        </p:grpSpPr>
        <p:sp>
          <p:nvSpPr>
            <p:cNvPr id="4" name="직사각형 3"/>
            <p:cNvSpPr/>
            <p:nvPr/>
          </p:nvSpPr>
          <p:spPr>
            <a:xfrm>
              <a:off x="0" y="0"/>
              <a:ext cx="6858000" cy="500063"/>
            </a:xfrm>
            <a:prstGeom prst="rect">
              <a:avLst/>
            </a:prstGeom>
          </p:spPr>
          <p:style>
            <a:lnRef idx="1">
              <a:schemeClr val="accent6"/>
            </a:lnRef>
            <a:fillRef idx="3">
              <a:schemeClr val="accent6"/>
            </a:fillRef>
            <a:effectRef idx="2">
              <a:schemeClr val="accent6"/>
            </a:effectRef>
            <a:fontRef idx="minor">
              <a:schemeClr val="lt1"/>
            </a:fontRef>
          </p:style>
          <p:txBody>
            <a:bodyPr anchor="ctr"/>
            <a:lstStyle/>
            <a:p>
              <a:pPr algn="ctr" fontAlgn="auto">
                <a:spcBef>
                  <a:spcPts val="0"/>
                </a:spcBef>
                <a:spcAft>
                  <a:spcPts val="0"/>
                </a:spcAft>
                <a:defRPr/>
              </a:pPr>
              <a:endParaRPr kumimoji="0" lang="ko-KR" altLang="en-US"/>
            </a:p>
          </p:txBody>
        </p:sp>
        <p:pic>
          <p:nvPicPr>
            <p:cNvPr id="5" name="Picture 3"/>
            <p:cNvPicPr>
              <a:picLocks noChangeAspect="1" noChangeArrowheads="1"/>
            </p:cNvPicPr>
            <p:nvPr/>
          </p:nvPicPr>
          <p:blipFill>
            <a:blip r:embed="rId2" cstate="print"/>
            <a:srcRect/>
            <a:stretch>
              <a:fillRect/>
            </a:stretch>
          </p:blipFill>
          <p:spPr bwMode="auto">
            <a:xfrm>
              <a:off x="0" y="0"/>
              <a:ext cx="1358900" cy="512763"/>
            </a:xfrm>
            <a:prstGeom prst="rect">
              <a:avLst/>
            </a:prstGeom>
            <a:ln>
              <a:noFill/>
            </a:ln>
            <a:effectLst>
              <a:softEdge rad="63500"/>
            </a:effectLst>
          </p:spPr>
        </p:pic>
      </p:grpSp>
      <p:sp>
        <p:nvSpPr>
          <p:cNvPr id="6" name="모서리가 둥근 직사각형 5"/>
          <p:cNvSpPr/>
          <p:nvPr/>
        </p:nvSpPr>
        <p:spPr>
          <a:xfrm>
            <a:off x="357188" y="1714480"/>
            <a:ext cx="6143625" cy="254371"/>
          </a:xfrm>
          <a:prstGeom prst="roundRect">
            <a:avLst/>
          </a:prstGeom>
          <a:solidFill>
            <a:schemeClr val="bg1">
              <a:lumMod val="95000"/>
            </a:schemeClr>
          </a:solidFill>
          <a:ln>
            <a:solidFill>
              <a:schemeClr val="bg1"/>
            </a:solidFill>
          </a:ln>
        </p:spPr>
        <p:style>
          <a:lnRef idx="1">
            <a:schemeClr val="dk1"/>
          </a:lnRef>
          <a:fillRef idx="2">
            <a:schemeClr val="dk1"/>
          </a:fillRef>
          <a:effectRef idx="1">
            <a:schemeClr val="dk1"/>
          </a:effectRef>
          <a:fontRef idx="minor">
            <a:schemeClr val="dk1"/>
          </a:fontRef>
        </p:style>
        <p:txBody>
          <a:bodyPr anchor="ctr"/>
          <a:lstStyle/>
          <a:p>
            <a:pPr fontAlgn="auto">
              <a:spcBef>
                <a:spcPts val="0"/>
              </a:spcBef>
              <a:spcAft>
                <a:spcPts val="0"/>
              </a:spcAft>
              <a:defRPr/>
            </a:pPr>
            <a:r>
              <a:rPr lang="en-US" altLang="ko-KR" sz="1000" dirty="0" smtClean="0">
                <a:solidFill>
                  <a:srgbClr val="002060"/>
                </a:solidFill>
              </a:rPr>
              <a:t>STB </a:t>
            </a:r>
            <a:r>
              <a:rPr lang="en-US" altLang="ko-KR" sz="1000" dirty="0">
                <a:solidFill>
                  <a:srgbClr val="002060"/>
                </a:solidFill>
              </a:rPr>
              <a:t>daemon sends </a:t>
            </a:r>
            <a:r>
              <a:rPr lang="en-US" altLang="ko-KR" sz="1000" dirty="0" smtClean="0">
                <a:solidFill>
                  <a:srgbClr val="002060"/>
                </a:solidFill>
              </a:rPr>
              <a:t>authentication revoke message </a:t>
            </a:r>
            <a:r>
              <a:rPr lang="en-US" altLang="ko-KR" sz="1000" dirty="0">
                <a:solidFill>
                  <a:srgbClr val="002060"/>
                </a:solidFill>
              </a:rPr>
              <a:t>to the STB ATT program.</a:t>
            </a:r>
            <a:r>
              <a:rPr lang="ko-KR" altLang="en-US" sz="1000" dirty="0" smtClean="0">
                <a:solidFill>
                  <a:srgbClr val="002060"/>
                </a:solidFill>
                <a:ea typeface="HY중고딕" pitchFamily="18" charset="-127"/>
              </a:rPr>
              <a:t> </a:t>
            </a:r>
            <a:endParaRPr lang="en-US" altLang="ko-KR" sz="1000" dirty="0">
              <a:solidFill>
                <a:srgbClr val="002060"/>
              </a:solidFill>
              <a:ea typeface="HY중고딕" pitchFamily="18" charset="-127"/>
            </a:endParaRPr>
          </a:p>
        </p:txBody>
      </p:sp>
      <p:graphicFrame>
        <p:nvGraphicFramePr>
          <p:cNvPr id="7" name="표 6"/>
          <p:cNvGraphicFramePr>
            <a:graphicFrameLocks noGrp="1"/>
          </p:cNvGraphicFramePr>
          <p:nvPr>
            <p:extLst>
              <p:ext uri="{D42A27DB-BD31-4B8C-83A1-F6EECF244321}">
                <p14:modId xmlns:p14="http://schemas.microsoft.com/office/powerpoint/2010/main" val="808163266"/>
              </p:ext>
            </p:extLst>
          </p:nvPr>
        </p:nvGraphicFramePr>
        <p:xfrm>
          <a:off x="332655" y="3364240"/>
          <a:ext cx="6120681" cy="487680"/>
        </p:xfrm>
        <a:graphic>
          <a:graphicData uri="http://schemas.openxmlformats.org/drawingml/2006/table">
            <a:tbl>
              <a:tblPr firstRow="1" bandRow="1">
                <a:tableStyleId>{5C22544A-7EE6-4342-B048-85BDC9FD1C3A}</a:tableStyleId>
              </a:tblPr>
              <a:tblGrid>
                <a:gridCol w="2040227">
                  <a:extLst>
                    <a:ext uri="{9D8B030D-6E8A-4147-A177-3AD203B41FA5}">
                      <a16:colId xmlns:a16="http://schemas.microsoft.com/office/drawing/2014/main" val="20000"/>
                    </a:ext>
                  </a:extLst>
                </a:gridCol>
                <a:gridCol w="2040227">
                  <a:extLst>
                    <a:ext uri="{9D8B030D-6E8A-4147-A177-3AD203B41FA5}">
                      <a16:colId xmlns:a16="http://schemas.microsoft.com/office/drawing/2014/main" val="20001"/>
                    </a:ext>
                  </a:extLst>
                </a:gridCol>
                <a:gridCol w="2040227">
                  <a:extLst>
                    <a:ext uri="{9D8B030D-6E8A-4147-A177-3AD203B41FA5}">
                      <a16:colId xmlns:a16="http://schemas.microsoft.com/office/drawing/2014/main" val="20002"/>
                    </a:ext>
                  </a:extLst>
                </a:gridCol>
              </a:tblGrid>
              <a:tr h="0">
                <a:tc>
                  <a:txBody>
                    <a:bodyPr/>
                    <a:lstStyle/>
                    <a:p>
                      <a:pPr algn="ctr" latinLnBrk="1"/>
                      <a:r>
                        <a:rPr lang="en-US" altLang="ko-KR" sz="1000" dirty="0" smtClean="0"/>
                        <a:t>Information</a:t>
                      </a:r>
                      <a:endParaRPr lang="ko-KR" altLang="en-US" sz="1000" dirty="0"/>
                    </a:p>
                  </a:txBody>
                  <a:tcPr/>
                </a:tc>
                <a:tc>
                  <a:txBody>
                    <a:bodyPr/>
                    <a:lstStyle/>
                    <a:p>
                      <a:pPr algn="ctr" latinLnBrk="1"/>
                      <a:r>
                        <a:rPr lang="en-US" altLang="ko-KR" sz="1000" dirty="0" smtClean="0"/>
                        <a:t>Data type</a:t>
                      </a:r>
                      <a:endParaRPr lang="ko-KR" altLang="en-US" sz="1000" dirty="0"/>
                    </a:p>
                  </a:txBody>
                  <a:tcPr/>
                </a:tc>
                <a:tc>
                  <a:txBody>
                    <a:bodyPr/>
                    <a:lstStyle/>
                    <a:p>
                      <a:pPr algn="ctr" latinLnBrk="1"/>
                      <a:r>
                        <a:rPr lang="en-US" altLang="ko-KR" sz="1000" dirty="0" smtClean="0"/>
                        <a:t>Data</a:t>
                      </a:r>
                      <a:endParaRPr lang="ko-KR" altLang="en-US" sz="1000" dirty="0"/>
                    </a:p>
                  </a:txBody>
                  <a:tcPr/>
                </a:tc>
                <a:extLst>
                  <a:ext uri="{0D108BD9-81ED-4DB2-BD59-A6C34878D82A}">
                    <a16:rowId xmlns:a16="http://schemas.microsoft.com/office/drawing/2014/main" val="10000"/>
                  </a:ext>
                </a:extLst>
              </a:tr>
              <a:tr h="0">
                <a:tc>
                  <a:txBody>
                    <a:bodyPr/>
                    <a:lstStyle/>
                    <a:p>
                      <a:pPr latinLnBrk="1"/>
                      <a:r>
                        <a:rPr lang="en-US" altLang="ko-KR" sz="1000" dirty="0" smtClean="0">
                          <a:latin typeface="+mn-lt"/>
                        </a:rPr>
                        <a:t>Authentication</a:t>
                      </a:r>
                      <a:r>
                        <a:rPr lang="en-US" altLang="ko-KR" sz="1000" baseline="0" dirty="0" smtClean="0">
                          <a:latin typeface="+mn-lt"/>
                        </a:rPr>
                        <a:t> revoke success ?</a:t>
                      </a:r>
                      <a:endParaRPr lang="ko-KR" altLang="en-US" sz="1000" dirty="0">
                        <a:latin typeface="+mn-lt"/>
                      </a:endParaRPr>
                    </a:p>
                  </a:txBody>
                  <a:tcPr anchor="ctr"/>
                </a:tc>
                <a:tc>
                  <a:txBody>
                    <a:bodyPr/>
                    <a:lstStyle/>
                    <a:p>
                      <a:pPr latinLnBrk="1"/>
                      <a:r>
                        <a:rPr lang="en-US" altLang="ko-KR" sz="1000" dirty="0" smtClean="0"/>
                        <a:t>RESULT</a:t>
                      </a:r>
                      <a:endParaRPr lang="ko-KR" altLang="en-US" sz="1000" dirty="0"/>
                    </a:p>
                  </a:txBody>
                  <a:tcPr/>
                </a:tc>
                <a:tc>
                  <a:txBody>
                    <a:bodyPr/>
                    <a:lstStyle/>
                    <a:p>
                      <a:pPr marL="0" marR="0" indent="0" algn="l" defTabSz="914400" rtl="0" eaLnBrk="1" fontAlgn="auto" latinLnBrk="1" hangingPunct="1">
                        <a:lnSpc>
                          <a:spcPct val="100000"/>
                        </a:lnSpc>
                        <a:spcBef>
                          <a:spcPts val="0"/>
                        </a:spcBef>
                        <a:spcAft>
                          <a:spcPts val="0"/>
                        </a:spcAft>
                        <a:buClrTx/>
                        <a:buSzTx/>
                        <a:buFontTx/>
                        <a:buNone/>
                        <a:tabLst/>
                        <a:defRPr/>
                      </a:pPr>
                      <a:r>
                        <a:rPr lang="en-US" altLang="ko-KR" sz="1000" dirty="0" smtClean="0"/>
                        <a:t>TRUE</a:t>
                      </a:r>
                      <a:r>
                        <a:rPr lang="en-US" altLang="ko-KR" sz="1000" baseline="0" dirty="0" smtClean="0"/>
                        <a:t> or FALSE</a:t>
                      </a:r>
                      <a:endParaRPr lang="en-US" altLang="ko-KR" sz="1000" dirty="0" smtClean="0"/>
                    </a:p>
                  </a:txBody>
                  <a:tcPr anchor="ctr"/>
                </a:tc>
                <a:extLst>
                  <a:ext uri="{0D108BD9-81ED-4DB2-BD59-A6C34878D82A}">
                    <a16:rowId xmlns:a16="http://schemas.microsoft.com/office/drawing/2014/main" val="10001"/>
                  </a:ext>
                </a:extLst>
              </a:tr>
            </a:tbl>
          </a:graphicData>
        </a:graphic>
      </p:graphicFrame>
      <p:sp>
        <p:nvSpPr>
          <p:cNvPr id="8" name="직사각형 7"/>
          <p:cNvSpPr/>
          <p:nvPr/>
        </p:nvSpPr>
        <p:spPr>
          <a:xfrm>
            <a:off x="1556472" y="4211390"/>
            <a:ext cx="3872792" cy="72008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r>
              <a:rPr lang="en-US" altLang="ko-KR" sz="1200" dirty="0" smtClean="0"/>
              <a:t>MSG-KIND:LOGOUT&lt;CR&gt;&lt;LF&gt;</a:t>
            </a:r>
          </a:p>
          <a:p>
            <a:r>
              <a:rPr lang="en-US" altLang="ko-KR" sz="1200" dirty="0" smtClean="0"/>
              <a:t>DATA-LENGTH:13&lt;CR&gt;&lt;LF&gt;</a:t>
            </a:r>
            <a:endParaRPr lang="ko-KR" altLang="en-US" sz="1200" dirty="0"/>
          </a:p>
        </p:txBody>
      </p:sp>
      <p:sp>
        <p:nvSpPr>
          <p:cNvPr id="9" name="직사각형 8"/>
          <p:cNvSpPr/>
          <p:nvPr/>
        </p:nvSpPr>
        <p:spPr>
          <a:xfrm>
            <a:off x="1556472" y="5363517"/>
            <a:ext cx="3872792" cy="490947"/>
          </a:xfrm>
          <a:prstGeom prst="rect">
            <a:avLst/>
          </a:prstGeom>
        </p:spPr>
        <p:style>
          <a:lnRef idx="2">
            <a:schemeClr val="dk1"/>
          </a:lnRef>
          <a:fillRef idx="1">
            <a:schemeClr val="lt1"/>
          </a:fillRef>
          <a:effectRef idx="0">
            <a:schemeClr val="dk1"/>
          </a:effectRef>
          <a:fontRef idx="minor">
            <a:schemeClr val="dk1"/>
          </a:fontRef>
        </p:style>
        <p:txBody>
          <a:bodyPr rtlCol="0" anchor="ctr"/>
          <a:lstStyle/>
          <a:p>
            <a:r>
              <a:rPr lang="en-US" altLang="ko-KR" sz="1200" dirty="0" smtClean="0"/>
              <a:t>RESULT:TRUE&lt;CR&gt;&lt;LF&gt;</a:t>
            </a:r>
          </a:p>
        </p:txBody>
      </p:sp>
      <p:sp>
        <p:nvSpPr>
          <p:cNvPr id="10" name="직사각형 9"/>
          <p:cNvSpPr/>
          <p:nvPr/>
        </p:nvSpPr>
        <p:spPr>
          <a:xfrm>
            <a:off x="1556472" y="4931470"/>
            <a:ext cx="3872792" cy="432048"/>
          </a:xfrm>
          <a:prstGeom prst="rect">
            <a:avLst/>
          </a:prstGeom>
          <a:solidFill>
            <a:schemeClr val="bg1">
              <a:lumMod val="95000"/>
            </a:schemeClr>
          </a:solidFill>
        </p:spPr>
        <p:style>
          <a:lnRef idx="2">
            <a:schemeClr val="dk1"/>
          </a:lnRef>
          <a:fillRef idx="1">
            <a:schemeClr val="lt1"/>
          </a:fillRef>
          <a:effectRef idx="0">
            <a:schemeClr val="dk1"/>
          </a:effectRef>
          <a:fontRef idx="minor">
            <a:schemeClr val="dk1"/>
          </a:fontRef>
        </p:style>
        <p:txBody>
          <a:bodyPr rtlCol="0" anchor="ctr"/>
          <a:lstStyle/>
          <a:p>
            <a:pPr algn="ctr"/>
            <a:r>
              <a:rPr lang="en-US" altLang="ko-KR" sz="1200" dirty="0" smtClean="0"/>
              <a:t>&lt;CR&gt;&lt;LF&gt;</a:t>
            </a:r>
            <a:endParaRPr lang="ko-KR" altLang="en-US" sz="1200" dirty="0"/>
          </a:p>
        </p:txBody>
      </p:sp>
      <p:sp>
        <p:nvSpPr>
          <p:cNvPr id="11" name="직사각형 10"/>
          <p:cNvSpPr/>
          <p:nvPr/>
        </p:nvSpPr>
        <p:spPr>
          <a:xfrm>
            <a:off x="1556472" y="5854464"/>
            <a:ext cx="3872792" cy="432048"/>
          </a:xfrm>
          <a:prstGeom prst="rect">
            <a:avLst/>
          </a:prstGeom>
          <a:solidFill>
            <a:schemeClr val="bg1">
              <a:lumMod val="95000"/>
            </a:schemeClr>
          </a:solidFill>
        </p:spPr>
        <p:style>
          <a:lnRef idx="2">
            <a:schemeClr val="dk1"/>
          </a:lnRef>
          <a:fillRef idx="1">
            <a:schemeClr val="lt1"/>
          </a:fillRef>
          <a:effectRef idx="0">
            <a:schemeClr val="dk1"/>
          </a:effectRef>
          <a:fontRef idx="minor">
            <a:schemeClr val="dk1"/>
          </a:fontRef>
        </p:style>
        <p:txBody>
          <a:bodyPr rtlCol="0" anchor="ctr"/>
          <a:lstStyle/>
          <a:p>
            <a:pPr algn="ctr"/>
            <a:r>
              <a:rPr lang="en-US" altLang="ko-KR" sz="1200" dirty="0" smtClean="0"/>
              <a:t>&lt;NULL&gt;</a:t>
            </a:r>
            <a:endParaRPr lang="ko-KR" altLang="en-US" sz="1200" dirty="0"/>
          </a:p>
        </p:txBody>
      </p:sp>
      <p:sp>
        <p:nvSpPr>
          <p:cNvPr id="12" name="TextBox 11"/>
          <p:cNvSpPr txBox="1"/>
          <p:nvPr/>
        </p:nvSpPr>
        <p:spPr>
          <a:xfrm>
            <a:off x="1700808" y="6295265"/>
            <a:ext cx="3488455" cy="246221"/>
          </a:xfrm>
          <a:prstGeom prst="rect">
            <a:avLst/>
          </a:prstGeom>
          <a:noFill/>
        </p:spPr>
        <p:txBody>
          <a:bodyPr wrap="none" rtlCol="0">
            <a:spAutoFit/>
          </a:bodyPr>
          <a:lstStyle/>
          <a:p>
            <a:r>
              <a:rPr lang="en-US" altLang="ko-KR" sz="1000" dirty="0"/>
              <a:t>[Example for configuration of </a:t>
            </a:r>
            <a:r>
              <a:rPr lang="en-US" altLang="ko-KR" sz="1000" dirty="0" smtClean="0"/>
              <a:t>LOGOUT </a:t>
            </a:r>
            <a:r>
              <a:rPr lang="en-US" altLang="ko-KR" sz="1000" dirty="0"/>
              <a:t>transport packet]</a:t>
            </a:r>
            <a:endParaRPr lang="ko-KR" altLang="en-US" sz="1000" dirty="0"/>
          </a:p>
        </p:txBody>
      </p:sp>
      <p:graphicFrame>
        <p:nvGraphicFramePr>
          <p:cNvPr id="13" name="표 12"/>
          <p:cNvGraphicFramePr>
            <a:graphicFrameLocks noGrp="1"/>
          </p:cNvGraphicFramePr>
          <p:nvPr>
            <p:extLst>
              <p:ext uri="{D42A27DB-BD31-4B8C-83A1-F6EECF244321}">
                <p14:modId xmlns:p14="http://schemas.microsoft.com/office/powerpoint/2010/main" val="2684929288"/>
              </p:ext>
            </p:extLst>
          </p:nvPr>
        </p:nvGraphicFramePr>
        <p:xfrm>
          <a:off x="357166" y="2195736"/>
          <a:ext cx="6072230" cy="975360"/>
        </p:xfrm>
        <a:graphic>
          <a:graphicData uri="http://schemas.openxmlformats.org/drawingml/2006/table">
            <a:tbl>
              <a:tblPr firstRow="1" bandRow="1">
                <a:tableStyleId>{073A0DAA-6AF3-43AB-8588-CEC1D06C72B9}</a:tableStyleId>
              </a:tblPr>
              <a:tblGrid>
                <a:gridCol w="2000264">
                  <a:extLst>
                    <a:ext uri="{9D8B030D-6E8A-4147-A177-3AD203B41FA5}">
                      <a16:colId xmlns:a16="http://schemas.microsoft.com/office/drawing/2014/main" val="20000"/>
                    </a:ext>
                  </a:extLst>
                </a:gridCol>
                <a:gridCol w="4071966">
                  <a:extLst>
                    <a:ext uri="{9D8B030D-6E8A-4147-A177-3AD203B41FA5}">
                      <a16:colId xmlns:a16="http://schemas.microsoft.com/office/drawing/2014/main" val="20001"/>
                    </a:ext>
                  </a:extLst>
                </a:gridCol>
              </a:tblGrid>
              <a:tr h="0">
                <a:tc>
                  <a:txBody>
                    <a:bodyPr/>
                    <a:lstStyle/>
                    <a:p>
                      <a:pPr algn="ctr" latinLnBrk="1"/>
                      <a:r>
                        <a:rPr lang="en-US" altLang="ko-KR" sz="1000" dirty="0" smtClean="0"/>
                        <a:t>Items</a:t>
                      </a:r>
                      <a:endParaRPr lang="ko-KR" altLang="en-US" sz="1000" dirty="0"/>
                    </a:p>
                  </a:txBody>
                  <a:tcPr/>
                </a:tc>
                <a:tc>
                  <a:txBody>
                    <a:bodyPr/>
                    <a:lstStyle/>
                    <a:p>
                      <a:pPr algn="ctr" latinLnBrk="1"/>
                      <a:r>
                        <a:rPr lang="en-US" altLang="ko-KR" sz="1000" dirty="0" smtClean="0"/>
                        <a:t>Contents</a:t>
                      </a:r>
                      <a:endParaRPr lang="ko-KR" altLang="en-US" sz="1000" dirty="0"/>
                    </a:p>
                  </a:txBody>
                  <a:tcPr/>
                </a:tc>
                <a:extLst>
                  <a:ext uri="{0D108BD9-81ED-4DB2-BD59-A6C34878D82A}">
                    <a16:rowId xmlns:a16="http://schemas.microsoft.com/office/drawing/2014/main" val="10000"/>
                  </a:ext>
                </a:extLst>
              </a:tr>
              <a:tr h="0">
                <a:tc>
                  <a:txBody>
                    <a:bodyPr/>
                    <a:lstStyle/>
                    <a:p>
                      <a:pPr latinLnBrk="1"/>
                      <a:r>
                        <a:rPr lang="en-US" altLang="ko-KR" sz="1000" dirty="0" smtClean="0"/>
                        <a:t>Direction</a:t>
                      </a:r>
                      <a:r>
                        <a:rPr lang="en-US" altLang="ko-KR" sz="1000" baseline="0" dirty="0" smtClean="0"/>
                        <a:t> of t</a:t>
                      </a:r>
                      <a:r>
                        <a:rPr lang="en-US" altLang="ko-KR" sz="1000" dirty="0" smtClean="0"/>
                        <a:t>ransmission</a:t>
                      </a:r>
                      <a:endParaRPr lang="ko-KR" altLang="en-US" sz="1000" dirty="0"/>
                    </a:p>
                  </a:txBody>
                  <a:tcPr/>
                </a:tc>
                <a:tc>
                  <a:txBody>
                    <a:bodyPr/>
                    <a:lstStyle/>
                    <a:p>
                      <a:pPr latinLnBrk="1"/>
                      <a:r>
                        <a:rPr lang="en-US" altLang="ko-KR" sz="1000" dirty="0" smtClean="0"/>
                        <a:t>STB -&gt; PC</a:t>
                      </a:r>
                      <a:endParaRPr lang="ko-KR" altLang="en-US" sz="1000" dirty="0"/>
                    </a:p>
                  </a:txBody>
                  <a:tcPr/>
                </a:tc>
                <a:extLst>
                  <a:ext uri="{0D108BD9-81ED-4DB2-BD59-A6C34878D82A}">
                    <a16:rowId xmlns:a16="http://schemas.microsoft.com/office/drawing/2014/main" val="10001"/>
                  </a:ext>
                </a:extLst>
              </a:tr>
              <a:tr h="0">
                <a:tc>
                  <a:txBody>
                    <a:bodyPr/>
                    <a:lstStyle/>
                    <a:p>
                      <a:pPr latinLnBrk="1"/>
                      <a:r>
                        <a:rPr lang="en-US" altLang="ko-KR" sz="1000" dirty="0" smtClean="0"/>
                        <a:t>Transmission</a:t>
                      </a:r>
                      <a:r>
                        <a:rPr lang="en-US" altLang="ko-KR" sz="1000" baseline="0" dirty="0" smtClean="0"/>
                        <a:t> time</a:t>
                      </a:r>
                      <a:endParaRPr lang="ko-KR" altLang="en-US" sz="1000" dirty="0"/>
                    </a:p>
                  </a:txBody>
                  <a:tcPr/>
                </a:tc>
                <a:tc>
                  <a:txBody>
                    <a:bodyPr/>
                    <a:lstStyle/>
                    <a:p>
                      <a:pPr latinLnBrk="1"/>
                      <a:r>
                        <a:rPr lang="en-US" altLang="ko-KR" sz="1000" dirty="0" smtClean="0"/>
                        <a:t>Once after</a:t>
                      </a:r>
                      <a:r>
                        <a:rPr lang="en-US" altLang="ko-KR" sz="1000" baseline="0" dirty="0" smtClean="0"/>
                        <a:t> authentication revoke complete</a:t>
                      </a:r>
                      <a:endParaRPr lang="ko-KR" altLang="en-US" sz="1000" dirty="0"/>
                    </a:p>
                  </a:txBody>
                  <a:tcPr/>
                </a:tc>
                <a:extLst>
                  <a:ext uri="{0D108BD9-81ED-4DB2-BD59-A6C34878D82A}">
                    <a16:rowId xmlns:a16="http://schemas.microsoft.com/office/drawing/2014/main" val="10002"/>
                  </a:ext>
                </a:extLst>
              </a:tr>
              <a:tr h="0">
                <a:tc>
                  <a:txBody>
                    <a:bodyPr/>
                    <a:lstStyle/>
                    <a:p>
                      <a:pPr latinLnBrk="1"/>
                      <a:r>
                        <a:rPr lang="en-US" altLang="ko-KR" sz="1000" dirty="0" smtClean="0"/>
                        <a:t>Transmission Interval</a:t>
                      </a:r>
                      <a:endParaRPr lang="ko-KR" altLang="en-US" sz="1000" dirty="0"/>
                    </a:p>
                  </a:txBody>
                  <a:tcPr/>
                </a:tc>
                <a:tc>
                  <a:txBody>
                    <a:bodyPr/>
                    <a:lstStyle/>
                    <a:p>
                      <a:pPr latinLnBrk="1"/>
                      <a:r>
                        <a:rPr lang="en-US" altLang="ko-KR" sz="1000" dirty="0" smtClean="0"/>
                        <a:t>Once</a:t>
                      </a:r>
                      <a:endParaRPr lang="ko-KR" altLang="en-US" sz="1000" dirty="0"/>
                    </a:p>
                  </a:txBody>
                  <a:tcPr/>
                </a:tc>
                <a:extLst>
                  <a:ext uri="{0D108BD9-81ED-4DB2-BD59-A6C34878D82A}">
                    <a16:rowId xmlns:a16="http://schemas.microsoft.com/office/drawing/2014/main" val="10003"/>
                  </a:ext>
                </a:extLst>
              </a:tr>
            </a:tbl>
          </a:graphicData>
        </a:graphic>
      </p:graphicFrame>
      <p:sp>
        <p:nvSpPr>
          <p:cNvPr id="14" name="모서리가 둥근 직사각형 13"/>
          <p:cNvSpPr/>
          <p:nvPr/>
        </p:nvSpPr>
        <p:spPr>
          <a:xfrm>
            <a:off x="214313" y="1212828"/>
            <a:ext cx="2566615" cy="285750"/>
          </a:xfrm>
          <a:prstGeom prst="roundRect">
            <a:avLst/>
          </a:prstGeom>
        </p:spPr>
        <p:style>
          <a:lnRef idx="1">
            <a:schemeClr val="accent2"/>
          </a:lnRef>
          <a:fillRef idx="2">
            <a:schemeClr val="accent2"/>
          </a:fillRef>
          <a:effectRef idx="1">
            <a:schemeClr val="accent2"/>
          </a:effectRef>
          <a:fontRef idx="minor">
            <a:schemeClr val="dk1"/>
          </a:fontRef>
        </p:style>
        <p:txBody>
          <a:bodyPr anchor="ctr"/>
          <a:lstStyle/>
          <a:p>
            <a:pPr fontAlgn="auto">
              <a:spcBef>
                <a:spcPts val="0"/>
              </a:spcBef>
              <a:spcAft>
                <a:spcPts val="0"/>
              </a:spcAft>
              <a:defRPr/>
            </a:pPr>
            <a:r>
              <a:rPr kumimoji="0" lang="en-US" altLang="ko-KR" sz="1200" b="1" dirty="0" smtClean="0"/>
              <a:t>2.4.5 LOGOUT</a:t>
            </a:r>
            <a:endParaRPr kumimoji="0" lang="ko-KR" altLang="en-US" sz="1200" b="1" dirty="0"/>
          </a:p>
        </p:txBody>
      </p:sp>
      <p:sp>
        <p:nvSpPr>
          <p:cNvPr id="20" name="슬라이드 번호 개체 틀 19"/>
          <p:cNvSpPr>
            <a:spLocks noGrp="1"/>
          </p:cNvSpPr>
          <p:nvPr>
            <p:ph type="sldNum" sz="quarter" idx="12"/>
          </p:nvPr>
        </p:nvSpPr>
        <p:spPr>
          <a:xfrm>
            <a:off x="5213176" y="8693679"/>
            <a:ext cx="1600200" cy="486833"/>
          </a:xfrm>
        </p:spPr>
        <p:txBody>
          <a:bodyPr/>
          <a:lstStyle/>
          <a:p>
            <a:fld id="{4AFB1CAC-E0B2-4E67-BA47-1772C30776A2}" type="slidenum">
              <a:rPr lang="ko-KR" altLang="en-US" smtClean="0"/>
              <a:pPr/>
              <a:t>19</a:t>
            </a:fld>
            <a:endParaRPr lang="ko-KR" altLang="en-US"/>
          </a:p>
        </p:txBody>
      </p:sp>
      <p:grpSp>
        <p:nvGrpSpPr>
          <p:cNvPr id="21" name="그룹 20"/>
          <p:cNvGrpSpPr/>
          <p:nvPr/>
        </p:nvGrpSpPr>
        <p:grpSpPr>
          <a:xfrm>
            <a:off x="3022624" y="35496"/>
            <a:ext cx="3790752" cy="432048"/>
            <a:chOff x="214313" y="714375"/>
            <a:chExt cx="6429375" cy="714375"/>
          </a:xfrm>
        </p:grpSpPr>
        <p:sp>
          <p:nvSpPr>
            <p:cNvPr id="22" name="모서리가 둥근 직사각형 21"/>
            <p:cNvSpPr/>
            <p:nvPr/>
          </p:nvSpPr>
          <p:spPr bwMode="auto">
            <a:xfrm>
              <a:off x="214313" y="714375"/>
              <a:ext cx="6429375" cy="714375"/>
            </a:xfrm>
            <a:prstGeom prst="roundRect">
              <a:avLst/>
            </a:prstGeom>
          </p:spPr>
          <p:style>
            <a:lnRef idx="3">
              <a:schemeClr val="lt1"/>
            </a:lnRef>
            <a:fillRef idx="1">
              <a:schemeClr val="accent6"/>
            </a:fillRef>
            <a:effectRef idx="1">
              <a:schemeClr val="accent6"/>
            </a:effectRef>
            <a:fontRef idx="minor">
              <a:schemeClr val="lt1"/>
            </a:fontRef>
          </p:style>
          <p:txBody>
            <a:bodyPr anchor="ctr"/>
            <a:lstStyle/>
            <a:p>
              <a:pPr algn="ctr" fontAlgn="auto">
                <a:spcBef>
                  <a:spcPts val="0"/>
                </a:spcBef>
                <a:spcAft>
                  <a:spcPts val="0"/>
                </a:spcAft>
                <a:defRPr/>
              </a:pPr>
              <a:endParaRPr kumimoji="0" lang="ko-KR" altLang="en-US" sz="1100"/>
            </a:p>
          </p:txBody>
        </p:sp>
        <p:sp>
          <p:nvSpPr>
            <p:cNvPr id="23" name="모서리가 둥근 직사각형 22"/>
            <p:cNvSpPr/>
            <p:nvPr/>
          </p:nvSpPr>
          <p:spPr bwMode="auto">
            <a:xfrm>
              <a:off x="357188" y="785813"/>
              <a:ext cx="6143625" cy="581025"/>
            </a:xfrm>
            <a:prstGeom prst="roundRect">
              <a:avLst/>
            </a:prstGeom>
            <a:ln>
              <a:solidFill>
                <a:schemeClr val="accent6">
                  <a:lumMod val="75000"/>
                </a:schemeClr>
              </a:solidFill>
            </a:ln>
          </p:spPr>
          <p:style>
            <a:lnRef idx="2">
              <a:schemeClr val="accent6"/>
            </a:lnRef>
            <a:fillRef idx="1">
              <a:schemeClr val="lt1"/>
            </a:fillRef>
            <a:effectRef idx="0">
              <a:schemeClr val="accent6"/>
            </a:effectRef>
            <a:fontRef idx="minor">
              <a:schemeClr val="dk1"/>
            </a:fontRef>
          </p:style>
          <p:txBody>
            <a:bodyPr anchor="ctr"/>
            <a:lstStyle/>
            <a:p>
              <a:pPr algn="ctr" fontAlgn="auto">
                <a:spcBef>
                  <a:spcPts val="0"/>
                </a:spcBef>
                <a:spcAft>
                  <a:spcPts val="0"/>
                </a:spcAft>
                <a:defRPr/>
              </a:pPr>
              <a:r>
                <a:rPr lang="en-US" altLang="ko-KR" sz="1000" dirty="0">
                  <a:latin typeface="HY견고딕" pitchFamily="18" charset="-127"/>
                  <a:ea typeface="HY견고딕" pitchFamily="18" charset="-127"/>
                </a:rPr>
                <a:t>2. STB </a:t>
              </a:r>
              <a:r>
                <a:rPr lang="en-US" altLang="ko-KR" sz="1000" dirty="0" err="1">
                  <a:latin typeface="HY견고딕" pitchFamily="18" charset="-127"/>
                  <a:ea typeface="HY견고딕" pitchFamily="18" charset="-127"/>
                </a:rPr>
                <a:t>Deamon</a:t>
              </a:r>
              <a:r>
                <a:rPr lang="en-US" altLang="ko-KR" sz="1000" dirty="0">
                  <a:latin typeface="HY견고딕" pitchFamily="18" charset="-127"/>
                  <a:ea typeface="HY견고딕" pitchFamily="18" charset="-127"/>
                </a:rPr>
                <a:t> communication Scenario</a:t>
              </a:r>
              <a:endParaRPr lang="ko-KR" altLang="en-US" sz="1000" dirty="0">
                <a:latin typeface="HY견고딕" pitchFamily="18" charset="-127"/>
                <a:ea typeface="HY견고딕" pitchFamily="18" charset="-127"/>
              </a:endParaRPr>
            </a:p>
          </p:txBody>
        </p:sp>
      </p:grpSp>
      <p:sp>
        <p:nvSpPr>
          <p:cNvPr id="24" name="모서리가 둥근 직사각형 23"/>
          <p:cNvSpPr/>
          <p:nvPr/>
        </p:nvSpPr>
        <p:spPr>
          <a:xfrm>
            <a:off x="3526681" y="611560"/>
            <a:ext cx="3286695" cy="285750"/>
          </a:xfrm>
          <a:prstGeom prst="roundRect">
            <a:avLst/>
          </a:prstGeom>
        </p:spPr>
        <p:style>
          <a:lnRef idx="1">
            <a:schemeClr val="accent6"/>
          </a:lnRef>
          <a:fillRef idx="3">
            <a:schemeClr val="accent6"/>
          </a:fillRef>
          <a:effectRef idx="2">
            <a:schemeClr val="accent6"/>
          </a:effectRef>
          <a:fontRef idx="minor">
            <a:schemeClr val="lt1"/>
          </a:fontRef>
        </p:style>
        <p:txBody>
          <a:bodyPr anchor="ctr"/>
          <a:lstStyle/>
          <a:p>
            <a:pPr fontAlgn="auto">
              <a:spcBef>
                <a:spcPts val="0"/>
              </a:spcBef>
              <a:spcAft>
                <a:spcPts val="0"/>
              </a:spcAft>
              <a:defRPr/>
            </a:pPr>
            <a:r>
              <a:rPr kumimoji="0" lang="en-US" altLang="ko-KR" sz="1000" b="1" dirty="0" smtClean="0"/>
              <a:t>2.4 STB </a:t>
            </a:r>
            <a:r>
              <a:rPr kumimoji="0" lang="en-US" altLang="ko-KR" sz="1000" b="1" dirty="0" err="1" smtClean="0"/>
              <a:t>Deamon</a:t>
            </a:r>
            <a:r>
              <a:rPr kumimoji="0" lang="en-US" altLang="ko-KR" sz="1000" b="1" dirty="0" smtClean="0"/>
              <a:t> Communication Detail Protocol</a:t>
            </a:r>
            <a:endParaRPr kumimoji="0" lang="ko-KR" altLang="en-US" sz="1000" b="1"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9"/>
          <p:cNvSpPr>
            <a:spLocks noChangeArrowheads="1"/>
          </p:cNvSpPr>
          <p:nvPr/>
        </p:nvSpPr>
        <p:spPr bwMode="auto">
          <a:xfrm>
            <a:off x="214313" y="1571604"/>
            <a:ext cx="6429375" cy="7358084"/>
          </a:xfrm>
          <a:prstGeom prst="roundRect">
            <a:avLst>
              <a:gd name="adj" fmla="val 3815"/>
            </a:avLst>
          </a:prstGeom>
          <a:noFill/>
          <a:ln>
            <a:headEnd/>
            <a:tailEnd/>
          </a:ln>
        </p:spPr>
        <p:style>
          <a:lnRef idx="2">
            <a:schemeClr val="accent5"/>
          </a:lnRef>
          <a:fillRef idx="1">
            <a:schemeClr val="lt1"/>
          </a:fillRef>
          <a:effectRef idx="0">
            <a:schemeClr val="accent5"/>
          </a:effectRef>
          <a:fontRef idx="minor">
            <a:schemeClr val="dk1"/>
          </a:fontRef>
        </p:style>
        <p:txBody>
          <a:bodyPr wrap="none" anchor="ctr"/>
          <a:lstStyle/>
          <a:p>
            <a:pPr fontAlgn="auto">
              <a:spcBef>
                <a:spcPts val="0"/>
              </a:spcBef>
              <a:spcAft>
                <a:spcPts val="0"/>
              </a:spcAft>
              <a:defRPr/>
            </a:pPr>
            <a:endParaRPr kumimoji="0" lang="ko-KR" altLang="en-US"/>
          </a:p>
        </p:txBody>
      </p:sp>
      <p:grpSp>
        <p:nvGrpSpPr>
          <p:cNvPr id="3" name="그룹 2"/>
          <p:cNvGrpSpPr/>
          <p:nvPr/>
        </p:nvGrpSpPr>
        <p:grpSpPr>
          <a:xfrm>
            <a:off x="0" y="0"/>
            <a:ext cx="6858000" cy="512763"/>
            <a:chOff x="0" y="0"/>
            <a:chExt cx="6858000" cy="512763"/>
          </a:xfrm>
        </p:grpSpPr>
        <p:sp>
          <p:nvSpPr>
            <p:cNvPr id="4" name="직사각형 3"/>
            <p:cNvSpPr/>
            <p:nvPr/>
          </p:nvSpPr>
          <p:spPr>
            <a:xfrm>
              <a:off x="0" y="0"/>
              <a:ext cx="6858000" cy="500063"/>
            </a:xfrm>
            <a:prstGeom prst="rect">
              <a:avLst/>
            </a:prstGeom>
          </p:spPr>
          <p:style>
            <a:lnRef idx="1">
              <a:schemeClr val="accent6"/>
            </a:lnRef>
            <a:fillRef idx="3">
              <a:schemeClr val="accent6"/>
            </a:fillRef>
            <a:effectRef idx="2">
              <a:schemeClr val="accent6"/>
            </a:effectRef>
            <a:fontRef idx="minor">
              <a:schemeClr val="lt1"/>
            </a:fontRef>
          </p:style>
          <p:txBody>
            <a:bodyPr anchor="ctr"/>
            <a:lstStyle/>
            <a:p>
              <a:pPr algn="ctr" fontAlgn="auto">
                <a:spcBef>
                  <a:spcPts val="0"/>
                </a:spcBef>
                <a:spcAft>
                  <a:spcPts val="0"/>
                </a:spcAft>
                <a:defRPr/>
              </a:pPr>
              <a:endParaRPr kumimoji="0" lang="ko-KR" altLang="en-US"/>
            </a:p>
          </p:txBody>
        </p:sp>
        <p:pic>
          <p:nvPicPr>
            <p:cNvPr id="5" name="Picture 3"/>
            <p:cNvPicPr>
              <a:picLocks noChangeAspect="1" noChangeArrowheads="1"/>
            </p:cNvPicPr>
            <p:nvPr/>
          </p:nvPicPr>
          <p:blipFill>
            <a:blip r:embed="rId2" cstate="print"/>
            <a:srcRect/>
            <a:stretch>
              <a:fillRect/>
            </a:stretch>
          </p:blipFill>
          <p:spPr bwMode="auto">
            <a:xfrm>
              <a:off x="0" y="0"/>
              <a:ext cx="1358900" cy="512763"/>
            </a:xfrm>
            <a:prstGeom prst="rect">
              <a:avLst/>
            </a:prstGeom>
            <a:ln>
              <a:noFill/>
            </a:ln>
            <a:effectLst>
              <a:softEdge rad="63500"/>
            </a:effectLst>
          </p:spPr>
        </p:pic>
      </p:grpSp>
      <p:sp>
        <p:nvSpPr>
          <p:cNvPr id="6" name="모서리가 둥근 직사각형 5"/>
          <p:cNvSpPr/>
          <p:nvPr/>
        </p:nvSpPr>
        <p:spPr>
          <a:xfrm>
            <a:off x="357188" y="1714480"/>
            <a:ext cx="6143625" cy="337240"/>
          </a:xfrm>
          <a:prstGeom prst="roundRect">
            <a:avLst/>
          </a:prstGeom>
          <a:solidFill>
            <a:schemeClr val="bg1">
              <a:lumMod val="95000"/>
            </a:schemeClr>
          </a:solidFill>
          <a:ln>
            <a:solidFill>
              <a:schemeClr val="bg1"/>
            </a:solidFill>
          </a:ln>
        </p:spPr>
        <p:style>
          <a:lnRef idx="1">
            <a:schemeClr val="dk1"/>
          </a:lnRef>
          <a:fillRef idx="2">
            <a:schemeClr val="dk1"/>
          </a:fillRef>
          <a:effectRef idx="1">
            <a:schemeClr val="dk1"/>
          </a:effectRef>
          <a:fontRef idx="minor">
            <a:schemeClr val="dk1"/>
          </a:fontRef>
        </p:style>
        <p:txBody>
          <a:bodyPr anchor="ctr"/>
          <a:lstStyle/>
          <a:p>
            <a:pPr fontAlgn="auto">
              <a:spcBef>
                <a:spcPts val="0"/>
              </a:spcBef>
              <a:spcAft>
                <a:spcPts val="0"/>
              </a:spcAft>
              <a:defRPr/>
            </a:pPr>
            <a:r>
              <a:rPr lang="en-US" altLang="ko-KR" sz="1000" dirty="0" smtClean="0">
                <a:solidFill>
                  <a:srgbClr val="002060"/>
                </a:solidFill>
              </a:rPr>
              <a:t>If </a:t>
            </a:r>
            <a:r>
              <a:rPr lang="en-US" altLang="ko-KR" sz="1000" dirty="0">
                <a:solidFill>
                  <a:srgbClr val="002060"/>
                </a:solidFill>
              </a:rPr>
              <a:t>a reboot is required, the STB daemon informs the STB ATT program which </a:t>
            </a:r>
            <a:r>
              <a:rPr lang="en-US" altLang="ko-KR" sz="1000" dirty="0" smtClean="0">
                <a:solidFill>
                  <a:srgbClr val="002060"/>
                </a:solidFill>
              </a:rPr>
              <a:t>step </a:t>
            </a:r>
            <a:r>
              <a:rPr lang="en-US" altLang="ko-KR" sz="1000" dirty="0">
                <a:solidFill>
                  <a:srgbClr val="002060"/>
                </a:solidFill>
              </a:rPr>
              <a:t>of reboot is in.</a:t>
            </a:r>
            <a:endParaRPr lang="en-US" altLang="ko-KR" sz="1000" dirty="0" smtClean="0">
              <a:solidFill>
                <a:srgbClr val="002060"/>
              </a:solidFill>
              <a:ea typeface="HY중고딕" pitchFamily="18" charset="-127"/>
            </a:endParaRPr>
          </a:p>
        </p:txBody>
      </p:sp>
      <p:graphicFrame>
        <p:nvGraphicFramePr>
          <p:cNvPr id="7" name="표 6"/>
          <p:cNvGraphicFramePr>
            <a:graphicFrameLocks noGrp="1"/>
          </p:cNvGraphicFramePr>
          <p:nvPr>
            <p:extLst>
              <p:ext uri="{D42A27DB-BD31-4B8C-83A1-F6EECF244321}">
                <p14:modId xmlns:p14="http://schemas.microsoft.com/office/powerpoint/2010/main" val="833143834"/>
              </p:ext>
            </p:extLst>
          </p:nvPr>
        </p:nvGraphicFramePr>
        <p:xfrm>
          <a:off x="332655" y="3875492"/>
          <a:ext cx="6120681" cy="502920"/>
        </p:xfrm>
        <a:graphic>
          <a:graphicData uri="http://schemas.openxmlformats.org/drawingml/2006/table">
            <a:tbl>
              <a:tblPr firstRow="1" bandRow="1">
                <a:tableStyleId>{5C22544A-7EE6-4342-B048-85BDC9FD1C3A}</a:tableStyleId>
              </a:tblPr>
              <a:tblGrid>
                <a:gridCol w="2040227">
                  <a:extLst>
                    <a:ext uri="{9D8B030D-6E8A-4147-A177-3AD203B41FA5}">
                      <a16:colId xmlns:a16="http://schemas.microsoft.com/office/drawing/2014/main" val="20000"/>
                    </a:ext>
                  </a:extLst>
                </a:gridCol>
                <a:gridCol w="2040227">
                  <a:extLst>
                    <a:ext uri="{9D8B030D-6E8A-4147-A177-3AD203B41FA5}">
                      <a16:colId xmlns:a16="http://schemas.microsoft.com/office/drawing/2014/main" val="20001"/>
                    </a:ext>
                  </a:extLst>
                </a:gridCol>
                <a:gridCol w="2040227">
                  <a:extLst>
                    <a:ext uri="{9D8B030D-6E8A-4147-A177-3AD203B41FA5}">
                      <a16:colId xmlns:a16="http://schemas.microsoft.com/office/drawing/2014/main" val="20002"/>
                    </a:ext>
                  </a:extLst>
                </a:gridCol>
              </a:tblGrid>
              <a:tr h="0">
                <a:tc>
                  <a:txBody>
                    <a:bodyPr/>
                    <a:lstStyle/>
                    <a:p>
                      <a:pPr algn="ctr" latinLnBrk="1"/>
                      <a:r>
                        <a:rPr lang="en-US" altLang="ko-KR" sz="1000" dirty="0" smtClean="0"/>
                        <a:t>Information</a:t>
                      </a:r>
                      <a:endParaRPr lang="ko-KR" altLang="en-US" sz="1000" dirty="0"/>
                    </a:p>
                  </a:txBody>
                  <a:tcPr/>
                </a:tc>
                <a:tc>
                  <a:txBody>
                    <a:bodyPr/>
                    <a:lstStyle/>
                    <a:p>
                      <a:pPr algn="ctr" latinLnBrk="1"/>
                      <a:r>
                        <a:rPr lang="en-US" altLang="ko-KR" sz="1000" dirty="0" smtClean="0"/>
                        <a:t>Data type</a:t>
                      </a:r>
                      <a:endParaRPr lang="ko-KR" altLang="en-US" sz="1000" dirty="0"/>
                    </a:p>
                  </a:txBody>
                  <a:tcPr/>
                </a:tc>
                <a:tc>
                  <a:txBody>
                    <a:bodyPr/>
                    <a:lstStyle/>
                    <a:p>
                      <a:pPr algn="ctr" latinLnBrk="1"/>
                      <a:r>
                        <a:rPr lang="en-US" altLang="ko-KR" sz="1000" dirty="0" smtClean="0"/>
                        <a:t>Data</a:t>
                      </a:r>
                      <a:endParaRPr lang="ko-KR" altLang="en-US" sz="1000" dirty="0"/>
                    </a:p>
                  </a:txBody>
                  <a:tcPr/>
                </a:tc>
                <a:extLst>
                  <a:ext uri="{0D108BD9-81ED-4DB2-BD59-A6C34878D82A}">
                    <a16:rowId xmlns:a16="http://schemas.microsoft.com/office/drawing/2014/main" val="10000"/>
                  </a:ext>
                </a:extLst>
              </a:tr>
              <a:tr h="0">
                <a:tc>
                  <a:txBody>
                    <a:bodyPr/>
                    <a:lstStyle/>
                    <a:p>
                      <a:pPr latinLnBrk="1"/>
                      <a:r>
                        <a:rPr lang="en-US" altLang="ko-KR" sz="1100" dirty="0" smtClean="0">
                          <a:latin typeface="+mn-lt"/>
                        </a:rPr>
                        <a:t>Reboot</a:t>
                      </a:r>
                      <a:r>
                        <a:rPr lang="en-US" altLang="ko-KR" sz="1100" baseline="0" dirty="0" smtClean="0">
                          <a:latin typeface="+mn-lt"/>
                        </a:rPr>
                        <a:t> step</a:t>
                      </a:r>
                      <a:endParaRPr lang="ko-KR" altLang="en-US" sz="1100" dirty="0">
                        <a:latin typeface="+mn-lt"/>
                      </a:endParaRPr>
                    </a:p>
                  </a:txBody>
                  <a:tcPr anchor="ctr"/>
                </a:tc>
                <a:tc>
                  <a:txBody>
                    <a:bodyPr/>
                    <a:lstStyle/>
                    <a:p>
                      <a:pPr latinLnBrk="1"/>
                      <a:r>
                        <a:rPr lang="en-US" altLang="ko-KR" sz="1100" dirty="0" smtClean="0"/>
                        <a:t>REBOOT-STEP</a:t>
                      </a:r>
                      <a:endParaRPr lang="ko-KR" altLang="en-US" sz="1100" dirty="0"/>
                    </a:p>
                  </a:txBody>
                  <a:tcPr/>
                </a:tc>
                <a:tc>
                  <a:txBody>
                    <a:bodyPr/>
                    <a:lstStyle/>
                    <a:p>
                      <a:pPr marL="0" marR="0" indent="0" algn="l" defTabSz="914400" rtl="0" eaLnBrk="1" fontAlgn="auto" latinLnBrk="1" hangingPunct="1">
                        <a:lnSpc>
                          <a:spcPct val="100000"/>
                        </a:lnSpc>
                        <a:spcBef>
                          <a:spcPts val="0"/>
                        </a:spcBef>
                        <a:spcAft>
                          <a:spcPts val="0"/>
                        </a:spcAft>
                        <a:buClrTx/>
                        <a:buSzTx/>
                        <a:buFontTx/>
                        <a:buNone/>
                        <a:tabLst/>
                        <a:defRPr/>
                      </a:pPr>
                      <a:r>
                        <a:rPr lang="en-US" altLang="ko-KR" sz="1100" dirty="0" smtClean="0"/>
                        <a:t>2 or 3</a:t>
                      </a:r>
                    </a:p>
                  </a:txBody>
                  <a:tcPr anchor="ctr"/>
                </a:tc>
                <a:extLst>
                  <a:ext uri="{0D108BD9-81ED-4DB2-BD59-A6C34878D82A}">
                    <a16:rowId xmlns:a16="http://schemas.microsoft.com/office/drawing/2014/main" val="10001"/>
                  </a:ext>
                </a:extLst>
              </a:tr>
            </a:tbl>
          </a:graphicData>
        </a:graphic>
      </p:graphicFrame>
      <p:sp>
        <p:nvSpPr>
          <p:cNvPr id="8" name="직사각형 7"/>
          <p:cNvSpPr/>
          <p:nvPr/>
        </p:nvSpPr>
        <p:spPr>
          <a:xfrm>
            <a:off x="1556472" y="4587390"/>
            <a:ext cx="3872792" cy="72008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r>
              <a:rPr lang="en-US" altLang="ko-KR" sz="1200" dirty="0" smtClean="0"/>
              <a:t>MSG-KIND:REBOOT&lt;CR&gt;&lt;LF&gt;</a:t>
            </a:r>
          </a:p>
          <a:p>
            <a:r>
              <a:rPr lang="en-US" altLang="ko-KR" sz="1200" dirty="0" smtClean="0"/>
              <a:t>DATA-LENGTH:15&lt;CR&gt;&lt;LF&gt;</a:t>
            </a:r>
            <a:endParaRPr lang="ko-KR" altLang="en-US" sz="1200" dirty="0"/>
          </a:p>
        </p:txBody>
      </p:sp>
      <p:sp>
        <p:nvSpPr>
          <p:cNvPr id="9" name="직사각형 8"/>
          <p:cNvSpPr/>
          <p:nvPr/>
        </p:nvSpPr>
        <p:spPr>
          <a:xfrm>
            <a:off x="1556792" y="5739517"/>
            <a:ext cx="3872792" cy="490947"/>
          </a:xfrm>
          <a:prstGeom prst="rect">
            <a:avLst/>
          </a:prstGeom>
        </p:spPr>
        <p:style>
          <a:lnRef idx="2">
            <a:schemeClr val="dk1"/>
          </a:lnRef>
          <a:fillRef idx="1">
            <a:schemeClr val="lt1"/>
          </a:fillRef>
          <a:effectRef idx="0">
            <a:schemeClr val="dk1"/>
          </a:effectRef>
          <a:fontRef idx="minor">
            <a:schemeClr val="dk1"/>
          </a:fontRef>
        </p:style>
        <p:txBody>
          <a:bodyPr rtlCol="0" anchor="ctr"/>
          <a:lstStyle/>
          <a:p>
            <a:r>
              <a:rPr lang="en-US" altLang="ko-KR" sz="1200" dirty="0" smtClean="0"/>
              <a:t>REBOOT-STEP:2&lt;CR&gt;&lt;LF&gt;</a:t>
            </a:r>
          </a:p>
        </p:txBody>
      </p:sp>
      <p:sp>
        <p:nvSpPr>
          <p:cNvPr id="10" name="직사각형 9"/>
          <p:cNvSpPr/>
          <p:nvPr/>
        </p:nvSpPr>
        <p:spPr>
          <a:xfrm>
            <a:off x="1556472" y="5307470"/>
            <a:ext cx="3872792" cy="432048"/>
          </a:xfrm>
          <a:prstGeom prst="rect">
            <a:avLst/>
          </a:prstGeom>
          <a:solidFill>
            <a:schemeClr val="bg1">
              <a:lumMod val="95000"/>
            </a:schemeClr>
          </a:solidFill>
        </p:spPr>
        <p:style>
          <a:lnRef idx="2">
            <a:schemeClr val="dk1"/>
          </a:lnRef>
          <a:fillRef idx="1">
            <a:schemeClr val="lt1"/>
          </a:fillRef>
          <a:effectRef idx="0">
            <a:schemeClr val="dk1"/>
          </a:effectRef>
          <a:fontRef idx="minor">
            <a:schemeClr val="dk1"/>
          </a:fontRef>
        </p:style>
        <p:txBody>
          <a:bodyPr rtlCol="0" anchor="ctr"/>
          <a:lstStyle/>
          <a:p>
            <a:pPr algn="ctr"/>
            <a:r>
              <a:rPr lang="en-US" altLang="ko-KR" sz="1200" dirty="0" smtClean="0"/>
              <a:t>&lt;CR&gt;&lt;LF&gt;</a:t>
            </a:r>
            <a:endParaRPr lang="ko-KR" altLang="en-US" sz="1200" dirty="0"/>
          </a:p>
        </p:txBody>
      </p:sp>
      <p:sp>
        <p:nvSpPr>
          <p:cNvPr id="11" name="직사각형 10"/>
          <p:cNvSpPr/>
          <p:nvPr/>
        </p:nvSpPr>
        <p:spPr>
          <a:xfrm>
            <a:off x="1556472" y="6230464"/>
            <a:ext cx="3872792" cy="432048"/>
          </a:xfrm>
          <a:prstGeom prst="rect">
            <a:avLst/>
          </a:prstGeom>
          <a:solidFill>
            <a:schemeClr val="bg1">
              <a:lumMod val="95000"/>
            </a:schemeClr>
          </a:solidFill>
        </p:spPr>
        <p:style>
          <a:lnRef idx="2">
            <a:schemeClr val="dk1"/>
          </a:lnRef>
          <a:fillRef idx="1">
            <a:schemeClr val="lt1"/>
          </a:fillRef>
          <a:effectRef idx="0">
            <a:schemeClr val="dk1"/>
          </a:effectRef>
          <a:fontRef idx="minor">
            <a:schemeClr val="dk1"/>
          </a:fontRef>
        </p:style>
        <p:txBody>
          <a:bodyPr rtlCol="0" anchor="ctr"/>
          <a:lstStyle/>
          <a:p>
            <a:pPr algn="ctr"/>
            <a:r>
              <a:rPr lang="en-US" altLang="ko-KR" sz="1200" dirty="0" smtClean="0"/>
              <a:t>&lt;NULL&gt;</a:t>
            </a:r>
            <a:endParaRPr lang="ko-KR" altLang="en-US" sz="1200" dirty="0"/>
          </a:p>
        </p:txBody>
      </p:sp>
      <p:graphicFrame>
        <p:nvGraphicFramePr>
          <p:cNvPr id="13" name="표 12"/>
          <p:cNvGraphicFramePr>
            <a:graphicFrameLocks noGrp="1"/>
          </p:cNvGraphicFramePr>
          <p:nvPr>
            <p:extLst>
              <p:ext uri="{D42A27DB-BD31-4B8C-83A1-F6EECF244321}">
                <p14:modId xmlns:p14="http://schemas.microsoft.com/office/powerpoint/2010/main" val="3197067049"/>
              </p:ext>
            </p:extLst>
          </p:nvPr>
        </p:nvGraphicFramePr>
        <p:xfrm>
          <a:off x="357166" y="2195736"/>
          <a:ext cx="6072230" cy="1036320"/>
        </p:xfrm>
        <a:graphic>
          <a:graphicData uri="http://schemas.openxmlformats.org/drawingml/2006/table">
            <a:tbl>
              <a:tblPr firstRow="1" bandRow="1">
                <a:tableStyleId>{073A0DAA-6AF3-43AB-8588-CEC1D06C72B9}</a:tableStyleId>
              </a:tblPr>
              <a:tblGrid>
                <a:gridCol w="2000264">
                  <a:extLst>
                    <a:ext uri="{9D8B030D-6E8A-4147-A177-3AD203B41FA5}">
                      <a16:colId xmlns:a16="http://schemas.microsoft.com/office/drawing/2014/main" val="20000"/>
                    </a:ext>
                  </a:extLst>
                </a:gridCol>
                <a:gridCol w="4071966">
                  <a:extLst>
                    <a:ext uri="{9D8B030D-6E8A-4147-A177-3AD203B41FA5}">
                      <a16:colId xmlns:a16="http://schemas.microsoft.com/office/drawing/2014/main" val="20001"/>
                    </a:ext>
                  </a:extLst>
                </a:gridCol>
              </a:tblGrid>
              <a:tr h="0">
                <a:tc>
                  <a:txBody>
                    <a:bodyPr/>
                    <a:lstStyle/>
                    <a:p>
                      <a:pPr algn="ctr" latinLnBrk="1"/>
                      <a:r>
                        <a:rPr lang="en-US" altLang="ko-KR" sz="1100" dirty="0" smtClean="0"/>
                        <a:t>Items</a:t>
                      </a:r>
                      <a:endParaRPr lang="ko-KR" altLang="en-US" sz="1100" dirty="0"/>
                    </a:p>
                  </a:txBody>
                  <a:tcPr/>
                </a:tc>
                <a:tc>
                  <a:txBody>
                    <a:bodyPr/>
                    <a:lstStyle/>
                    <a:p>
                      <a:pPr algn="ctr" latinLnBrk="1"/>
                      <a:r>
                        <a:rPr lang="en-US" altLang="ko-KR" sz="1100" dirty="0" smtClean="0"/>
                        <a:t>Contents</a:t>
                      </a:r>
                      <a:endParaRPr lang="ko-KR" altLang="en-US" sz="1100" dirty="0"/>
                    </a:p>
                  </a:txBody>
                  <a:tcPr/>
                </a:tc>
                <a:extLst>
                  <a:ext uri="{0D108BD9-81ED-4DB2-BD59-A6C34878D82A}">
                    <a16:rowId xmlns:a16="http://schemas.microsoft.com/office/drawing/2014/main" val="10000"/>
                  </a:ext>
                </a:extLst>
              </a:tr>
              <a:tr h="0">
                <a:tc>
                  <a:txBody>
                    <a:bodyPr/>
                    <a:lstStyle/>
                    <a:p>
                      <a:pPr latinLnBrk="1"/>
                      <a:r>
                        <a:rPr lang="en-US" altLang="ko-KR" sz="1000" dirty="0" smtClean="0"/>
                        <a:t>Direction</a:t>
                      </a:r>
                      <a:r>
                        <a:rPr lang="en-US" altLang="ko-KR" sz="1000" baseline="0" dirty="0" smtClean="0"/>
                        <a:t> of t</a:t>
                      </a:r>
                      <a:r>
                        <a:rPr lang="en-US" altLang="ko-KR" sz="1000" dirty="0" smtClean="0"/>
                        <a:t>ransmission</a:t>
                      </a:r>
                      <a:endParaRPr lang="ko-KR" altLang="en-US" sz="1000" dirty="0"/>
                    </a:p>
                  </a:txBody>
                  <a:tcPr/>
                </a:tc>
                <a:tc>
                  <a:txBody>
                    <a:bodyPr/>
                    <a:lstStyle/>
                    <a:p>
                      <a:pPr latinLnBrk="1"/>
                      <a:r>
                        <a:rPr lang="en-US" altLang="ko-KR" sz="1100" dirty="0" smtClean="0"/>
                        <a:t>STB -&gt; PC</a:t>
                      </a:r>
                      <a:endParaRPr lang="ko-KR" altLang="en-US" sz="1100" dirty="0"/>
                    </a:p>
                  </a:txBody>
                  <a:tcPr/>
                </a:tc>
                <a:extLst>
                  <a:ext uri="{0D108BD9-81ED-4DB2-BD59-A6C34878D82A}">
                    <a16:rowId xmlns:a16="http://schemas.microsoft.com/office/drawing/2014/main" val="10001"/>
                  </a:ext>
                </a:extLst>
              </a:tr>
              <a:tr h="0">
                <a:tc>
                  <a:txBody>
                    <a:bodyPr/>
                    <a:lstStyle/>
                    <a:p>
                      <a:pPr latinLnBrk="1"/>
                      <a:r>
                        <a:rPr lang="en-US" altLang="ko-KR" sz="1000" dirty="0" smtClean="0"/>
                        <a:t>Transmission</a:t>
                      </a:r>
                      <a:r>
                        <a:rPr lang="en-US" altLang="ko-KR" sz="1000" baseline="0" dirty="0" smtClean="0"/>
                        <a:t> time</a:t>
                      </a:r>
                      <a:endParaRPr lang="ko-KR" altLang="en-US" sz="1000" dirty="0"/>
                    </a:p>
                  </a:txBody>
                  <a:tcPr/>
                </a:tc>
                <a:tc>
                  <a:txBody>
                    <a:bodyPr/>
                    <a:lstStyle/>
                    <a:p>
                      <a:pPr latinLnBrk="1"/>
                      <a:r>
                        <a:rPr lang="en-US" altLang="ko-KR" sz="1100" dirty="0" smtClean="0"/>
                        <a:t>Once before reboot</a:t>
                      </a:r>
                      <a:endParaRPr lang="ko-KR" altLang="en-US" sz="1100" dirty="0"/>
                    </a:p>
                  </a:txBody>
                  <a:tcPr/>
                </a:tc>
                <a:extLst>
                  <a:ext uri="{0D108BD9-81ED-4DB2-BD59-A6C34878D82A}">
                    <a16:rowId xmlns:a16="http://schemas.microsoft.com/office/drawing/2014/main" val="10002"/>
                  </a:ext>
                </a:extLst>
              </a:tr>
              <a:tr h="0">
                <a:tc>
                  <a:txBody>
                    <a:bodyPr/>
                    <a:lstStyle/>
                    <a:p>
                      <a:pPr latinLnBrk="1"/>
                      <a:r>
                        <a:rPr lang="en-US" altLang="ko-KR" sz="1000" dirty="0" smtClean="0"/>
                        <a:t>Transmission Interval</a:t>
                      </a:r>
                      <a:endParaRPr lang="ko-KR" altLang="en-US" sz="1000" dirty="0"/>
                    </a:p>
                  </a:txBody>
                  <a:tcPr/>
                </a:tc>
                <a:tc>
                  <a:txBody>
                    <a:bodyPr/>
                    <a:lstStyle/>
                    <a:p>
                      <a:pPr latinLnBrk="1"/>
                      <a:r>
                        <a:rPr lang="en-US" altLang="ko-KR" sz="1100" dirty="0" smtClean="0"/>
                        <a:t>Totally</a:t>
                      </a:r>
                      <a:r>
                        <a:rPr lang="en-US" altLang="ko-KR" sz="1100" baseline="0" dirty="0" smtClean="0"/>
                        <a:t> twice</a:t>
                      </a:r>
                      <a:endParaRPr lang="ko-KR" altLang="en-US" sz="1100" dirty="0"/>
                    </a:p>
                  </a:txBody>
                  <a:tcPr/>
                </a:tc>
                <a:extLst>
                  <a:ext uri="{0D108BD9-81ED-4DB2-BD59-A6C34878D82A}">
                    <a16:rowId xmlns:a16="http://schemas.microsoft.com/office/drawing/2014/main" val="10003"/>
                  </a:ext>
                </a:extLst>
              </a:tr>
            </a:tbl>
          </a:graphicData>
        </a:graphic>
      </p:graphicFrame>
      <p:sp>
        <p:nvSpPr>
          <p:cNvPr id="14" name="모서리가 둥근 직사각형 13"/>
          <p:cNvSpPr/>
          <p:nvPr/>
        </p:nvSpPr>
        <p:spPr>
          <a:xfrm>
            <a:off x="229453" y="1212828"/>
            <a:ext cx="2566615" cy="285750"/>
          </a:xfrm>
          <a:prstGeom prst="roundRect">
            <a:avLst/>
          </a:prstGeom>
        </p:spPr>
        <p:style>
          <a:lnRef idx="1">
            <a:schemeClr val="accent2"/>
          </a:lnRef>
          <a:fillRef idx="2">
            <a:schemeClr val="accent2"/>
          </a:fillRef>
          <a:effectRef idx="1">
            <a:schemeClr val="accent2"/>
          </a:effectRef>
          <a:fontRef idx="minor">
            <a:schemeClr val="dk1"/>
          </a:fontRef>
        </p:style>
        <p:txBody>
          <a:bodyPr anchor="ctr"/>
          <a:lstStyle/>
          <a:p>
            <a:pPr fontAlgn="auto">
              <a:spcBef>
                <a:spcPts val="0"/>
              </a:spcBef>
              <a:spcAft>
                <a:spcPts val="0"/>
              </a:spcAft>
              <a:defRPr/>
            </a:pPr>
            <a:r>
              <a:rPr kumimoji="0" lang="en-US" altLang="ko-KR" sz="1200" b="1" dirty="0" smtClean="0"/>
              <a:t>2.4.6 REBOOT</a:t>
            </a:r>
            <a:endParaRPr kumimoji="0" lang="ko-KR" altLang="en-US" sz="1200" b="1" dirty="0"/>
          </a:p>
        </p:txBody>
      </p:sp>
      <p:sp>
        <p:nvSpPr>
          <p:cNvPr id="20" name="슬라이드 번호 개체 틀 19"/>
          <p:cNvSpPr>
            <a:spLocks noGrp="1"/>
          </p:cNvSpPr>
          <p:nvPr>
            <p:ph type="sldNum" sz="quarter" idx="12"/>
          </p:nvPr>
        </p:nvSpPr>
        <p:spPr>
          <a:xfrm>
            <a:off x="5213176" y="8693679"/>
            <a:ext cx="1600200" cy="486833"/>
          </a:xfrm>
        </p:spPr>
        <p:txBody>
          <a:bodyPr/>
          <a:lstStyle/>
          <a:p>
            <a:fld id="{4AFB1CAC-E0B2-4E67-BA47-1772C30776A2}" type="slidenum">
              <a:rPr lang="ko-KR" altLang="en-US" smtClean="0"/>
              <a:pPr/>
              <a:t>20</a:t>
            </a:fld>
            <a:endParaRPr lang="ko-KR" altLang="en-US"/>
          </a:p>
        </p:txBody>
      </p:sp>
      <p:grpSp>
        <p:nvGrpSpPr>
          <p:cNvPr id="21" name="그룹 20"/>
          <p:cNvGrpSpPr/>
          <p:nvPr/>
        </p:nvGrpSpPr>
        <p:grpSpPr>
          <a:xfrm>
            <a:off x="3022624" y="35496"/>
            <a:ext cx="3790752" cy="432048"/>
            <a:chOff x="214313" y="714375"/>
            <a:chExt cx="6429375" cy="714375"/>
          </a:xfrm>
        </p:grpSpPr>
        <p:sp>
          <p:nvSpPr>
            <p:cNvPr id="22" name="모서리가 둥근 직사각형 21"/>
            <p:cNvSpPr/>
            <p:nvPr/>
          </p:nvSpPr>
          <p:spPr bwMode="auto">
            <a:xfrm>
              <a:off x="214313" y="714375"/>
              <a:ext cx="6429375" cy="714375"/>
            </a:xfrm>
            <a:prstGeom prst="roundRect">
              <a:avLst/>
            </a:prstGeom>
          </p:spPr>
          <p:style>
            <a:lnRef idx="3">
              <a:schemeClr val="lt1"/>
            </a:lnRef>
            <a:fillRef idx="1">
              <a:schemeClr val="accent6"/>
            </a:fillRef>
            <a:effectRef idx="1">
              <a:schemeClr val="accent6"/>
            </a:effectRef>
            <a:fontRef idx="minor">
              <a:schemeClr val="lt1"/>
            </a:fontRef>
          </p:style>
          <p:txBody>
            <a:bodyPr anchor="ctr"/>
            <a:lstStyle/>
            <a:p>
              <a:pPr algn="ctr" fontAlgn="auto">
                <a:spcBef>
                  <a:spcPts val="0"/>
                </a:spcBef>
                <a:spcAft>
                  <a:spcPts val="0"/>
                </a:spcAft>
                <a:defRPr/>
              </a:pPr>
              <a:endParaRPr kumimoji="0" lang="ko-KR" altLang="en-US" sz="1100"/>
            </a:p>
          </p:txBody>
        </p:sp>
        <p:sp>
          <p:nvSpPr>
            <p:cNvPr id="23" name="모서리가 둥근 직사각형 22"/>
            <p:cNvSpPr/>
            <p:nvPr/>
          </p:nvSpPr>
          <p:spPr bwMode="auto">
            <a:xfrm>
              <a:off x="357188" y="785813"/>
              <a:ext cx="6143625" cy="581025"/>
            </a:xfrm>
            <a:prstGeom prst="roundRect">
              <a:avLst/>
            </a:prstGeom>
            <a:ln>
              <a:solidFill>
                <a:schemeClr val="accent6">
                  <a:lumMod val="75000"/>
                </a:schemeClr>
              </a:solidFill>
            </a:ln>
          </p:spPr>
          <p:style>
            <a:lnRef idx="2">
              <a:schemeClr val="accent6"/>
            </a:lnRef>
            <a:fillRef idx="1">
              <a:schemeClr val="lt1"/>
            </a:fillRef>
            <a:effectRef idx="0">
              <a:schemeClr val="accent6"/>
            </a:effectRef>
            <a:fontRef idx="minor">
              <a:schemeClr val="dk1"/>
            </a:fontRef>
          </p:style>
          <p:txBody>
            <a:bodyPr anchor="ctr"/>
            <a:lstStyle/>
            <a:p>
              <a:pPr algn="ctr" fontAlgn="auto">
                <a:spcBef>
                  <a:spcPts val="0"/>
                </a:spcBef>
                <a:spcAft>
                  <a:spcPts val="0"/>
                </a:spcAft>
                <a:defRPr/>
              </a:pPr>
              <a:r>
                <a:rPr lang="en-US" altLang="ko-KR" sz="1000" dirty="0">
                  <a:latin typeface="HY견고딕" pitchFamily="18" charset="-127"/>
                  <a:ea typeface="HY견고딕" pitchFamily="18" charset="-127"/>
                </a:rPr>
                <a:t>2. STB </a:t>
              </a:r>
              <a:r>
                <a:rPr lang="en-US" altLang="ko-KR" sz="1000" dirty="0" err="1">
                  <a:latin typeface="HY견고딕" pitchFamily="18" charset="-127"/>
                  <a:ea typeface="HY견고딕" pitchFamily="18" charset="-127"/>
                </a:rPr>
                <a:t>Deamon</a:t>
              </a:r>
              <a:r>
                <a:rPr lang="en-US" altLang="ko-KR" sz="1000" dirty="0">
                  <a:latin typeface="HY견고딕" pitchFamily="18" charset="-127"/>
                  <a:ea typeface="HY견고딕" pitchFamily="18" charset="-127"/>
                </a:rPr>
                <a:t> communication Scenario</a:t>
              </a:r>
              <a:endParaRPr lang="ko-KR" altLang="en-US" sz="1000" dirty="0">
                <a:latin typeface="HY견고딕" pitchFamily="18" charset="-127"/>
                <a:ea typeface="HY견고딕" pitchFamily="18" charset="-127"/>
              </a:endParaRPr>
            </a:p>
          </p:txBody>
        </p:sp>
      </p:grpSp>
      <p:sp>
        <p:nvSpPr>
          <p:cNvPr id="24" name="모서리가 둥근 직사각형 23"/>
          <p:cNvSpPr/>
          <p:nvPr/>
        </p:nvSpPr>
        <p:spPr>
          <a:xfrm>
            <a:off x="3526681" y="611560"/>
            <a:ext cx="3286695" cy="285750"/>
          </a:xfrm>
          <a:prstGeom prst="roundRect">
            <a:avLst/>
          </a:prstGeom>
        </p:spPr>
        <p:style>
          <a:lnRef idx="1">
            <a:schemeClr val="accent6"/>
          </a:lnRef>
          <a:fillRef idx="3">
            <a:schemeClr val="accent6"/>
          </a:fillRef>
          <a:effectRef idx="2">
            <a:schemeClr val="accent6"/>
          </a:effectRef>
          <a:fontRef idx="minor">
            <a:schemeClr val="lt1"/>
          </a:fontRef>
        </p:style>
        <p:txBody>
          <a:bodyPr anchor="ctr"/>
          <a:lstStyle/>
          <a:p>
            <a:pPr fontAlgn="auto">
              <a:spcBef>
                <a:spcPts val="0"/>
              </a:spcBef>
              <a:spcAft>
                <a:spcPts val="0"/>
              </a:spcAft>
              <a:defRPr/>
            </a:pPr>
            <a:r>
              <a:rPr kumimoji="0" lang="en-US" altLang="ko-KR" sz="1000" b="1" dirty="0" smtClean="0"/>
              <a:t>2.4 STB </a:t>
            </a:r>
            <a:r>
              <a:rPr kumimoji="0" lang="en-US" altLang="ko-KR" sz="1000" b="1" dirty="0" err="1" smtClean="0"/>
              <a:t>Deamon</a:t>
            </a:r>
            <a:r>
              <a:rPr kumimoji="0" lang="en-US" altLang="ko-KR" sz="1000" b="1" dirty="0" smtClean="0"/>
              <a:t> Communication Detail Protocol</a:t>
            </a:r>
            <a:endParaRPr kumimoji="0" lang="ko-KR" altLang="en-US" sz="1000" b="1" dirty="0"/>
          </a:p>
        </p:txBody>
      </p:sp>
      <p:sp>
        <p:nvSpPr>
          <p:cNvPr id="25" name="TextBox 24"/>
          <p:cNvSpPr txBox="1"/>
          <p:nvPr/>
        </p:nvSpPr>
        <p:spPr>
          <a:xfrm>
            <a:off x="1700808" y="6702043"/>
            <a:ext cx="3467616" cy="246221"/>
          </a:xfrm>
          <a:prstGeom prst="rect">
            <a:avLst/>
          </a:prstGeom>
          <a:noFill/>
        </p:spPr>
        <p:txBody>
          <a:bodyPr wrap="none" rtlCol="0">
            <a:spAutoFit/>
          </a:bodyPr>
          <a:lstStyle/>
          <a:p>
            <a:r>
              <a:rPr lang="en-US" altLang="ko-KR" sz="1000" dirty="0"/>
              <a:t>[Example for configuration of </a:t>
            </a:r>
            <a:r>
              <a:rPr lang="en-US" altLang="ko-KR" sz="1000" dirty="0" smtClean="0"/>
              <a:t>REBOOT </a:t>
            </a:r>
            <a:r>
              <a:rPr lang="en-US" altLang="ko-KR" sz="1000" dirty="0"/>
              <a:t>transport packet]</a:t>
            </a:r>
            <a:endParaRPr lang="ko-KR" altLang="en-US" sz="100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AutoShape 9"/>
          <p:cNvSpPr>
            <a:spLocks noChangeArrowheads="1"/>
          </p:cNvSpPr>
          <p:nvPr/>
        </p:nvSpPr>
        <p:spPr bwMode="auto">
          <a:xfrm>
            <a:off x="214313" y="1643042"/>
            <a:ext cx="6429375" cy="7286646"/>
          </a:xfrm>
          <a:prstGeom prst="roundRect">
            <a:avLst>
              <a:gd name="adj" fmla="val 3815"/>
            </a:avLst>
          </a:prstGeom>
          <a:noFill/>
          <a:ln>
            <a:headEnd/>
            <a:tailEnd/>
          </a:ln>
        </p:spPr>
        <p:style>
          <a:lnRef idx="2">
            <a:schemeClr val="accent5"/>
          </a:lnRef>
          <a:fillRef idx="1">
            <a:schemeClr val="lt1"/>
          </a:fillRef>
          <a:effectRef idx="0">
            <a:schemeClr val="accent5"/>
          </a:effectRef>
          <a:fontRef idx="minor">
            <a:schemeClr val="dk1"/>
          </a:fontRef>
        </p:style>
        <p:txBody>
          <a:bodyPr wrap="none" anchor="ctr"/>
          <a:lstStyle/>
          <a:p>
            <a:pPr fontAlgn="auto">
              <a:spcBef>
                <a:spcPts val="0"/>
              </a:spcBef>
              <a:spcAft>
                <a:spcPts val="0"/>
              </a:spcAft>
              <a:defRPr/>
            </a:pPr>
            <a:endParaRPr kumimoji="0" lang="ko-KR" altLang="en-US"/>
          </a:p>
        </p:txBody>
      </p:sp>
      <p:grpSp>
        <p:nvGrpSpPr>
          <p:cNvPr id="2" name="그룹 14"/>
          <p:cNvGrpSpPr/>
          <p:nvPr/>
        </p:nvGrpSpPr>
        <p:grpSpPr>
          <a:xfrm>
            <a:off x="0" y="0"/>
            <a:ext cx="6858000" cy="512763"/>
            <a:chOff x="0" y="0"/>
            <a:chExt cx="6858000" cy="512763"/>
          </a:xfrm>
        </p:grpSpPr>
        <p:sp>
          <p:nvSpPr>
            <p:cNvPr id="16" name="직사각형 15"/>
            <p:cNvSpPr/>
            <p:nvPr/>
          </p:nvSpPr>
          <p:spPr>
            <a:xfrm>
              <a:off x="0" y="0"/>
              <a:ext cx="6858000" cy="500063"/>
            </a:xfrm>
            <a:prstGeom prst="rect">
              <a:avLst/>
            </a:prstGeom>
          </p:spPr>
          <p:style>
            <a:lnRef idx="1">
              <a:schemeClr val="accent6"/>
            </a:lnRef>
            <a:fillRef idx="3">
              <a:schemeClr val="accent6"/>
            </a:fillRef>
            <a:effectRef idx="2">
              <a:schemeClr val="accent6"/>
            </a:effectRef>
            <a:fontRef idx="minor">
              <a:schemeClr val="lt1"/>
            </a:fontRef>
          </p:style>
          <p:txBody>
            <a:bodyPr anchor="ctr"/>
            <a:lstStyle/>
            <a:p>
              <a:pPr algn="ctr" fontAlgn="auto">
                <a:spcBef>
                  <a:spcPts val="0"/>
                </a:spcBef>
                <a:spcAft>
                  <a:spcPts val="0"/>
                </a:spcAft>
                <a:defRPr/>
              </a:pPr>
              <a:endParaRPr kumimoji="0" lang="ko-KR" altLang="en-US"/>
            </a:p>
          </p:txBody>
        </p:sp>
        <p:pic>
          <p:nvPicPr>
            <p:cNvPr id="17" name="Picture 3"/>
            <p:cNvPicPr>
              <a:picLocks noChangeAspect="1" noChangeArrowheads="1"/>
            </p:cNvPicPr>
            <p:nvPr/>
          </p:nvPicPr>
          <p:blipFill>
            <a:blip r:embed="rId2" cstate="print"/>
            <a:srcRect/>
            <a:stretch>
              <a:fillRect/>
            </a:stretch>
          </p:blipFill>
          <p:spPr bwMode="auto">
            <a:xfrm>
              <a:off x="0" y="0"/>
              <a:ext cx="1358900" cy="512763"/>
            </a:xfrm>
            <a:prstGeom prst="rect">
              <a:avLst/>
            </a:prstGeom>
            <a:ln>
              <a:noFill/>
            </a:ln>
            <a:effectLst>
              <a:softEdge rad="63500"/>
            </a:effectLst>
          </p:spPr>
        </p:pic>
      </p:grpSp>
      <p:sp>
        <p:nvSpPr>
          <p:cNvPr id="24" name="모서리가 둥근 직사각형 23"/>
          <p:cNvSpPr/>
          <p:nvPr/>
        </p:nvSpPr>
        <p:spPr>
          <a:xfrm>
            <a:off x="357188" y="1813980"/>
            <a:ext cx="6143625" cy="523411"/>
          </a:xfrm>
          <a:prstGeom prst="roundRect">
            <a:avLst/>
          </a:prstGeom>
          <a:solidFill>
            <a:schemeClr val="bg1">
              <a:lumMod val="95000"/>
            </a:schemeClr>
          </a:solidFill>
          <a:ln>
            <a:solidFill>
              <a:schemeClr val="bg1"/>
            </a:solidFill>
          </a:ln>
        </p:spPr>
        <p:style>
          <a:lnRef idx="1">
            <a:schemeClr val="dk1"/>
          </a:lnRef>
          <a:fillRef idx="2">
            <a:schemeClr val="dk1"/>
          </a:fillRef>
          <a:effectRef idx="1">
            <a:schemeClr val="dk1"/>
          </a:effectRef>
          <a:fontRef idx="minor">
            <a:schemeClr val="dk1"/>
          </a:fontRef>
        </p:style>
        <p:txBody>
          <a:bodyPr anchor="ctr"/>
          <a:lstStyle/>
          <a:p>
            <a:pPr fontAlgn="auto">
              <a:spcBef>
                <a:spcPts val="0"/>
              </a:spcBef>
              <a:spcAft>
                <a:spcPts val="0"/>
              </a:spcAft>
              <a:defRPr/>
            </a:pPr>
            <a:r>
              <a:rPr lang="en-US" altLang="ko-KR" sz="1000" dirty="0" smtClean="0">
                <a:solidFill>
                  <a:srgbClr val="002060"/>
                </a:solidFill>
              </a:rPr>
              <a:t>STB </a:t>
            </a:r>
            <a:r>
              <a:rPr lang="en-US" altLang="ko-KR" sz="1000" dirty="0">
                <a:solidFill>
                  <a:srgbClr val="002060"/>
                </a:solidFill>
              </a:rPr>
              <a:t>daemon captures </a:t>
            </a:r>
            <a:r>
              <a:rPr lang="en-US" altLang="ko-KR" sz="1000" dirty="0" smtClean="0">
                <a:solidFill>
                  <a:srgbClr val="002060"/>
                </a:solidFill>
              </a:rPr>
              <a:t>video </a:t>
            </a:r>
            <a:r>
              <a:rPr lang="en-US" altLang="ko-KR" sz="1000" dirty="0">
                <a:solidFill>
                  <a:srgbClr val="002060"/>
                </a:solidFill>
              </a:rPr>
              <a:t>periodically after </a:t>
            </a:r>
            <a:r>
              <a:rPr lang="en-US" altLang="ko-KR" sz="1000" dirty="0" smtClean="0">
                <a:solidFill>
                  <a:srgbClr val="002060"/>
                </a:solidFill>
              </a:rPr>
              <a:t>authentication </a:t>
            </a:r>
            <a:r>
              <a:rPr lang="en-US" altLang="ko-KR" sz="1000" dirty="0">
                <a:solidFill>
                  <a:srgbClr val="002060"/>
                </a:solidFill>
              </a:rPr>
              <a:t>and delivers </a:t>
            </a:r>
            <a:r>
              <a:rPr lang="en-US" altLang="ko-KR" sz="1000" dirty="0" smtClean="0">
                <a:solidFill>
                  <a:srgbClr val="002060"/>
                </a:solidFill>
              </a:rPr>
              <a:t>captured image using </a:t>
            </a:r>
            <a:r>
              <a:rPr lang="en-US" altLang="ko-KR" sz="1000" dirty="0">
                <a:solidFill>
                  <a:srgbClr val="002060"/>
                </a:solidFill>
              </a:rPr>
              <a:t>STB ATT </a:t>
            </a:r>
            <a:r>
              <a:rPr lang="en-US" altLang="ko-KR" sz="1000" dirty="0" smtClean="0">
                <a:solidFill>
                  <a:srgbClr val="002060"/>
                </a:solidFill>
              </a:rPr>
              <a:t>program.</a:t>
            </a:r>
            <a:endParaRPr lang="en-US" altLang="ko-KR" sz="1000" dirty="0">
              <a:solidFill>
                <a:srgbClr val="002060"/>
              </a:solidFill>
              <a:ea typeface="HY중고딕" pitchFamily="18" charset="-127"/>
            </a:endParaRPr>
          </a:p>
        </p:txBody>
      </p:sp>
      <p:graphicFrame>
        <p:nvGraphicFramePr>
          <p:cNvPr id="25" name="표 24"/>
          <p:cNvGraphicFramePr>
            <a:graphicFrameLocks noGrp="1"/>
          </p:cNvGraphicFramePr>
          <p:nvPr>
            <p:extLst>
              <p:ext uri="{D42A27DB-BD31-4B8C-83A1-F6EECF244321}">
                <p14:modId xmlns:p14="http://schemas.microsoft.com/office/powerpoint/2010/main" val="265991333"/>
              </p:ext>
            </p:extLst>
          </p:nvPr>
        </p:nvGraphicFramePr>
        <p:xfrm>
          <a:off x="332655" y="4196716"/>
          <a:ext cx="6120681" cy="487680"/>
        </p:xfrm>
        <a:graphic>
          <a:graphicData uri="http://schemas.openxmlformats.org/drawingml/2006/table">
            <a:tbl>
              <a:tblPr firstRow="1" bandRow="1">
                <a:tableStyleId>{5C22544A-7EE6-4342-B048-85BDC9FD1C3A}</a:tableStyleId>
              </a:tblPr>
              <a:tblGrid>
                <a:gridCol w="2040227">
                  <a:extLst>
                    <a:ext uri="{9D8B030D-6E8A-4147-A177-3AD203B41FA5}">
                      <a16:colId xmlns:a16="http://schemas.microsoft.com/office/drawing/2014/main" val="20000"/>
                    </a:ext>
                  </a:extLst>
                </a:gridCol>
                <a:gridCol w="2040227">
                  <a:extLst>
                    <a:ext uri="{9D8B030D-6E8A-4147-A177-3AD203B41FA5}">
                      <a16:colId xmlns:a16="http://schemas.microsoft.com/office/drawing/2014/main" val="20001"/>
                    </a:ext>
                  </a:extLst>
                </a:gridCol>
                <a:gridCol w="2040227">
                  <a:extLst>
                    <a:ext uri="{9D8B030D-6E8A-4147-A177-3AD203B41FA5}">
                      <a16:colId xmlns:a16="http://schemas.microsoft.com/office/drawing/2014/main" val="20002"/>
                    </a:ext>
                  </a:extLst>
                </a:gridCol>
              </a:tblGrid>
              <a:tr h="0">
                <a:tc>
                  <a:txBody>
                    <a:bodyPr/>
                    <a:lstStyle/>
                    <a:p>
                      <a:pPr algn="ctr" latinLnBrk="1"/>
                      <a:r>
                        <a:rPr lang="en-US" altLang="ko-KR" sz="1000" dirty="0" smtClean="0"/>
                        <a:t>Information</a:t>
                      </a:r>
                      <a:endParaRPr lang="ko-KR" altLang="en-US" sz="1000" dirty="0"/>
                    </a:p>
                  </a:txBody>
                  <a:tcPr/>
                </a:tc>
                <a:tc>
                  <a:txBody>
                    <a:bodyPr/>
                    <a:lstStyle/>
                    <a:p>
                      <a:pPr algn="ctr" latinLnBrk="1"/>
                      <a:r>
                        <a:rPr lang="en-US" altLang="ko-KR" sz="1000" dirty="0" smtClean="0"/>
                        <a:t>Data type</a:t>
                      </a:r>
                      <a:endParaRPr lang="ko-KR" altLang="en-US" sz="1000" dirty="0"/>
                    </a:p>
                  </a:txBody>
                  <a:tcPr/>
                </a:tc>
                <a:tc>
                  <a:txBody>
                    <a:bodyPr/>
                    <a:lstStyle/>
                    <a:p>
                      <a:pPr algn="ctr" latinLnBrk="1"/>
                      <a:r>
                        <a:rPr lang="en-US" altLang="ko-KR" sz="1000" dirty="0" smtClean="0"/>
                        <a:t>Data</a:t>
                      </a:r>
                      <a:endParaRPr lang="ko-KR" altLang="en-US" sz="1000" dirty="0"/>
                    </a:p>
                  </a:txBody>
                  <a:tcPr/>
                </a:tc>
                <a:extLst>
                  <a:ext uri="{0D108BD9-81ED-4DB2-BD59-A6C34878D82A}">
                    <a16:rowId xmlns:a16="http://schemas.microsoft.com/office/drawing/2014/main" val="10000"/>
                  </a:ext>
                </a:extLst>
              </a:tr>
              <a:tr h="0">
                <a:tc>
                  <a:txBody>
                    <a:bodyPr/>
                    <a:lstStyle/>
                    <a:p>
                      <a:pPr latinLnBrk="1"/>
                      <a:r>
                        <a:rPr lang="en-US" altLang="ko-KR" sz="1000" dirty="0" smtClean="0">
                          <a:latin typeface="+mn-lt"/>
                        </a:rPr>
                        <a:t>Captured Image</a:t>
                      </a:r>
                      <a:endParaRPr lang="ko-KR" altLang="en-US" sz="1000" dirty="0">
                        <a:latin typeface="+mn-lt"/>
                      </a:endParaRPr>
                    </a:p>
                  </a:txBody>
                  <a:tcPr anchor="ctr"/>
                </a:tc>
                <a:tc>
                  <a:txBody>
                    <a:bodyPr/>
                    <a:lstStyle/>
                    <a:p>
                      <a:pPr latinLnBrk="1"/>
                      <a:r>
                        <a:rPr lang="en-US" altLang="ko-KR" sz="1000" dirty="0" smtClean="0"/>
                        <a:t>N/A</a:t>
                      </a:r>
                      <a:endParaRPr lang="ko-KR" altLang="en-US" sz="1000" dirty="0"/>
                    </a:p>
                  </a:txBody>
                  <a:tcPr/>
                </a:tc>
                <a:tc>
                  <a:txBody>
                    <a:bodyPr/>
                    <a:lstStyle/>
                    <a:p>
                      <a:pPr marL="0" marR="0" indent="0" algn="l" defTabSz="914400" rtl="0" eaLnBrk="1" fontAlgn="auto" latinLnBrk="1" hangingPunct="1">
                        <a:lnSpc>
                          <a:spcPct val="100000"/>
                        </a:lnSpc>
                        <a:spcBef>
                          <a:spcPts val="0"/>
                        </a:spcBef>
                        <a:spcAft>
                          <a:spcPts val="0"/>
                        </a:spcAft>
                        <a:buClrTx/>
                        <a:buSzTx/>
                        <a:buFontTx/>
                        <a:buNone/>
                        <a:tabLst/>
                        <a:defRPr/>
                      </a:pPr>
                      <a:endParaRPr lang="en-US" altLang="ko-KR" sz="1000" dirty="0" smtClean="0"/>
                    </a:p>
                  </a:txBody>
                  <a:tcPr anchor="ctr"/>
                </a:tc>
                <a:extLst>
                  <a:ext uri="{0D108BD9-81ED-4DB2-BD59-A6C34878D82A}">
                    <a16:rowId xmlns:a16="http://schemas.microsoft.com/office/drawing/2014/main" val="10001"/>
                  </a:ext>
                </a:extLst>
              </a:tr>
            </a:tbl>
          </a:graphicData>
        </a:graphic>
      </p:graphicFrame>
      <p:graphicFrame>
        <p:nvGraphicFramePr>
          <p:cNvPr id="26" name="표 25"/>
          <p:cNvGraphicFramePr>
            <a:graphicFrameLocks noGrp="1"/>
          </p:cNvGraphicFramePr>
          <p:nvPr>
            <p:extLst>
              <p:ext uri="{D42A27DB-BD31-4B8C-83A1-F6EECF244321}">
                <p14:modId xmlns:p14="http://schemas.microsoft.com/office/powerpoint/2010/main" val="992927995"/>
              </p:ext>
            </p:extLst>
          </p:nvPr>
        </p:nvGraphicFramePr>
        <p:xfrm>
          <a:off x="357166" y="2804144"/>
          <a:ext cx="6072230" cy="1127760"/>
        </p:xfrm>
        <a:graphic>
          <a:graphicData uri="http://schemas.openxmlformats.org/drawingml/2006/table">
            <a:tbl>
              <a:tblPr firstRow="1" bandRow="1">
                <a:tableStyleId>{073A0DAA-6AF3-43AB-8588-CEC1D06C72B9}</a:tableStyleId>
              </a:tblPr>
              <a:tblGrid>
                <a:gridCol w="2000264">
                  <a:extLst>
                    <a:ext uri="{9D8B030D-6E8A-4147-A177-3AD203B41FA5}">
                      <a16:colId xmlns:a16="http://schemas.microsoft.com/office/drawing/2014/main" val="20000"/>
                    </a:ext>
                  </a:extLst>
                </a:gridCol>
                <a:gridCol w="4071966">
                  <a:extLst>
                    <a:ext uri="{9D8B030D-6E8A-4147-A177-3AD203B41FA5}">
                      <a16:colId xmlns:a16="http://schemas.microsoft.com/office/drawing/2014/main" val="20001"/>
                    </a:ext>
                  </a:extLst>
                </a:gridCol>
              </a:tblGrid>
              <a:tr h="0">
                <a:tc>
                  <a:txBody>
                    <a:bodyPr/>
                    <a:lstStyle/>
                    <a:p>
                      <a:pPr algn="ctr" latinLnBrk="1"/>
                      <a:r>
                        <a:rPr lang="en-US" altLang="ko-KR" sz="1000" dirty="0" smtClean="0"/>
                        <a:t>Items</a:t>
                      </a:r>
                      <a:endParaRPr lang="ko-KR" altLang="en-US" sz="1000" dirty="0"/>
                    </a:p>
                  </a:txBody>
                  <a:tcPr/>
                </a:tc>
                <a:tc>
                  <a:txBody>
                    <a:bodyPr/>
                    <a:lstStyle/>
                    <a:p>
                      <a:pPr algn="ctr" latinLnBrk="1"/>
                      <a:r>
                        <a:rPr lang="en-US" altLang="ko-KR" sz="1000" dirty="0" smtClean="0"/>
                        <a:t>Contents</a:t>
                      </a:r>
                      <a:endParaRPr lang="ko-KR" altLang="en-US" sz="1000" dirty="0"/>
                    </a:p>
                  </a:txBody>
                  <a:tcPr/>
                </a:tc>
                <a:extLst>
                  <a:ext uri="{0D108BD9-81ED-4DB2-BD59-A6C34878D82A}">
                    <a16:rowId xmlns:a16="http://schemas.microsoft.com/office/drawing/2014/main" val="10000"/>
                  </a:ext>
                </a:extLst>
              </a:tr>
              <a:tr h="0">
                <a:tc>
                  <a:txBody>
                    <a:bodyPr/>
                    <a:lstStyle/>
                    <a:p>
                      <a:pPr latinLnBrk="1"/>
                      <a:r>
                        <a:rPr lang="en-US" altLang="ko-KR" sz="1000" dirty="0" smtClean="0"/>
                        <a:t>Direction</a:t>
                      </a:r>
                      <a:r>
                        <a:rPr lang="en-US" altLang="ko-KR" sz="1000" baseline="0" dirty="0" smtClean="0"/>
                        <a:t> of t</a:t>
                      </a:r>
                      <a:r>
                        <a:rPr lang="en-US" altLang="ko-KR" sz="1000" dirty="0" smtClean="0"/>
                        <a:t>ransmission</a:t>
                      </a:r>
                      <a:endParaRPr lang="ko-KR" altLang="en-US" sz="1000" dirty="0"/>
                    </a:p>
                  </a:txBody>
                  <a:tcPr/>
                </a:tc>
                <a:tc>
                  <a:txBody>
                    <a:bodyPr/>
                    <a:lstStyle/>
                    <a:p>
                      <a:pPr latinLnBrk="1"/>
                      <a:r>
                        <a:rPr lang="en-US" altLang="ko-KR" sz="1000" dirty="0" smtClean="0"/>
                        <a:t>STB</a:t>
                      </a:r>
                      <a:r>
                        <a:rPr lang="en-US" altLang="ko-KR" sz="1000" baseline="0" dirty="0" smtClean="0"/>
                        <a:t> -&gt; PC</a:t>
                      </a:r>
                      <a:endParaRPr lang="ko-KR" altLang="en-US" sz="1000" dirty="0"/>
                    </a:p>
                  </a:txBody>
                  <a:tcPr/>
                </a:tc>
                <a:extLst>
                  <a:ext uri="{0D108BD9-81ED-4DB2-BD59-A6C34878D82A}">
                    <a16:rowId xmlns:a16="http://schemas.microsoft.com/office/drawing/2014/main" val="10001"/>
                  </a:ext>
                </a:extLst>
              </a:tr>
              <a:tr h="0">
                <a:tc>
                  <a:txBody>
                    <a:bodyPr/>
                    <a:lstStyle/>
                    <a:p>
                      <a:pPr latinLnBrk="1"/>
                      <a:r>
                        <a:rPr lang="en-US" altLang="ko-KR" sz="1000" dirty="0" smtClean="0"/>
                        <a:t>Transmission</a:t>
                      </a:r>
                      <a:r>
                        <a:rPr lang="en-US" altLang="ko-KR" sz="1000" baseline="0" dirty="0" smtClean="0"/>
                        <a:t> time</a:t>
                      </a:r>
                      <a:endParaRPr lang="ko-KR" altLang="en-US" sz="1000" dirty="0"/>
                    </a:p>
                  </a:txBody>
                  <a:tcPr/>
                </a:tc>
                <a:tc>
                  <a:txBody>
                    <a:bodyPr/>
                    <a:lstStyle/>
                    <a:p>
                      <a:pPr latinLnBrk="1"/>
                      <a:r>
                        <a:rPr lang="en-US" altLang="ko-KR" sz="1000" b="0" i="0" kern="1200" dirty="0" smtClean="0">
                          <a:solidFill>
                            <a:schemeClr val="dk1"/>
                          </a:solidFill>
                          <a:effectLst/>
                          <a:latin typeface="+mn-lt"/>
                          <a:ea typeface="+mn-ea"/>
                          <a:cs typeface="+mn-cs"/>
                        </a:rPr>
                        <a:t>After the authentication is success</a:t>
                      </a:r>
                      <a:r>
                        <a:rPr lang="en-US" altLang="ko-KR" sz="1000" b="0" i="0" kern="1200" baseline="0" dirty="0" smtClean="0">
                          <a:solidFill>
                            <a:schemeClr val="dk1"/>
                          </a:solidFill>
                          <a:effectLst/>
                          <a:latin typeface="+mn-lt"/>
                          <a:ea typeface="+mn-ea"/>
                          <a:cs typeface="+mn-cs"/>
                        </a:rPr>
                        <a:t>, </a:t>
                      </a:r>
                      <a:r>
                        <a:rPr lang="en-US" altLang="ko-KR" sz="1000" b="0" i="0" kern="1200" dirty="0" smtClean="0">
                          <a:solidFill>
                            <a:schemeClr val="dk1"/>
                          </a:solidFill>
                          <a:effectLst/>
                          <a:latin typeface="+mn-lt"/>
                          <a:ea typeface="+mn-ea"/>
                          <a:cs typeface="+mn-cs"/>
                        </a:rPr>
                        <a:t>periodical(optional) from the video</a:t>
                      </a:r>
                      <a:r>
                        <a:rPr lang="en-US" altLang="ko-KR" sz="1000" b="0" i="0" kern="1200" baseline="0" dirty="0" smtClean="0">
                          <a:solidFill>
                            <a:schemeClr val="dk1"/>
                          </a:solidFill>
                          <a:effectLst/>
                          <a:latin typeface="+mn-lt"/>
                          <a:ea typeface="+mn-ea"/>
                          <a:cs typeface="+mn-cs"/>
                        </a:rPr>
                        <a:t> play start </a:t>
                      </a:r>
                      <a:r>
                        <a:rPr lang="en-US" altLang="ko-KR" sz="1000" b="0" i="0" kern="1200" dirty="0" smtClean="0">
                          <a:solidFill>
                            <a:schemeClr val="dk1"/>
                          </a:solidFill>
                          <a:effectLst/>
                          <a:latin typeface="+mn-lt"/>
                          <a:ea typeface="+mn-ea"/>
                          <a:cs typeface="+mn-cs"/>
                        </a:rPr>
                        <a:t>time</a:t>
                      </a:r>
                      <a:r>
                        <a:rPr lang="en-US" altLang="ko-KR" sz="1000" b="0" i="0" kern="1200" baseline="0" dirty="0" smtClean="0">
                          <a:solidFill>
                            <a:schemeClr val="dk1"/>
                          </a:solidFill>
                          <a:effectLst/>
                          <a:latin typeface="+mn-lt"/>
                          <a:ea typeface="+mn-ea"/>
                          <a:cs typeface="+mn-cs"/>
                        </a:rPr>
                        <a:t> </a:t>
                      </a:r>
                      <a:r>
                        <a:rPr lang="en-US" altLang="ko-KR" sz="1000" b="0" i="0" kern="1200" dirty="0" smtClean="0">
                          <a:solidFill>
                            <a:schemeClr val="dk1"/>
                          </a:solidFill>
                          <a:effectLst/>
                          <a:latin typeface="+mn-lt"/>
                          <a:ea typeface="+mn-ea"/>
                          <a:cs typeface="+mn-cs"/>
                        </a:rPr>
                        <a:t>to the authentication revoke time.</a:t>
                      </a:r>
                      <a:endParaRPr lang="ko-KR" altLang="en-US" sz="1000" dirty="0"/>
                    </a:p>
                  </a:txBody>
                  <a:tcPr/>
                </a:tc>
                <a:extLst>
                  <a:ext uri="{0D108BD9-81ED-4DB2-BD59-A6C34878D82A}">
                    <a16:rowId xmlns:a16="http://schemas.microsoft.com/office/drawing/2014/main" val="10002"/>
                  </a:ext>
                </a:extLst>
              </a:tr>
              <a:tr h="0">
                <a:tc>
                  <a:txBody>
                    <a:bodyPr/>
                    <a:lstStyle/>
                    <a:p>
                      <a:pPr latinLnBrk="1"/>
                      <a:r>
                        <a:rPr lang="en-US" altLang="ko-KR" sz="1000" dirty="0" smtClean="0"/>
                        <a:t>Transmission Interval</a:t>
                      </a:r>
                      <a:endParaRPr lang="ko-KR" altLang="en-US" sz="1000" dirty="0"/>
                    </a:p>
                  </a:txBody>
                  <a:tcPr/>
                </a:tc>
                <a:tc>
                  <a:txBody>
                    <a:bodyPr/>
                    <a:lstStyle/>
                    <a:p>
                      <a:pPr latinLnBrk="1"/>
                      <a:r>
                        <a:rPr lang="en-US" altLang="ko-KR" sz="1000" dirty="0" smtClean="0"/>
                        <a:t>Periodic(using</a:t>
                      </a:r>
                      <a:r>
                        <a:rPr lang="en-US" altLang="ko-KR" sz="1000" baseline="0" dirty="0" smtClean="0"/>
                        <a:t> Transmission interval of OPTION) : E</a:t>
                      </a:r>
                      <a:r>
                        <a:rPr lang="en-US" altLang="ko-KR" sz="1000" dirty="0" smtClean="0"/>
                        <a:t>xpect</a:t>
                      </a:r>
                      <a:r>
                        <a:rPr lang="en-US" altLang="ko-KR" sz="1000" baseline="0" dirty="0" smtClean="0"/>
                        <a:t> </a:t>
                      </a:r>
                      <a:r>
                        <a:rPr lang="en-US" altLang="ko-KR" sz="1000" dirty="0" smtClean="0"/>
                        <a:t>2 sec.</a:t>
                      </a:r>
                      <a:endParaRPr lang="ko-KR" altLang="en-US" sz="1000" dirty="0"/>
                    </a:p>
                  </a:txBody>
                  <a:tcPr/>
                </a:tc>
                <a:extLst>
                  <a:ext uri="{0D108BD9-81ED-4DB2-BD59-A6C34878D82A}">
                    <a16:rowId xmlns:a16="http://schemas.microsoft.com/office/drawing/2014/main" val="10003"/>
                  </a:ext>
                </a:extLst>
              </a:tr>
            </a:tbl>
          </a:graphicData>
        </a:graphic>
      </p:graphicFrame>
      <p:sp>
        <p:nvSpPr>
          <p:cNvPr id="27" name="직사각형 26"/>
          <p:cNvSpPr/>
          <p:nvPr/>
        </p:nvSpPr>
        <p:spPr>
          <a:xfrm>
            <a:off x="1556472" y="5149407"/>
            <a:ext cx="3872792" cy="72008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r>
              <a:rPr lang="en-US" altLang="ko-KR" sz="1200" dirty="0" smtClean="0"/>
              <a:t>MSG-KIND:IMAGE&lt;CR&gt;&lt;LF&gt;</a:t>
            </a:r>
          </a:p>
          <a:p>
            <a:r>
              <a:rPr lang="en-US" altLang="ko-KR" sz="1200" dirty="0" smtClean="0"/>
              <a:t>DATA-LENGTH:20480&lt;CR&gt;&lt;LF&gt;</a:t>
            </a:r>
            <a:endParaRPr lang="ko-KR" altLang="en-US" sz="1200" dirty="0"/>
          </a:p>
        </p:txBody>
      </p:sp>
      <p:sp>
        <p:nvSpPr>
          <p:cNvPr id="28" name="직사각형 27"/>
          <p:cNvSpPr/>
          <p:nvPr/>
        </p:nvSpPr>
        <p:spPr>
          <a:xfrm>
            <a:off x="1556472" y="6301534"/>
            <a:ext cx="3872792" cy="842234"/>
          </a:xfrm>
          <a:prstGeom prst="rect">
            <a:avLst/>
          </a:prstGeom>
        </p:spPr>
        <p:style>
          <a:lnRef idx="2">
            <a:schemeClr val="dk1"/>
          </a:lnRef>
          <a:fillRef idx="1">
            <a:schemeClr val="lt1"/>
          </a:fillRef>
          <a:effectRef idx="0">
            <a:schemeClr val="dk1"/>
          </a:effectRef>
          <a:fontRef idx="minor">
            <a:schemeClr val="dk1"/>
          </a:fontRef>
        </p:style>
        <p:txBody>
          <a:bodyPr rtlCol="0" anchor="ctr"/>
          <a:lstStyle/>
          <a:p>
            <a:r>
              <a:rPr lang="en-US" altLang="ko-KR" sz="1200" dirty="0" smtClean="0"/>
              <a:t>DLKFJOWEIR230RUWEFKLSDFJ23R9FJSDJFDKFJS;DFJSDF;SDFJK;J;SDFJ;SDJFWEOIFJS;DKFJ;SDFJ;SDJF;SDFJWEJF;JSDFJKSD;JKFJ;SDF;KFJ;SDFJKLDFDDFSSDFSD</a:t>
            </a:r>
          </a:p>
        </p:txBody>
      </p:sp>
      <p:sp>
        <p:nvSpPr>
          <p:cNvPr id="29" name="직사각형 28"/>
          <p:cNvSpPr/>
          <p:nvPr/>
        </p:nvSpPr>
        <p:spPr>
          <a:xfrm>
            <a:off x="1556472" y="5869487"/>
            <a:ext cx="3872792" cy="432048"/>
          </a:xfrm>
          <a:prstGeom prst="rect">
            <a:avLst/>
          </a:prstGeom>
          <a:solidFill>
            <a:schemeClr val="bg1">
              <a:lumMod val="95000"/>
            </a:schemeClr>
          </a:solidFill>
        </p:spPr>
        <p:style>
          <a:lnRef idx="2">
            <a:schemeClr val="dk1"/>
          </a:lnRef>
          <a:fillRef idx="1">
            <a:schemeClr val="lt1"/>
          </a:fillRef>
          <a:effectRef idx="0">
            <a:schemeClr val="dk1"/>
          </a:effectRef>
          <a:fontRef idx="minor">
            <a:schemeClr val="dk1"/>
          </a:fontRef>
        </p:style>
        <p:txBody>
          <a:bodyPr rtlCol="0" anchor="ctr"/>
          <a:lstStyle/>
          <a:p>
            <a:pPr algn="ctr"/>
            <a:r>
              <a:rPr lang="en-US" altLang="ko-KR" sz="1200" dirty="0" smtClean="0"/>
              <a:t>&lt;CR&gt;&lt;LF&gt;</a:t>
            </a:r>
            <a:endParaRPr lang="ko-KR" altLang="en-US" sz="1200" dirty="0"/>
          </a:p>
        </p:txBody>
      </p:sp>
      <p:sp>
        <p:nvSpPr>
          <p:cNvPr id="30" name="직사각형 29"/>
          <p:cNvSpPr/>
          <p:nvPr/>
        </p:nvSpPr>
        <p:spPr>
          <a:xfrm>
            <a:off x="1556472" y="7140348"/>
            <a:ext cx="3872792" cy="432048"/>
          </a:xfrm>
          <a:prstGeom prst="rect">
            <a:avLst/>
          </a:prstGeom>
          <a:solidFill>
            <a:schemeClr val="bg1">
              <a:lumMod val="95000"/>
            </a:schemeClr>
          </a:solidFill>
        </p:spPr>
        <p:style>
          <a:lnRef idx="2">
            <a:schemeClr val="dk1"/>
          </a:lnRef>
          <a:fillRef idx="1">
            <a:schemeClr val="lt1"/>
          </a:fillRef>
          <a:effectRef idx="0">
            <a:schemeClr val="dk1"/>
          </a:effectRef>
          <a:fontRef idx="minor">
            <a:schemeClr val="dk1"/>
          </a:fontRef>
        </p:style>
        <p:txBody>
          <a:bodyPr rtlCol="0" anchor="ctr"/>
          <a:lstStyle/>
          <a:p>
            <a:pPr algn="ctr"/>
            <a:r>
              <a:rPr lang="en-US" altLang="ko-KR" sz="1200" dirty="0" smtClean="0"/>
              <a:t>&lt;NULL&gt;</a:t>
            </a:r>
            <a:endParaRPr lang="ko-KR" altLang="en-US" sz="1200" dirty="0"/>
          </a:p>
        </p:txBody>
      </p:sp>
      <p:sp>
        <p:nvSpPr>
          <p:cNvPr id="32" name="모서리가 둥근 직사각형 31"/>
          <p:cNvSpPr/>
          <p:nvPr/>
        </p:nvSpPr>
        <p:spPr>
          <a:xfrm>
            <a:off x="214313" y="1212828"/>
            <a:ext cx="2566615" cy="285750"/>
          </a:xfrm>
          <a:prstGeom prst="roundRect">
            <a:avLst/>
          </a:prstGeom>
        </p:spPr>
        <p:style>
          <a:lnRef idx="1">
            <a:schemeClr val="accent2"/>
          </a:lnRef>
          <a:fillRef idx="2">
            <a:schemeClr val="accent2"/>
          </a:fillRef>
          <a:effectRef idx="1">
            <a:schemeClr val="accent2"/>
          </a:effectRef>
          <a:fontRef idx="minor">
            <a:schemeClr val="dk1"/>
          </a:fontRef>
        </p:style>
        <p:txBody>
          <a:bodyPr anchor="ctr"/>
          <a:lstStyle/>
          <a:p>
            <a:pPr fontAlgn="auto">
              <a:spcBef>
                <a:spcPts val="0"/>
              </a:spcBef>
              <a:spcAft>
                <a:spcPts val="0"/>
              </a:spcAft>
              <a:defRPr/>
            </a:pPr>
            <a:r>
              <a:rPr kumimoji="0" lang="en-US" altLang="ko-KR" sz="1200" b="1" strike="sngStrike" dirty="0" smtClean="0"/>
              <a:t>2.4.7 IMAGE</a:t>
            </a:r>
            <a:endParaRPr kumimoji="0" lang="ko-KR" altLang="en-US" sz="1200" b="1" strike="sngStrike" dirty="0"/>
          </a:p>
        </p:txBody>
      </p:sp>
      <p:sp>
        <p:nvSpPr>
          <p:cNvPr id="20" name="슬라이드 번호 개체 틀 19"/>
          <p:cNvSpPr>
            <a:spLocks noGrp="1"/>
          </p:cNvSpPr>
          <p:nvPr>
            <p:ph type="sldNum" sz="quarter" idx="12"/>
          </p:nvPr>
        </p:nvSpPr>
        <p:spPr>
          <a:xfrm>
            <a:off x="5213176" y="8693679"/>
            <a:ext cx="1600200" cy="486833"/>
          </a:xfrm>
        </p:spPr>
        <p:txBody>
          <a:bodyPr/>
          <a:lstStyle/>
          <a:p>
            <a:fld id="{4AFB1CAC-E0B2-4E67-BA47-1772C30776A2}" type="slidenum">
              <a:rPr lang="ko-KR" altLang="en-US" smtClean="0"/>
              <a:pPr/>
              <a:t>21</a:t>
            </a:fld>
            <a:endParaRPr lang="ko-KR" altLang="en-US"/>
          </a:p>
        </p:txBody>
      </p:sp>
      <p:grpSp>
        <p:nvGrpSpPr>
          <p:cNvPr id="21" name="그룹 20"/>
          <p:cNvGrpSpPr/>
          <p:nvPr/>
        </p:nvGrpSpPr>
        <p:grpSpPr>
          <a:xfrm>
            <a:off x="3022624" y="35496"/>
            <a:ext cx="3790752" cy="432048"/>
            <a:chOff x="214313" y="714375"/>
            <a:chExt cx="6429375" cy="714375"/>
          </a:xfrm>
        </p:grpSpPr>
        <p:sp>
          <p:nvSpPr>
            <p:cNvPr id="22" name="모서리가 둥근 직사각형 21"/>
            <p:cNvSpPr/>
            <p:nvPr/>
          </p:nvSpPr>
          <p:spPr bwMode="auto">
            <a:xfrm>
              <a:off x="214313" y="714375"/>
              <a:ext cx="6429375" cy="714375"/>
            </a:xfrm>
            <a:prstGeom prst="roundRect">
              <a:avLst/>
            </a:prstGeom>
          </p:spPr>
          <p:style>
            <a:lnRef idx="3">
              <a:schemeClr val="lt1"/>
            </a:lnRef>
            <a:fillRef idx="1">
              <a:schemeClr val="accent6"/>
            </a:fillRef>
            <a:effectRef idx="1">
              <a:schemeClr val="accent6"/>
            </a:effectRef>
            <a:fontRef idx="minor">
              <a:schemeClr val="lt1"/>
            </a:fontRef>
          </p:style>
          <p:txBody>
            <a:bodyPr anchor="ctr"/>
            <a:lstStyle/>
            <a:p>
              <a:pPr algn="ctr" fontAlgn="auto">
                <a:spcBef>
                  <a:spcPts val="0"/>
                </a:spcBef>
                <a:spcAft>
                  <a:spcPts val="0"/>
                </a:spcAft>
                <a:defRPr/>
              </a:pPr>
              <a:endParaRPr kumimoji="0" lang="ko-KR" altLang="en-US" sz="1100"/>
            </a:p>
          </p:txBody>
        </p:sp>
        <p:sp>
          <p:nvSpPr>
            <p:cNvPr id="23" name="모서리가 둥근 직사각형 22"/>
            <p:cNvSpPr/>
            <p:nvPr/>
          </p:nvSpPr>
          <p:spPr bwMode="auto">
            <a:xfrm>
              <a:off x="357188" y="785813"/>
              <a:ext cx="6143625" cy="581025"/>
            </a:xfrm>
            <a:prstGeom prst="roundRect">
              <a:avLst/>
            </a:prstGeom>
            <a:ln>
              <a:solidFill>
                <a:schemeClr val="accent6">
                  <a:lumMod val="75000"/>
                </a:schemeClr>
              </a:solidFill>
            </a:ln>
          </p:spPr>
          <p:style>
            <a:lnRef idx="2">
              <a:schemeClr val="accent6"/>
            </a:lnRef>
            <a:fillRef idx="1">
              <a:schemeClr val="lt1"/>
            </a:fillRef>
            <a:effectRef idx="0">
              <a:schemeClr val="accent6"/>
            </a:effectRef>
            <a:fontRef idx="minor">
              <a:schemeClr val="dk1"/>
            </a:fontRef>
          </p:style>
          <p:txBody>
            <a:bodyPr anchor="ctr"/>
            <a:lstStyle/>
            <a:p>
              <a:pPr algn="ctr" fontAlgn="auto">
                <a:spcBef>
                  <a:spcPts val="0"/>
                </a:spcBef>
                <a:spcAft>
                  <a:spcPts val="0"/>
                </a:spcAft>
                <a:defRPr/>
              </a:pPr>
              <a:r>
                <a:rPr lang="en-US" altLang="ko-KR" sz="1000" dirty="0">
                  <a:latin typeface="HY견고딕" pitchFamily="18" charset="-127"/>
                  <a:ea typeface="HY견고딕" pitchFamily="18" charset="-127"/>
                </a:rPr>
                <a:t>2. STB </a:t>
              </a:r>
              <a:r>
                <a:rPr lang="en-US" altLang="ko-KR" sz="1000" dirty="0" err="1">
                  <a:latin typeface="HY견고딕" pitchFamily="18" charset="-127"/>
                  <a:ea typeface="HY견고딕" pitchFamily="18" charset="-127"/>
                </a:rPr>
                <a:t>Deamon</a:t>
              </a:r>
              <a:r>
                <a:rPr lang="en-US" altLang="ko-KR" sz="1000" dirty="0">
                  <a:latin typeface="HY견고딕" pitchFamily="18" charset="-127"/>
                  <a:ea typeface="HY견고딕" pitchFamily="18" charset="-127"/>
                </a:rPr>
                <a:t> communication Scenario</a:t>
              </a:r>
              <a:endParaRPr lang="ko-KR" altLang="en-US" sz="1000" dirty="0">
                <a:latin typeface="HY견고딕" pitchFamily="18" charset="-127"/>
                <a:ea typeface="HY견고딕" pitchFamily="18" charset="-127"/>
              </a:endParaRPr>
            </a:p>
          </p:txBody>
        </p:sp>
      </p:grpSp>
      <p:sp>
        <p:nvSpPr>
          <p:cNvPr id="33" name="TextBox 32"/>
          <p:cNvSpPr txBox="1"/>
          <p:nvPr/>
        </p:nvSpPr>
        <p:spPr>
          <a:xfrm>
            <a:off x="1700808" y="7638147"/>
            <a:ext cx="3373039" cy="246221"/>
          </a:xfrm>
          <a:prstGeom prst="rect">
            <a:avLst/>
          </a:prstGeom>
          <a:noFill/>
        </p:spPr>
        <p:txBody>
          <a:bodyPr wrap="none" rtlCol="0">
            <a:spAutoFit/>
          </a:bodyPr>
          <a:lstStyle/>
          <a:p>
            <a:r>
              <a:rPr lang="en-US" altLang="ko-KR" sz="1000" dirty="0"/>
              <a:t>[Example for configuration of </a:t>
            </a:r>
            <a:r>
              <a:rPr lang="en-US" altLang="ko-KR" sz="1000" dirty="0" smtClean="0"/>
              <a:t>IMAGE </a:t>
            </a:r>
            <a:r>
              <a:rPr lang="en-US" altLang="ko-KR" sz="1000" dirty="0"/>
              <a:t>transport packet]</a:t>
            </a:r>
            <a:endParaRPr lang="ko-KR" altLang="en-US" sz="1000" dirty="0"/>
          </a:p>
        </p:txBody>
      </p:sp>
      <p:sp>
        <p:nvSpPr>
          <p:cNvPr id="34" name="모서리가 둥근 직사각형 33"/>
          <p:cNvSpPr/>
          <p:nvPr/>
        </p:nvSpPr>
        <p:spPr>
          <a:xfrm>
            <a:off x="3526681" y="611560"/>
            <a:ext cx="3286695" cy="285750"/>
          </a:xfrm>
          <a:prstGeom prst="roundRect">
            <a:avLst/>
          </a:prstGeom>
        </p:spPr>
        <p:style>
          <a:lnRef idx="1">
            <a:schemeClr val="accent6"/>
          </a:lnRef>
          <a:fillRef idx="3">
            <a:schemeClr val="accent6"/>
          </a:fillRef>
          <a:effectRef idx="2">
            <a:schemeClr val="accent6"/>
          </a:effectRef>
          <a:fontRef idx="minor">
            <a:schemeClr val="lt1"/>
          </a:fontRef>
        </p:style>
        <p:txBody>
          <a:bodyPr anchor="ctr"/>
          <a:lstStyle/>
          <a:p>
            <a:pPr fontAlgn="auto">
              <a:spcBef>
                <a:spcPts val="0"/>
              </a:spcBef>
              <a:spcAft>
                <a:spcPts val="0"/>
              </a:spcAft>
              <a:defRPr/>
            </a:pPr>
            <a:r>
              <a:rPr kumimoji="0" lang="en-US" altLang="ko-KR" sz="1000" b="1" dirty="0" smtClean="0"/>
              <a:t>2.4 STB </a:t>
            </a:r>
            <a:r>
              <a:rPr kumimoji="0" lang="en-US" altLang="ko-KR" sz="1000" b="1" dirty="0" err="1" smtClean="0"/>
              <a:t>Deamon</a:t>
            </a:r>
            <a:r>
              <a:rPr kumimoji="0" lang="en-US" altLang="ko-KR" sz="1000" b="1" dirty="0" smtClean="0"/>
              <a:t> Communication Detail Protocol</a:t>
            </a:r>
            <a:endParaRPr kumimoji="0" lang="ko-KR" altLang="en-US" sz="1000" b="1"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9"/>
          <p:cNvSpPr>
            <a:spLocks noChangeArrowheads="1"/>
          </p:cNvSpPr>
          <p:nvPr/>
        </p:nvSpPr>
        <p:spPr bwMode="auto">
          <a:xfrm>
            <a:off x="214313" y="1571604"/>
            <a:ext cx="6429375" cy="7358084"/>
          </a:xfrm>
          <a:prstGeom prst="roundRect">
            <a:avLst>
              <a:gd name="adj" fmla="val 3815"/>
            </a:avLst>
          </a:prstGeom>
          <a:noFill/>
          <a:ln>
            <a:headEnd/>
            <a:tailEnd/>
          </a:ln>
        </p:spPr>
        <p:style>
          <a:lnRef idx="2">
            <a:schemeClr val="accent5"/>
          </a:lnRef>
          <a:fillRef idx="1">
            <a:schemeClr val="lt1"/>
          </a:fillRef>
          <a:effectRef idx="0">
            <a:schemeClr val="accent5"/>
          </a:effectRef>
          <a:fontRef idx="minor">
            <a:schemeClr val="dk1"/>
          </a:fontRef>
        </p:style>
        <p:txBody>
          <a:bodyPr wrap="none" anchor="ctr"/>
          <a:lstStyle/>
          <a:p>
            <a:pPr fontAlgn="auto">
              <a:spcBef>
                <a:spcPts val="0"/>
              </a:spcBef>
              <a:spcAft>
                <a:spcPts val="0"/>
              </a:spcAft>
              <a:defRPr/>
            </a:pPr>
            <a:endParaRPr kumimoji="0" lang="ko-KR" altLang="en-US"/>
          </a:p>
        </p:txBody>
      </p:sp>
      <p:grpSp>
        <p:nvGrpSpPr>
          <p:cNvPr id="3" name="그룹 2"/>
          <p:cNvGrpSpPr/>
          <p:nvPr/>
        </p:nvGrpSpPr>
        <p:grpSpPr>
          <a:xfrm>
            <a:off x="0" y="0"/>
            <a:ext cx="6858000" cy="512763"/>
            <a:chOff x="0" y="0"/>
            <a:chExt cx="6858000" cy="512763"/>
          </a:xfrm>
        </p:grpSpPr>
        <p:sp>
          <p:nvSpPr>
            <p:cNvPr id="4" name="직사각형 3"/>
            <p:cNvSpPr/>
            <p:nvPr/>
          </p:nvSpPr>
          <p:spPr>
            <a:xfrm>
              <a:off x="0" y="0"/>
              <a:ext cx="6858000" cy="500063"/>
            </a:xfrm>
            <a:prstGeom prst="rect">
              <a:avLst/>
            </a:prstGeom>
          </p:spPr>
          <p:style>
            <a:lnRef idx="1">
              <a:schemeClr val="accent6"/>
            </a:lnRef>
            <a:fillRef idx="3">
              <a:schemeClr val="accent6"/>
            </a:fillRef>
            <a:effectRef idx="2">
              <a:schemeClr val="accent6"/>
            </a:effectRef>
            <a:fontRef idx="minor">
              <a:schemeClr val="lt1"/>
            </a:fontRef>
          </p:style>
          <p:txBody>
            <a:bodyPr anchor="ctr"/>
            <a:lstStyle/>
            <a:p>
              <a:pPr algn="ctr" fontAlgn="auto">
                <a:spcBef>
                  <a:spcPts val="0"/>
                </a:spcBef>
                <a:spcAft>
                  <a:spcPts val="0"/>
                </a:spcAft>
                <a:defRPr/>
              </a:pPr>
              <a:endParaRPr kumimoji="0" lang="ko-KR" altLang="en-US"/>
            </a:p>
          </p:txBody>
        </p:sp>
        <p:pic>
          <p:nvPicPr>
            <p:cNvPr id="5" name="Picture 3"/>
            <p:cNvPicPr>
              <a:picLocks noChangeAspect="1" noChangeArrowheads="1"/>
            </p:cNvPicPr>
            <p:nvPr/>
          </p:nvPicPr>
          <p:blipFill>
            <a:blip r:embed="rId2" cstate="print"/>
            <a:srcRect/>
            <a:stretch>
              <a:fillRect/>
            </a:stretch>
          </p:blipFill>
          <p:spPr bwMode="auto">
            <a:xfrm>
              <a:off x="0" y="0"/>
              <a:ext cx="1358900" cy="512763"/>
            </a:xfrm>
            <a:prstGeom prst="rect">
              <a:avLst/>
            </a:prstGeom>
            <a:ln>
              <a:noFill/>
            </a:ln>
            <a:effectLst>
              <a:softEdge rad="63500"/>
            </a:effectLst>
          </p:spPr>
        </p:pic>
      </p:grpSp>
      <p:sp>
        <p:nvSpPr>
          <p:cNvPr id="6" name="모서리가 둥근 직사각형 5"/>
          <p:cNvSpPr/>
          <p:nvPr/>
        </p:nvSpPr>
        <p:spPr>
          <a:xfrm>
            <a:off x="357188" y="1714480"/>
            <a:ext cx="6143625" cy="408678"/>
          </a:xfrm>
          <a:prstGeom prst="roundRect">
            <a:avLst/>
          </a:prstGeom>
          <a:solidFill>
            <a:schemeClr val="bg1">
              <a:lumMod val="95000"/>
            </a:schemeClr>
          </a:solidFill>
          <a:ln>
            <a:solidFill>
              <a:schemeClr val="bg1"/>
            </a:solidFill>
          </a:ln>
        </p:spPr>
        <p:style>
          <a:lnRef idx="1">
            <a:schemeClr val="dk1"/>
          </a:lnRef>
          <a:fillRef idx="2">
            <a:schemeClr val="dk1"/>
          </a:fillRef>
          <a:effectRef idx="1">
            <a:schemeClr val="dk1"/>
          </a:effectRef>
          <a:fontRef idx="minor">
            <a:schemeClr val="dk1"/>
          </a:fontRef>
        </p:style>
        <p:txBody>
          <a:bodyPr anchor="ctr"/>
          <a:lstStyle/>
          <a:p>
            <a:pPr fontAlgn="auto">
              <a:spcBef>
                <a:spcPts val="0"/>
              </a:spcBef>
              <a:spcAft>
                <a:spcPts val="0"/>
              </a:spcAft>
              <a:defRPr/>
            </a:pPr>
            <a:r>
              <a:rPr lang="en-US" altLang="ko-KR" sz="1000" dirty="0" smtClean="0"/>
              <a:t>After last reboot, STB </a:t>
            </a:r>
            <a:r>
              <a:rPr lang="en-US" altLang="ko-KR" sz="1000" dirty="0"/>
              <a:t>daemon sends </a:t>
            </a:r>
            <a:r>
              <a:rPr lang="en-US" altLang="ko-KR" sz="1000" dirty="0" smtClean="0"/>
              <a:t>complete message </a:t>
            </a:r>
            <a:r>
              <a:rPr lang="en-US" altLang="ko-KR" sz="1000" dirty="0"/>
              <a:t>when it </a:t>
            </a:r>
            <a:r>
              <a:rPr lang="en-US" altLang="ko-KR" sz="1000" dirty="0" smtClean="0"/>
              <a:t>connects </a:t>
            </a:r>
            <a:r>
              <a:rPr lang="en-US" altLang="ko-KR" sz="1000" dirty="0"/>
              <a:t>to STB ATT </a:t>
            </a:r>
            <a:r>
              <a:rPr lang="en-US" altLang="ko-KR" sz="1000" dirty="0" smtClean="0"/>
              <a:t>program</a:t>
            </a:r>
            <a:endParaRPr lang="en-US" altLang="ko-KR" sz="1000" dirty="0">
              <a:solidFill>
                <a:srgbClr val="002060"/>
              </a:solidFill>
              <a:ea typeface="HY중고딕" pitchFamily="18" charset="-127"/>
            </a:endParaRPr>
          </a:p>
        </p:txBody>
      </p:sp>
      <p:graphicFrame>
        <p:nvGraphicFramePr>
          <p:cNvPr id="7" name="표 6"/>
          <p:cNvGraphicFramePr>
            <a:graphicFrameLocks noGrp="1"/>
          </p:cNvGraphicFramePr>
          <p:nvPr>
            <p:extLst>
              <p:ext uri="{D42A27DB-BD31-4B8C-83A1-F6EECF244321}">
                <p14:modId xmlns:p14="http://schemas.microsoft.com/office/powerpoint/2010/main" val="2482143776"/>
              </p:ext>
            </p:extLst>
          </p:nvPr>
        </p:nvGraphicFramePr>
        <p:xfrm>
          <a:off x="332655" y="3499492"/>
          <a:ext cx="6120681" cy="502920"/>
        </p:xfrm>
        <a:graphic>
          <a:graphicData uri="http://schemas.openxmlformats.org/drawingml/2006/table">
            <a:tbl>
              <a:tblPr firstRow="1" bandRow="1">
                <a:tableStyleId>{5C22544A-7EE6-4342-B048-85BDC9FD1C3A}</a:tableStyleId>
              </a:tblPr>
              <a:tblGrid>
                <a:gridCol w="2040227">
                  <a:extLst>
                    <a:ext uri="{9D8B030D-6E8A-4147-A177-3AD203B41FA5}">
                      <a16:colId xmlns:a16="http://schemas.microsoft.com/office/drawing/2014/main" val="20000"/>
                    </a:ext>
                  </a:extLst>
                </a:gridCol>
                <a:gridCol w="2040227">
                  <a:extLst>
                    <a:ext uri="{9D8B030D-6E8A-4147-A177-3AD203B41FA5}">
                      <a16:colId xmlns:a16="http://schemas.microsoft.com/office/drawing/2014/main" val="20001"/>
                    </a:ext>
                  </a:extLst>
                </a:gridCol>
                <a:gridCol w="2040227">
                  <a:extLst>
                    <a:ext uri="{9D8B030D-6E8A-4147-A177-3AD203B41FA5}">
                      <a16:colId xmlns:a16="http://schemas.microsoft.com/office/drawing/2014/main" val="20002"/>
                    </a:ext>
                  </a:extLst>
                </a:gridCol>
              </a:tblGrid>
              <a:tr h="0">
                <a:tc>
                  <a:txBody>
                    <a:bodyPr/>
                    <a:lstStyle/>
                    <a:p>
                      <a:pPr algn="ctr" latinLnBrk="1"/>
                      <a:r>
                        <a:rPr lang="en-US" altLang="ko-KR" sz="1000" dirty="0" smtClean="0"/>
                        <a:t>Information</a:t>
                      </a:r>
                      <a:endParaRPr lang="ko-KR" altLang="en-US" sz="1000" dirty="0"/>
                    </a:p>
                  </a:txBody>
                  <a:tcPr/>
                </a:tc>
                <a:tc>
                  <a:txBody>
                    <a:bodyPr/>
                    <a:lstStyle/>
                    <a:p>
                      <a:pPr algn="ctr" latinLnBrk="1"/>
                      <a:r>
                        <a:rPr lang="en-US" altLang="ko-KR" sz="1000" dirty="0" smtClean="0"/>
                        <a:t>Data type</a:t>
                      </a:r>
                      <a:endParaRPr lang="ko-KR" altLang="en-US" sz="1000" dirty="0"/>
                    </a:p>
                  </a:txBody>
                  <a:tcPr/>
                </a:tc>
                <a:tc>
                  <a:txBody>
                    <a:bodyPr/>
                    <a:lstStyle/>
                    <a:p>
                      <a:pPr algn="ctr" latinLnBrk="1"/>
                      <a:r>
                        <a:rPr lang="en-US" altLang="ko-KR" sz="1000" dirty="0" smtClean="0"/>
                        <a:t>Data</a:t>
                      </a:r>
                      <a:endParaRPr lang="ko-KR" altLang="en-US" sz="1000" dirty="0"/>
                    </a:p>
                  </a:txBody>
                  <a:tcPr/>
                </a:tc>
                <a:extLst>
                  <a:ext uri="{0D108BD9-81ED-4DB2-BD59-A6C34878D82A}">
                    <a16:rowId xmlns:a16="http://schemas.microsoft.com/office/drawing/2014/main" val="10000"/>
                  </a:ext>
                </a:extLst>
              </a:tr>
              <a:tr h="0">
                <a:tc>
                  <a:txBody>
                    <a:bodyPr/>
                    <a:lstStyle/>
                    <a:p>
                      <a:pPr latinLnBrk="1"/>
                      <a:r>
                        <a:rPr lang="en-US" altLang="ko-KR" sz="1100" dirty="0" smtClean="0">
                          <a:latin typeface="+mn-lt"/>
                        </a:rPr>
                        <a:t>Success ?</a:t>
                      </a:r>
                      <a:endParaRPr lang="ko-KR" altLang="en-US" sz="1100" dirty="0">
                        <a:latin typeface="+mn-lt"/>
                      </a:endParaRPr>
                    </a:p>
                  </a:txBody>
                  <a:tcPr anchor="ctr"/>
                </a:tc>
                <a:tc>
                  <a:txBody>
                    <a:bodyPr/>
                    <a:lstStyle/>
                    <a:p>
                      <a:pPr latinLnBrk="1"/>
                      <a:r>
                        <a:rPr lang="en-US" altLang="ko-KR" sz="1100" dirty="0" smtClean="0"/>
                        <a:t>RESULT</a:t>
                      </a:r>
                      <a:endParaRPr lang="ko-KR" altLang="en-US" sz="1100" dirty="0"/>
                    </a:p>
                  </a:txBody>
                  <a:tcPr/>
                </a:tc>
                <a:tc>
                  <a:txBody>
                    <a:bodyPr/>
                    <a:lstStyle/>
                    <a:p>
                      <a:pPr marL="0" marR="0" indent="0" algn="l" defTabSz="914400" rtl="0" eaLnBrk="1" fontAlgn="auto" latinLnBrk="1" hangingPunct="1">
                        <a:lnSpc>
                          <a:spcPct val="100000"/>
                        </a:lnSpc>
                        <a:spcBef>
                          <a:spcPts val="0"/>
                        </a:spcBef>
                        <a:spcAft>
                          <a:spcPts val="0"/>
                        </a:spcAft>
                        <a:buClrTx/>
                        <a:buSzTx/>
                        <a:buFontTx/>
                        <a:buNone/>
                        <a:tabLst/>
                        <a:defRPr/>
                      </a:pPr>
                      <a:r>
                        <a:rPr lang="en-US" altLang="ko-KR" sz="1100" dirty="0" smtClean="0"/>
                        <a:t>TRUE</a:t>
                      </a:r>
                      <a:r>
                        <a:rPr lang="en-US" altLang="ko-KR" sz="1100" baseline="0" dirty="0" smtClean="0"/>
                        <a:t> or FALSE</a:t>
                      </a:r>
                      <a:endParaRPr lang="en-US" altLang="ko-KR" sz="1100" dirty="0" smtClean="0"/>
                    </a:p>
                  </a:txBody>
                  <a:tcPr anchor="ctr"/>
                </a:tc>
                <a:extLst>
                  <a:ext uri="{0D108BD9-81ED-4DB2-BD59-A6C34878D82A}">
                    <a16:rowId xmlns:a16="http://schemas.microsoft.com/office/drawing/2014/main" val="10001"/>
                  </a:ext>
                </a:extLst>
              </a:tr>
            </a:tbl>
          </a:graphicData>
        </a:graphic>
      </p:graphicFrame>
      <p:sp>
        <p:nvSpPr>
          <p:cNvPr id="8" name="직사각형 7"/>
          <p:cNvSpPr/>
          <p:nvPr/>
        </p:nvSpPr>
        <p:spPr>
          <a:xfrm>
            <a:off x="1556472" y="4211390"/>
            <a:ext cx="3872792" cy="72008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r>
              <a:rPr lang="en-US" altLang="ko-KR" sz="1200" dirty="0" smtClean="0"/>
              <a:t>MSG-KIND:COMPLETE&lt;CR&gt;&lt;LF&gt;</a:t>
            </a:r>
          </a:p>
          <a:p>
            <a:r>
              <a:rPr lang="en-US" altLang="ko-KR" sz="1200" dirty="0" smtClean="0"/>
              <a:t>DATA-LENGTH:13&lt;CR&gt;&lt;LF&gt;</a:t>
            </a:r>
            <a:endParaRPr lang="ko-KR" altLang="en-US" sz="1200" dirty="0"/>
          </a:p>
        </p:txBody>
      </p:sp>
      <p:sp>
        <p:nvSpPr>
          <p:cNvPr id="9" name="직사각형 8"/>
          <p:cNvSpPr/>
          <p:nvPr/>
        </p:nvSpPr>
        <p:spPr>
          <a:xfrm>
            <a:off x="1556472" y="5363517"/>
            <a:ext cx="3872792" cy="490947"/>
          </a:xfrm>
          <a:prstGeom prst="rect">
            <a:avLst/>
          </a:prstGeom>
        </p:spPr>
        <p:style>
          <a:lnRef idx="2">
            <a:schemeClr val="dk1"/>
          </a:lnRef>
          <a:fillRef idx="1">
            <a:schemeClr val="lt1"/>
          </a:fillRef>
          <a:effectRef idx="0">
            <a:schemeClr val="dk1"/>
          </a:effectRef>
          <a:fontRef idx="minor">
            <a:schemeClr val="dk1"/>
          </a:fontRef>
        </p:style>
        <p:txBody>
          <a:bodyPr rtlCol="0" anchor="ctr"/>
          <a:lstStyle/>
          <a:p>
            <a:r>
              <a:rPr lang="en-US" altLang="ko-KR" sz="1200" dirty="0" smtClean="0"/>
              <a:t>RESULT:TRUE&lt;CR&gt;&lt;LF&gt;</a:t>
            </a:r>
          </a:p>
        </p:txBody>
      </p:sp>
      <p:sp>
        <p:nvSpPr>
          <p:cNvPr id="10" name="직사각형 9"/>
          <p:cNvSpPr/>
          <p:nvPr/>
        </p:nvSpPr>
        <p:spPr>
          <a:xfrm>
            <a:off x="1556472" y="4931470"/>
            <a:ext cx="3872792" cy="432048"/>
          </a:xfrm>
          <a:prstGeom prst="rect">
            <a:avLst/>
          </a:prstGeom>
          <a:solidFill>
            <a:schemeClr val="bg1">
              <a:lumMod val="95000"/>
            </a:schemeClr>
          </a:solidFill>
        </p:spPr>
        <p:style>
          <a:lnRef idx="2">
            <a:schemeClr val="dk1"/>
          </a:lnRef>
          <a:fillRef idx="1">
            <a:schemeClr val="lt1"/>
          </a:fillRef>
          <a:effectRef idx="0">
            <a:schemeClr val="dk1"/>
          </a:effectRef>
          <a:fontRef idx="minor">
            <a:schemeClr val="dk1"/>
          </a:fontRef>
        </p:style>
        <p:txBody>
          <a:bodyPr rtlCol="0" anchor="ctr"/>
          <a:lstStyle/>
          <a:p>
            <a:pPr algn="ctr"/>
            <a:r>
              <a:rPr lang="en-US" altLang="ko-KR" sz="1200" dirty="0" smtClean="0"/>
              <a:t>&lt;CR&gt;&lt;LF&gt;</a:t>
            </a:r>
            <a:endParaRPr lang="ko-KR" altLang="en-US" sz="1200" dirty="0"/>
          </a:p>
        </p:txBody>
      </p:sp>
      <p:sp>
        <p:nvSpPr>
          <p:cNvPr id="11" name="직사각형 10"/>
          <p:cNvSpPr/>
          <p:nvPr/>
        </p:nvSpPr>
        <p:spPr>
          <a:xfrm>
            <a:off x="1556472" y="5854464"/>
            <a:ext cx="3872792" cy="432048"/>
          </a:xfrm>
          <a:prstGeom prst="rect">
            <a:avLst/>
          </a:prstGeom>
          <a:solidFill>
            <a:schemeClr val="bg1">
              <a:lumMod val="95000"/>
            </a:schemeClr>
          </a:solidFill>
        </p:spPr>
        <p:style>
          <a:lnRef idx="2">
            <a:schemeClr val="dk1"/>
          </a:lnRef>
          <a:fillRef idx="1">
            <a:schemeClr val="lt1"/>
          </a:fillRef>
          <a:effectRef idx="0">
            <a:schemeClr val="dk1"/>
          </a:effectRef>
          <a:fontRef idx="minor">
            <a:schemeClr val="dk1"/>
          </a:fontRef>
        </p:style>
        <p:txBody>
          <a:bodyPr rtlCol="0" anchor="ctr"/>
          <a:lstStyle/>
          <a:p>
            <a:pPr algn="ctr"/>
            <a:r>
              <a:rPr lang="en-US" altLang="ko-KR" sz="1200" dirty="0" smtClean="0"/>
              <a:t>&lt;NULL&gt;</a:t>
            </a:r>
            <a:endParaRPr lang="ko-KR" altLang="en-US" sz="1200" dirty="0"/>
          </a:p>
        </p:txBody>
      </p:sp>
      <p:graphicFrame>
        <p:nvGraphicFramePr>
          <p:cNvPr id="13" name="표 12"/>
          <p:cNvGraphicFramePr>
            <a:graphicFrameLocks noGrp="1"/>
          </p:cNvGraphicFramePr>
          <p:nvPr>
            <p:extLst>
              <p:ext uri="{D42A27DB-BD31-4B8C-83A1-F6EECF244321}">
                <p14:modId xmlns:p14="http://schemas.microsoft.com/office/powerpoint/2010/main" val="1267278836"/>
              </p:ext>
            </p:extLst>
          </p:nvPr>
        </p:nvGraphicFramePr>
        <p:xfrm>
          <a:off x="357166" y="2321234"/>
          <a:ext cx="6072230" cy="1036320"/>
        </p:xfrm>
        <a:graphic>
          <a:graphicData uri="http://schemas.openxmlformats.org/drawingml/2006/table">
            <a:tbl>
              <a:tblPr firstRow="1" bandRow="1">
                <a:tableStyleId>{073A0DAA-6AF3-43AB-8588-CEC1D06C72B9}</a:tableStyleId>
              </a:tblPr>
              <a:tblGrid>
                <a:gridCol w="2000264">
                  <a:extLst>
                    <a:ext uri="{9D8B030D-6E8A-4147-A177-3AD203B41FA5}">
                      <a16:colId xmlns:a16="http://schemas.microsoft.com/office/drawing/2014/main" val="20000"/>
                    </a:ext>
                  </a:extLst>
                </a:gridCol>
                <a:gridCol w="4071966">
                  <a:extLst>
                    <a:ext uri="{9D8B030D-6E8A-4147-A177-3AD203B41FA5}">
                      <a16:colId xmlns:a16="http://schemas.microsoft.com/office/drawing/2014/main" val="20001"/>
                    </a:ext>
                  </a:extLst>
                </a:gridCol>
              </a:tblGrid>
              <a:tr h="0">
                <a:tc>
                  <a:txBody>
                    <a:bodyPr/>
                    <a:lstStyle/>
                    <a:p>
                      <a:pPr algn="ctr" latinLnBrk="1"/>
                      <a:r>
                        <a:rPr lang="en-US" altLang="ko-KR" sz="1100" dirty="0" smtClean="0"/>
                        <a:t>Items</a:t>
                      </a:r>
                      <a:endParaRPr lang="ko-KR" altLang="en-US" sz="1100" dirty="0"/>
                    </a:p>
                  </a:txBody>
                  <a:tcPr/>
                </a:tc>
                <a:tc>
                  <a:txBody>
                    <a:bodyPr/>
                    <a:lstStyle/>
                    <a:p>
                      <a:pPr algn="ctr" latinLnBrk="1"/>
                      <a:r>
                        <a:rPr lang="en-US" altLang="ko-KR" sz="1100" dirty="0" smtClean="0"/>
                        <a:t>Contents</a:t>
                      </a:r>
                      <a:endParaRPr lang="ko-KR" altLang="en-US" sz="1100" dirty="0"/>
                    </a:p>
                  </a:txBody>
                  <a:tcPr/>
                </a:tc>
                <a:extLst>
                  <a:ext uri="{0D108BD9-81ED-4DB2-BD59-A6C34878D82A}">
                    <a16:rowId xmlns:a16="http://schemas.microsoft.com/office/drawing/2014/main" val="10000"/>
                  </a:ext>
                </a:extLst>
              </a:tr>
              <a:tr h="0">
                <a:tc>
                  <a:txBody>
                    <a:bodyPr/>
                    <a:lstStyle/>
                    <a:p>
                      <a:pPr latinLnBrk="1"/>
                      <a:r>
                        <a:rPr lang="en-US" altLang="ko-KR" sz="1000" dirty="0" smtClean="0"/>
                        <a:t>Direction</a:t>
                      </a:r>
                      <a:r>
                        <a:rPr lang="en-US" altLang="ko-KR" sz="1000" baseline="0" dirty="0" smtClean="0"/>
                        <a:t> of t</a:t>
                      </a:r>
                      <a:r>
                        <a:rPr lang="en-US" altLang="ko-KR" sz="1000" dirty="0" smtClean="0"/>
                        <a:t>ransmission</a:t>
                      </a:r>
                      <a:endParaRPr lang="ko-KR" altLang="en-US" sz="1000" dirty="0"/>
                    </a:p>
                  </a:txBody>
                  <a:tcPr/>
                </a:tc>
                <a:tc>
                  <a:txBody>
                    <a:bodyPr/>
                    <a:lstStyle/>
                    <a:p>
                      <a:pPr latinLnBrk="1"/>
                      <a:r>
                        <a:rPr lang="en-US" altLang="ko-KR" sz="1100" dirty="0" smtClean="0"/>
                        <a:t>STB -&gt; PC</a:t>
                      </a:r>
                      <a:endParaRPr lang="ko-KR" altLang="en-US" sz="1100" dirty="0"/>
                    </a:p>
                  </a:txBody>
                  <a:tcPr/>
                </a:tc>
                <a:extLst>
                  <a:ext uri="{0D108BD9-81ED-4DB2-BD59-A6C34878D82A}">
                    <a16:rowId xmlns:a16="http://schemas.microsoft.com/office/drawing/2014/main" val="10001"/>
                  </a:ext>
                </a:extLst>
              </a:tr>
              <a:tr h="0">
                <a:tc>
                  <a:txBody>
                    <a:bodyPr/>
                    <a:lstStyle/>
                    <a:p>
                      <a:pPr latinLnBrk="1"/>
                      <a:r>
                        <a:rPr lang="en-US" altLang="ko-KR" sz="1000" dirty="0" smtClean="0"/>
                        <a:t>Transmission</a:t>
                      </a:r>
                      <a:r>
                        <a:rPr lang="en-US" altLang="ko-KR" sz="1000" baseline="0" dirty="0" smtClean="0"/>
                        <a:t> time</a:t>
                      </a:r>
                      <a:endParaRPr lang="ko-KR" altLang="en-US" sz="1000" dirty="0"/>
                    </a:p>
                  </a:txBody>
                  <a:tcPr/>
                </a:tc>
                <a:tc>
                  <a:txBody>
                    <a:bodyPr/>
                    <a:lstStyle/>
                    <a:p>
                      <a:pPr latinLnBrk="1"/>
                      <a:r>
                        <a:rPr lang="en-US" altLang="ko-KR" sz="1100" dirty="0" smtClean="0"/>
                        <a:t>Once after last</a:t>
                      </a:r>
                      <a:r>
                        <a:rPr lang="en-US" altLang="ko-KR" sz="1100" baseline="0" dirty="0" smtClean="0"/>
                        <a:t> reboot</a:t>
                      </a:r>
                      <a:endParaRPr lang="ko-KR" altLang="en-US" sz="1100" dirty="0"/>
                    </a:p>
                  </a:txBody>
                  <a:tcPr/>
                </a:tc>
                <a:extLst>
                  <a:ext uri="{0D108BD9-81ED-4DB2-BD59-A6C34878D82A}">
                    <a16:rowId xmlns:a16="http://schemas.microsoft.com/office/drawing/2014/main" val="10002"/>
                  </a:ext>
                </a:extLst>
              </a:tr>
              <a:tr h="0">
                <a:tc>
                  <a:txBody>
                    <a:bodyPr/>
                    <a:lstStyle/>
                    <a:p>
                      <a:pPr latinLnBrk="1"/>
                      <a:r>
                        <a:rPr lang="en-US" altLang="ko-KR" sz="1000" dirty="0" smtClean="0"/>
                        <a:t>Transmission Interval</a:t>
                      </a:r>
                      <a:endParaRPr lang="ko-KR" altLang="en-US" sz="1000" dirty="0"/>
                    </a:p>
                  </a:txBody>
                  <a:tcPr/>
                </a:tc>
                <a:tc>
                  <a:txBody>
                    <a:bodyPr/>
                    <a:lstStyle/>
                    <a:p>
                      <a:pPr latinLnBrk="1"/>
                      <a:r>
                        <a:rPr lang="en-US" altLang="ko-KR" sz="1100" dirty="0" smtClean="0"/>
                        <a:t>Once</a:t>
                      </a:r>
                      <a:endParaRPr lang="ko-KR" altLang="en-US" sz="1100" dirty="0"/>
                    </a:p>
                  </a:txBody>
                  <a:tcPr/>
                </a:tc>
                <a:extLst>
                  <a:ext uri="{0D108BD9-81ED-4DB2-BD59-A6C34878D82A}">
                    <a16:rowId xmlns:a16="http://schemas.microsoft.com/office/drawing/2014/main" val="10003"/>
                  </a:ext>
                </a:extLst>
              </a:tr>
            </a:tbl>
          </a:graphicData>
        </a:graphic>
      </p:graphicFrame>
      <p:sp>
        <p:nvSpPr>
          <p:cNvPr id="14" name="모서리가 둥근 직사각형 13"/>
          <p:cNvSpPr/>
          <p:nvPr/>
        </p:nvSpPr>
        <p:spPr>
          <a:xfrm>
            <a:off x="214313" y="1212828"/>
            <a:ext cx="2566615" cy="285750"/>
          </a:xfrm>
          <a:prstGeom prst="roundRect">
            <a:avLst/>
          </a:prstGeom>
        </p:spPr>
        <p:style>
          <a:lnRef idx="1">
            <a:schemeClr val="accent2"/>
          </a:lnRef>
          <a:fillRef idx="2">
            <a:schemeClr val="accent2"/>
          </a:fillRef>
          <a:effectRef idx="1">
            <a:schemeClr val="accent2"/>
          </a:effectRef>
          <a:fontRef idx="minor">
            <a:schemeClr val="dk1"/>
          </a:fontRef>
        </p:style>
        <p:txBody>
          <a:bodyPr anchor="ctr"/>
          <a:lstStyle/>
          <a:p>
            <a:pPr fontAlgn="auto">
              <a:spcBef>
                <a:spcPts val="0"/>
              </a:spcBef>
              <a:spcAft>
                <a:spcPts val="0"/>
              </a:spcAft>
              <a:defRPr/>
            </a:pPr>
            <a:r>
              <a:rPr kumimoji="0" lang="en-US" altLang="ko-KR" sz="1200" b="1" dirty="0" smtClean="0"/>
              <a:t>2.4.8 COMPLETE</a:t>
            </a:r>
            <a:endParaRPr kumimoji="0" lang="ko-KR" altLang="en-US" sz="1200" b="1" dirty="0"/>
          </a:p>
        </p:txBody>
      </p:sp>
      <p:sp>
        <p:nvSpPr>
          <p:cNvPr id="20" name="슬라이드 번호 개체 틀 19"/>
          <p:cNvSpPr>
            <a:spLocks noGrp="1"/>
          </p:cNvSpPr>
          <p:nvPr>
            <p:ph type="sldNum" sz="quarter" idx="12"/>
          </p:nvPr>
        </p:nvSpPr>
        <p:spPr>
          <a:xfrm>
            <a:off x="5213176" y="8693679"/>
            <a:ext cx="1600200" cy="486833"/>
          </a:xfrm>
        </p:spPr>
        <p:txBody>
          <a:bodyPr/>
          <a:lstStyle/>
          <a:p>
            <a:fld id="{4AFB1CAC-E0B2-4E67-BA47-1772C30776A2}" type="slidenum">
              <a:rPr lang="ko-KR" altLang="en-US" smtClean="0"/>
              <a:pPr/>
              <a:t>22</a:t>
            </a:fld>
            <a:endParaRPr lang="ko-KR" altLang="en-US"/>
          </a:p>
        </p:txBody>
      </p:sp>
      <p:grpSp>
        <p:nvGrpSpPr>
          <p:cNvPr id="21" name="그룹 20"/>
          <p:cNvGrpSpPr/>
          <p:nvPr/>
        </p:nvGrpSpPr>
        <p:grpSpPr>
          <a:xfrm>
            <a:off x="3022624" y="35496"/>
            <a:ext cx="3790752" cy="432048"/>
            <a:chOff x="214313" y="714375"/>
            <a:chExt cx="6429375" cy="714375"/>
          </a:xfrm>
        </p:grpSpPr>
        <p:sp>
          <p:nvSpPr>
            <p:cNvPr id="22" name="모서리가 둥근 직사각형 21"/>
            <p:cNvSpPr/>
            <p:nvPr/>
          </p:nvSpPr>
          <p:spPr bwMode="auto">
            <a:xfrm>
              <a:off x="214313" y="714375"/>
              <a:ext cx="6429375" cy="714375"/>
            </a:xfrm>
            <a:prstGeom prst="roundRect">
              <a:avLst/>
            </a:prstGeom>
          </p:spPr>
          <p:style>
            <a:lnRef idx="3">
              <a:schemeClr val="lt1"/>
            </a:lnRef>
            <a:fillRef idx="1">
              <a:schemeClr val="accent6"/>
            </a:fillRef>
            <a:effectRef idx="1">
              <a:schemeClr val="accent6"/>
            </a:effectRef>
            <a:fontRef idx="minor">
              <a:schemeClr val="lt1"/>
            </a:fontRef>
          </p:style>
          <p:txBody>
            <a:bodyPr anchor="ctr"/>
            <a:lstStyle/>
            <a:p>
              <a:pPr algn="ctr" fontAlgn="auto">
                <a:spcBef>
                  <a:spcPts val="0"/>
                </a:spcBef>
                <a:spcAft>
                  <a:spcPts val="0"/>
                </a:spcAft>
                <a:defRPr/>
              </a:pPr>
              <a:endParaRPr kumimoji="0" lang="ko-KR" altLang="en-US" sz="1100"/>
            </a:p>
          </p:txBody>
        </p:sp>
        <p:sp>
          <p:nvSpPr>
            <p:cNvPr id="23" name="모서리가 둥근 직사각형 22"/>
            <p:cNvSpPr/>
            <p:nvPr/>
          </p:nvSpPr>
          <p:spPr bwMode="auto">
            <a:xfrm>
              <a:off x="357188" y="785813"/>
              <a:ext cx="6143625" cy="581025"/>
            </a:xfrm>
            <a:prstGeom prst="roundRect">
              <a:avLst/>
            </a:prstGeom>
            <a:ln>
              <a:solidFill>
                <a:schemeClr val="accent6">
                  <a:lumMod val="75000"/>
                </a:schemeClr>
              </a:solidFill>
            </a:ln>
          </p:spPr>
          <p:style>
            <a:lnRef idx="2">
              <a:schemeClr val="accent6"/>
            </a:lnRef>
            <a:fillRef idx="1">
              <a:schemeClr val="lt1"/>
            </a:fillRef>
            <a:effectRef idx="0">
              <a:schemeClr val="accent6"/>
            </a:effectRef>
            <a:fontRef idx="minor">
              <a:schemeClr val="dk1"/>
            </a:fontRef>
          </p:style>
          <p:txBody>
            <a:bodyPr anchor="ctr"/>
            <a:lstStyle/>
            <a:p>
              <a:pPr algn="ctr" fontAlgn="auto">
                <a:spcBef>
                  <a:spcPts val="0"/>
                </a:spcBef>
                <a:spcAft>
                  <a:spcPts val="0"/>
                </a:spcAft>
                <a:defRPr/>
              </a:pPr>
              <a:r>
                <a:rPr lang="en-US" altLang="ko-KR" sz="1000" dirty="0">
                  <a:latin typeface="HY견고딕" pitchFamily="18" charset="-127"/>
                  <a:ea typeface="HY견고딕" pitchFamily="18" charset="-127"/>
                </a:rPr>
                <a:t>2. STB </a:t>
              </a:r>
              <a:r>
                <a:rPr lang="en-US" altLang="ko-KR" sz="1000" dirty="0" err="1">
                  <a:latin typeface="HY견고딕" pitchFamily="18" charset="-127"/>
                  <a:ea typeface="HY견고딕" pitchFamily="18" charset="-127"/>
                </a:rPr>
                <a:t>Deamon</a:t>
              </a:r>
              <a:r>
                <a:rPr lang="en-US" altLang="ko-KR" sz="1000" dirty="0">
                  <a:latin typeface="HY견고딕" pitchFamily="18" charset="-127"/>
                  <a:ea typeface="HY견고딕" pitchFamily="18" charset="-127"/>
                </a:rPr>
                <a:t> communication Scenario</a:t>
              </a:r>
              <a:endParaRPr lang="ko-KR" altLang="en-US" sz="1000" dirty="0">
                <a:latin typeface="HY견고딕" pitchFamily="18" charset="-127"/>
                <a:ea typeface="HY견고딕" pitchFamily="18" charset="-127"/>
              </a:endParaRPr>
            </a:p>
          </p:txBody>
        </p:sp>
      </p:grpSp>
      <p:sp>
        <p:nvSpPr>
          <p:cNvPr id="24" name="TextBox 23"/>
          <p:cNvSpPr txBox="1"/>
          <p:nvPr/>
        </p:nvSpPr>
        <p:spPr>
          <a:xfrm>
            <a:off x="1700808" y="6295265"/>
            <a:ext cx="3682418" cy="246221"/>
          </a:xfrm>
          <a:prstGeom prst="rect">
            <a:avLst/>
          </a:prstGeom>
          <a:noFill/>
        </p:spPr>
        <p:txBody>
          <a:bodyPr wrap="none" rtlCol="0">
            <a:spAutoFit/>
          </a:bodyPr>
          <a:lstStyle/>
          <a:p>
            <a:r>
              <a:rPr lang="en-US" altLang="ko-KR" sz="1000" dirty="0"/>
              <a:t>[Example for configuration of </a:t>
            </a:r>
            <a:r>
              <a:rPr lang="en-US" altLang="ko-KR" sz="1000" dirty="0" smtClean="0"/>
              <a:t>COMPLETE </a:t>
            </a:r>
            <a:r>
              <a:rPr lang="en-US" altLang="ko-KR" sz="1000" dirty="0"/>
              <a:t>transport packet]</a:t>
            </a:r>
            <a:endParaRPr lang="ko-KR" altLang="en-US" sz="1000" dirty="0"/>
          </a:p>
        </p:txBody>
      </p:sp>
      <p:sp>
        <p:nvSpPr>
          <p:cNvPr id="25" name="모서리가 둥근 직사각형 24"/>
          <p:cNvSpPr/>
          <p:nvPr/>
        </p:nvSpPr>
        <p:spPr>
          <a:xfrm>
            <a:off x="3526681" y="611560"/>
            <a:ext cx="3286695" cy="285750"/>
          </a:xfrm>
          <a:prstGeom prst="roundRect">
            <a:avLst/>
          </a:prstGeom>
        </p:spPr>
        <p:style>
          <a:lnRef idx="1">
            <a:schemeClr val="accent6"/>
          </a:lnRef>
          <a:fillRef idx="3">
            <a:schemeClr val="accent6"/>
          </a:fillRef>
          <a:effectRef idx="2">
            <a:schemeClr val="accent6"/>
          </a:effectRef>
          <a:fontRef idx="minor">
            <a:schemeClr val="lt1"/>
          </a:fontRef>
        </p:style>
        <p:txBody>
          <a:bodyPr anchor="ctr"/>
          <a:lstStyle/>
          <a:p>
            <a:pPr fontAlgn="auto">
              <a:spcBef>
                <a:spcPts val="0"/>
              </a:spcBef>
              <a:spcAft>
                <a:spcPts val="0"/>
              </a:spcAft>
              <a:defRPr/>
            </a:pPr>
            <a:r>
              <a:rPr kumimoji="0" lang="en-US" altLang="ko-KR" sz="1000" b="1" dirty="0" smtClean="0"/>
              <a:t>2.4 STB </a:t>
            </a:r>
            <a:r>
              <a:rPr kumimoji="0" lang="en-US" altLang="ko-KR" sz="1000" b="1" dirty="0" err="1" smtClean="0"/>
              <a:t>Deamon</a:t>
            </a:r>
            <a:r>
              <a:rPr kumimoji="0" lang="en-US" altLang="ko-KR" sz="1000" b="1" dirty="0" smtClean="0"/>
              <a:t> Communication Detail Protocol</a:t>
            </a:r>
            <a:endParaRPr kumimoji="0" lang="ko-KR" altLang="en-US" sz="1000" b="1"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9"/>
          <p:cNvSpPr>
            <a:spLocks noChangeArrowheads="1"/>
          </p:cNvSpPr>
          <p:nvPr/>
        </p:nvSpPr>
        <p:spPr bwMode="auto">
          <a:xfrm>
            <a:off x="214313" y="1571604"/>
            <a:ext cx="6429375" cy="7358084"/>
          </a:xfrm>
          <a:prstGeom prst="roundRect">
            <a:avLst>
              <a:gd name="adj" fmla="val 3815"/>
            </a:avLst>
          </a:prstGeom>
          <a:noFill/>
          <a:ln>
            <a:headEnd/>
            <a:tailEnd/>
          </a:ln>
        </p:spPr>
        <p:style>
          <a:lnRef idx="2">
            <a:schemeClr val="accent5"/>
          </a:lnRef>
          <a:fillRef idx="1">
            <a:schemeClr val="lt1"/>
          </a:fillRef>
          <a:effectRef idx="0">
            <a:schemeClr val="accent5"/>
          </a:effectRef>
          <a:fontRef idx="minor">
            <a:schemeClr val="dk1"/>
          </a:fontRef>
        </p:style>
        <p:txBody>
          <a:bodyPr wrap="none" anchor="ctr"/>
          <a:lstStyle/>
          <a:p>
            <a:pPr fontAlgn="auto">
              <a:spcBef>
                <a:spcPts val="0"/>
              </a:spcBef>
              <a:spcAft>
                <a:spcPts val="0"/>
              </a:spcAft>
              <a:defRPr/>
            </a:pPr>
            <a:endParaRPr kumimoji="0" lang="ko-KR" altLang="en-US"/>
          </a:p>
        </p:txBody>
      </p:sp>
      <p:grpSp>
        <p:nvGrpSpPr>
          <p:cNvPr id="3" name="그룹 2"/>
          <p:cNvGrpSpPr/>
          <p:nvPr/>
        </p:nvGrpSpPr>
        <p:grpSpPr>
          <a:xfrm>
            <a:off x="0" y="0"/>
            <a:ext cx="6858000" cy="512763"/>
            <a:chOff x="0" y="0"/>
            <a:chExt cx="6858000" cy="512763"/>
          </a:xfrm>
        </p:grpSpPr>
        <p:sp>
          <p:nvSpPr>
            <p:cNvPr id="4" name="직사각형 3"/>
            <p:cNvSpPr/>
            <p:nvPr/>
          </p:nvSpPr>
          <p:spPr>
            <a:xfrm>
              <a:off x="0" y="0"/>
              <a:ext cx="6858000" cy="500063"/>
            </a:xfrm>
            <a:prstGeom prst="rect">
              <a:avLst/>
            </a:prstGeom>
          </p:spPr>
          <p:style>
            <a:lnRef idx="1">
              <a:schemeClr val="accent6"/>
            </a:lnRef>
            <a:fillRef idx="3">
              <a:schemeClr val="accent6"/>
            </a:fillRef>
            <a:effectRef idx="2">
              <a:schemeClr val="accent6"/>
            </a:effectRef>
            <a:fontRef idx="minor">
              <a:schemeClr val="lt1"/>
            </a:fontRef>
          </p:style>
          <p:txBody>
            <a:bodyPr anchor="ctr"/>
            <a:lstStyle/>
            <a:p>
              <a:pPr algn="ctr" fontAlgn="auto">
                <a:spcBef>
                  <a:spcPts val="0"/>
                </a:spcBef>
                <a:spcAft>
                  <a:spcPts val="0"/>
                </a:spcAft>
                <a:defRPr/>
              </a:pPr>
              <a:endParaRPr kumimoji="0" lang="ko-KR" altLang="en-US"/>
            </a:p>
          </p:txBody>
        </p:sp>
        <p:pic>
          <p:nvPicPr>
            <p:cNvPr id="5" name="Picture 3"/>
            <p:cNvPicPr>
              <a:picLocks noChangeAspect="1" noChangeArrowheads="1"/>
            </p:cNvPicPr>
            <p:nvPr/>
          </p:nvPicPr>
          <p:blipFill>
            <a:blip r:embed="rId2" cstate="print"/>
            <a:srcRect/>
            <a:stretch>
              <a:fillRect/>
            </a:stretch>
          </p:blipFill>
          <p:spPr bwMode="auto">
            <a:xfrm>
              <a:off x="0" y="0"/>
              <a:ext cx="1358900" cy="512763"/>
            </a:xfrm>
            <a:prstGeom prst="rect">
              <a:avLst/>
            </a:prstGeom>
            <a:ln>
              <a:noFill/>
            </a:ln>
            <a:effectLst>
              <a:softEdge rad="63500"/>
            </a:effectLst>
          </p:spPr>
        </p:pic>
      </p:grpSp>
      <p:sp>
        <p:nvSpPr>
          <p:cNvPr id="6" name="모서리가 둥근 직사각형 5"/>
          <p:cNvSpPr/>
          <p:nvPr/>
        </p:nvSpPr>
        <p:spPr>
          <a:xfrm>
            <a:off x="357188" y="1714480"/>
            <a:ext cx="6143625" cy="321003"/>
          </a:xfrm>
          <a:prstGeom prst="roundRect">
            <a:avLst/>
          </a:prstGeom>
          <a:solidFill>
            <a:schemeClr val="bg1">
              <a:lumMod val="95000"/>
            </a:schemeClr>
          </a:solidFill>
          <a:ln>
            <a:solidFill>
              <a:schemeClr val="bg1"/>
            </a:solidFill>
          </a:ln>
        </p:spPr>
        <p:style>
          <a:lnRef idx="1">
            <a:schemeClr val="dk1"/>
          </a:lnRef>
          <a:fillRef idx="2">
            <a:schemeClr val="dk1"/>
          </a:fillRef>
          <a:effectRef idx="1">
            <a:schemeClr val="dk1"/>
          </a:effectRef>
          <a:fontRef idx="minor">
            <a:schemeClr val="dk1"/>
          </a:fontRef>
        </p:style>
        <p:txBody>
          <a:bodyPr anchor="ctr"/>
          <a:lstStyle/>
          <a:p>
            <a:pPr fontAlgn="auto">
              <a:spcBef>
                <a:spcPts val="0"/>
              </a:spcBef>
              <a:spcAft>
                <a:spcPts val="0"/>
              </a:spcAft>
              <a:defRPr/>
            </a:pPr>
            <a:r>
              <a:rPr lang="en-US" altLang="ko-KR" sz="1000" dirty="0" smtClean="0">
                <a:solidFill>
                  <a:srgbClr val="002060"/>
                </a:solidFill>
                <a:ea typeface="HY중고딕" pitchFamily="18" charset="-127"/>
              </a:rPr>
              <a:t>STB </a:t>
            </a:r>
            <a:r>
              <a:rPr lang="en-US" altLang="ko-KR" sz="1000" dirty="0" err="1" smtClean="0">
                <a:solidFill>
                  <a:srgbClr val="002060"/>
                </a:solidFill>
                <a:ea typeface="HY중고딕" pitchFamily="18" charset="-127"/>
              </a:rPr>
              <a:t>deamon</a:t>
            </a:r>
            <a:r>
              <a:rPr lang="en-US" altLang="ko-KR" sz="1000" dirty="0" smtClean="0">
                <a:solidFill>
                  <a:srgbClr val="002060"/>
                </a:solidFill>
                <a:ea typeface="HY중고딕" pitchFamily="18" charset="-127"/>
              </a:rPr>
              <a:t> sends HW TEST Button message when the STB </a:t>
            </a:r>
            <a:r>
              <a:rPr lang="en-US" altLang="ko-KR" sz="1000" dirty="0" err="1" smtClean="0">
                <a:solidFill>
                  <a:srgbClr val="002060"/>
                </a:solidFill>
                <a:ea typeface="HY중고딕" pitchFamily="18" charset="-127"/>
              </a:rPr>
              <a:t>deamon</a:t>
            </a:r>
            <a:r>
              <a:rPr lang="en-US" altLang="ko-KR" sz="1000" dirty="0" smtClean="0">
                <a:solidFill>
                  <a:srgbClr val="002060"/>
                </a:solidFill>
                <a:ea typeface="HY중고딕" pitchFamily="18" charset="-127"/>
              </a:rPr>
              <a:t> receives a STB Button or RCU signal in HW Test step.</a:t>
            </a:r>
          </a:p>
        </p:txBody>
      </p:sp>
      <p:graphicFrame>
        <p:nvGraphicFramePr>
          <p:cNvPr id="7" name="표 6"/>
          <p:cNvGraphicFramePr>
            <a:graphicFrameLocks noGrp="1"/>
          </p:cNvGraphicFramePr>
          <p:nvPr>
            <p:extLst>
              <p:ext uri="{D42A27DB-BD31-4B8C-83A1-F6EECF244321}">
                <p14:modId xmlns:p14="http://schemas.microsoft.com/office/powerpoint/2010/main" val="2074456370"/>
              </p:ext>
            </p:extLst>
          </p:nvPr>
        </p:nvGraphicFramePr>
        <p:xfrm>
          <a:off x="332655" y="3693800"/>
          <a:ext cx="6120681" cy="1341120"/>
        </p:xfrm>
        <a:graphic>
          <a:graphicData uri="http://schemas.openxmlformats.org/drawingml/2006/table">
            <a:tbl>
              <a:tblPr firstRow="1" bandRow="1">
                <a:tableStyleId>{5C22544A-7EE6-4342-B048-85BDC9FD1C3A}</a:tableStyleId>
              </a:tblPr>
              <a:tblGrid>
                <a:gridCol w="2040227">
                  <a:extLst>
                    <a:ext uri="{9D8B030D-6E8A-4147-A177-3AD203B41FA5}">
                      <a16:colId xmlns:a16="http://schemas.microsoft.com/office/drawing/2014/main" val="20000"/>
                    </a:ext>
                  </a:extLst>
                </a:gridCol>
                <a:gridCol w="2040227">
                  <a:extLst>
                    <a:ext uri="{9D8B030D-6E8A-4147-A177-3AD203B41FA5}">
                      <a16:colId xmlns:a16="http://schemas.microsoft.com/office/drawing/2014/main" val="20001"/>
                    </a:ext>
                  </a:extLst>
                </a:gridCol>
                <a:gridCol w="2040227">
                  <a:extLst>
                    <a:ext uri="{9D8B030D-6E8A-4147-A177-3AD203B41FA5}">
                      <a16:colId xmlns:a16="http://schemas.microsoft.com/office/drawing/2014/main" val="20002"/>
                    </a:ext>
                  </a:extLst>
                </a:gridCol>
              </a:tblGrid>
              <a:tr h="0">
                <a:tc>
                  <a:txBody>
                    <a:bodyPr/>
                    <a:lstStyle/>
                    <a:p>
                      <a:pPr algn="ctr" latinLnBrk="1"/>
                      <a:r>
                        <a:rPr lang="en-US" altLang="ko-KR" sz="1000" dirty="0" smtClean="0"/>
                        <a:t>Information</a:t>
                      </a:r>
                      <a:endParaRPr lang="ko-KR" altLang="en-US" sz="1000" dirty="0"/>
                    </a:p>
                  </a:txBody>
                  <a:tcPr/>
                </a:tc>
                <a:tc>
                  <a:txBody>
                    <a:bodyPr/>
                    <a:lstStyle/>
                    <a:p>
                      <a:pPr algn="ctr" latinLnBrk="1"/>
                      <a:r>
                        <a:rPr lang="en-US" altLang="ko-KR" sz="1000" dirty="0" smtClean="0"/>
                        <a:t>Data type</a:t>
                      </a:r>
                      <a:endParaRPr lang="ko-KR" altLang="en-US" sz="1000" dirty="0"/>
                    </a:p>
                  </a:txBody>
                  <a:tcPr/>
                </a:tc>
                <a:tc>
                  <a:txBody>
                    <a:bodyPr/>
                    <a:lstStyle/>
                    <a:p>
                      <a:pPr algn="ctr" latinLnBrk="1"/>
                      <a:r>
                        <a:rPr lang="en-US" altLang="ko-KR" sz="1000" dirty="0" smtClean="0"/>
                        <a:t>Data</a:t>
                      </a:r>
                      <a:endParaRPr lang="ko-KR" altLang="en-US" sz="1000" dirty="0"/>
                    </a:p>
                  </a:txBody>
                  <a:tcPr/>
                </a:tc>
                <a:extLst>
                  <a:ext uri="{0D108BD9-81ED-4DB2-BD59-A6C34878D82A}">
                    <a16:rowId xmlns:a16="http://schemas.microsoft.com/office/drawing/2014/main" val="10000"/>
                  </a:ext>
                </a:extLst>
              </a:tr>
              <a:tr h="0">
                <a:tc>
                  <a:txBody>
                    <a:bodyPr/>
                    <a:lstStyle/>
                    <a:p>
                      <a:pPr latinLnBrk="1"/>
                      <a:r>
                        <a:rPr lang="en-US" altLang="ko-KR" sz="1100" dirty="0" smtClean="0">
                          <a:latin typeface="+mn-lt"/>
                        </a:rPr>
                        <a:t>Detected signal</a:t>
                      </a:r>
                      <a:r>
                        <a:rPr lang="en-US" altLang="ko-KR" sz="1100" baseline="0" dirty="0" smtClean="0">
                          <a:latin typeface="+mn-lt"/>
                        </a:rPr>
                        <a:t> code</a:t>
                      </a:r>
                      <a:endParaRPr lang="ko-KR" altLang="en-US" sz="1100" dirty="0">
                        <a:latin typeface="+mn-lt"/>
                      </a:endParaRPr>
                    </a:p>
                  </a:txBody>
                  <a:tcPr anchor="ctr"/>
                </a:tc>
                <a:tc>
                  <a:txBody>
                    <a:bodyPr/>
                    <a:lstStyle/>
                    <a:p>
                      <a:pPr latinLnBrk="1"/>
                      <a:r>
                        <a:rPr lang="en-US" altLang="ko-KR" sz="1100" dirty="0" smtClean="0"/>
                        <a:t>CODE</a:t>
                      </a:r>
                      <a:endParaRPr lang="ko-KR" altLang="en-US" sz="1100" dirty="0"/>
                    </a:p>
                  </a:txBody>
                  <a:tcPr anchor="ctr"/>
                </a:tc>
                <a:tc>
                  <a:txBody>
                    <a:bodyPr/>
                    <a:lstStyle/>
                    <a:p>
                      <a:pPr latinLnBrk="1"/>
                      <a:r>
                        <a:rPr lang="en-US" altLang="ko-KR" sz="1100" dirty="0" smtClean="0">
                          <a:solidFill>
                            <a:schemeClr val="tx1"/>
                          </a:solidFill>
                        </a:rPr>
                        <a:t>01 //</a:t>
                      </a:r>
                      <a:r>
                        <a:rPr lang="en-US" altLang="ko-KR" sz="1100" baseline="0" dirty="0" smtClean="0">
                          <a:solidFill>
                            <a:schemeClr val="tx1"/>
                          </a:solidFill>
                        </a:rPr>
                        <a:t> Power</a:t>
                      </a:r>
                      <a:endParaRPr lang="en-US" altLang="ko-KR" sz="1100" dirty="0" smtClean="0">
                        <a:solidFill>
                          <a:schemeClr val="tx1"/>
                        </a:solidFill>
                      </a:endParaRPr>
                    </a:p>
                    <a:p>
                      <a:pPr latinLnBrk="1"/>
                      <a:r>
                        <a:rPr lang="en-US" altLang="ko-KR" sz="1100" dirty="0" smtClean="0">
                          <a:solidFill>
                            <a:schemeClr val="tx1"/>
                          </a:solidFill>
                        </a:rPr>
                        <a:t>0A // Channel</a:t>
                      </a:r>
                      <a:r>
                        <a:rPr lang="ko-KR" altLang="en-US" sz="1100" dirty="0" smtClean="0">
                          <a:solidFill>
                            <a:schemeClr val="tx1"/>
                          </a:solidFill>
                        </a:rPr>
                        <a:t> </a:t>
                      </a:r>
                      <a:r>
                        <a:rPr lang="en-US" altLang="ko-KR" sz="1100" dirty="0" smtClean="0">
                          <a:solidFill>
                            <a:schemeClr val="tx1"/>
                          </a:solidFill>
                        </a:rPr>
                        <a:t>Up</a:t>
                      </a:r>
                    </a:p>
                    <a:p>
                      <a:pPr latinLnBrk="1"/>
                      <a:r>
                        <a:rPr lang="en-US" altLang="ko-KR" sz="1100" dirty="0" smtClean="0">
                          <a:solidFill>
                            <a:schemeClr val="tx1"/>
                          </a:solidFill>
                        </a:rPr>
                        <a:t>0B // Channel</a:t>
                      </a:r>
                      <a:r>
                        <a:rPr lang="ko-KR" altLang="en-US" sz="1100" dirty="0" smtClean="0">
                          <a:solidFill>
                            <a:schemeClr val="tx1"/>
                          </a:solidFill>
                        </a:rPr>
                        <a:t> </a:t>
                      </a:r>
                      <a:r>
                        <a:rPr lang="en-US" altLang="ko-KR" sz="1100" dirty="0" smtClean="0">
                          <a:solidFill>
                            <a:schemeClr val="tx1"/>
                          </a:solidFill>
                        </a:rPr>
                        <a:t>Down</a:t>
                      </a:r>
                    </a:p>
                    <a:p>
                      <a:pPr latinLnBrk="1"/>
                      <a:r>
                        <a:rPr lang="en-US" altLang="ko-KR" sz="1100" dirty="0" smtClean="0">
                          <a:solidFill>
                            <a:schemeClr val="tx1"/>
                          </a:solidFill>
                        </a:rPr>
                        <a:t>0C // Volume</a:t>
                      </a:r>
                      <a:r>
                        <a:rPr lang="ko-KR" altLang="en-US" sz="1100" dirty="0" smtClean="0">
                          <a:solidFill>
                            <a:schemeClr val="tx1"/>
                          </a:solidFill>
                        </a:rPr>
                        <a:t> </a:t>
                      </a:r>
                      <a:r>
                        <a:rPr lang="en-US" altLang="ko-KR" sz="1100" dirty="0" smtClean="0">
                          <a:solidFill>
                            <a:schemeClr val="tx1"/>
                          </a:solidFill>
                        </a:rPr>
                        <a:t>Up</a:t>
                      </a:r>
                    </a:p>
                    <a:p>
                      <a:pPr latinLnBrk="1"/>
                      <a:r>
                        <a:rPr lang="en-US" altLang="ko-KR" sz="1100" dirty="0" smtClean="0">
                          <a:solidFill>
                            <a:schemeClr val="tx1"/>
                          </a:solidFill>
                        </a:rPr>
                        <a:t>0D // Volume</a:t>
                      </a:r>
                      <a:r>
                        <a:rPr lang="ko-KR" altLang="en-US" sz="1100" dirty="0" smtClean="0">
                          <a:solidFill>
                            <a:schemeClr val="tx1"/>
                          </a:solidFill>
                        </a:rPr>
                        <a:t> </a:t>
                      </a:r>
                      <a:r>
                        <a:rPr lang="en-US" altLang="ko-KR" sz="1100" dirty="0" smtClean="0">
                          <a:solidFill>
                            <a:schemeClr val="tx1"/>
                          </a:solidFill>
                        </a:rPr>
                        <a:t>Down</a:t>
                      </a:r>
                    </a:p>
                    <a:p>
                      <a:pPr latinLnBrk="1"/>
                      <a:r>
                        <a:rPr lang="en-US" altLang="ko-KR" sz="1100" dirty="0" smtClean="0">
                          <a:solidFill>
                            <a:schemeClr val="tx1"/>
                          </a:solidFill>
                        </a:rPr>
                        <a:t>09 // MUTE</a:t>
                      </a:r>
                    </a:p>
                  </a:txBody>
                  <a:tcPr anchor="ctr"/>
                </a:tc>
                <a:extLst>
                  <a:ext uri="{0D108BD9-81ED-4DB2-BD59-A6C34878D82A}">
                    <a16:rowId xmlns:a16="http://schemas.microsoft.com/office/drawing/2014/main" val="10001"/>
                  </a:ext>
                </a:extLst>
              </a:tr>
            </a:tbl>
          </a:graphicData>
        </a:graphic>
      </p:graphicFrame>
      <p:sp>
        <p:nvSpPr>
          <p:cNvPr id="8" name="직사각형 7"/>
          <p:cNvSpPr/>
          <p:nvPr/>
        </p:nvSpPr>
        <p:spPr>
          <a:xfrm>
            <a:off x="276288" y="5292080"/>
            <a:ext cx="3080704" cy="559449"/>
          </a:xfrm>
          <a:prstGeom prst="rect">
            <a:avLst/>
          </a:prstGeom>
        </p:spPr>
        <p:style>
          <a:lnRef idx="2">
            <a:schemeClr val="dk1"/>
          </a:lnRef>
          <a:fillRef idx="1">
            <a:schemeClr val="lt1"/>
          </a:fillRef>
          <a:effectRef idx="0">
            <a:schemeClr val="dk1"/>
          </a:effectRef>
          <a:fontRef idx="minor">
            <a:schemeClr val="dk1"/>
          </a:fontRef>
        </p:style>
        <p:txBody>
          <a:bodyPr rtlCol="0" anchor="ctr"/>
          <a:lstStyle/>
          <a:p>
            <a:r>
              <a:rPr lang="en-US" altLang="ko-KR" sz="1200" dirty="0" smtClean="0"/>
              <a:t>MSG-KIND:</a:t>
            </a:r>
            <a:r>
              <a:rPr lang="ko-KR" altLang="en-US" sz="1200" dirty="0" smtClean="0"/>
              <a:t> </a:t>
            </a:r>
            <a:r>
              <a:rPr lang="en-US" altLang="ko-KR" sz="1200" dirty="0" smtClean="0"/>
              <a:t>HW-TEST-BUTTON&lt;CR&gt;&lt;LF&gt;</a:t>
            </a:r>
          </a:p>
          <a:p>
            <a:r>
              <a:rPr lang="en-US" altLang="ko-KR" sz="1200" dirty="0" smtClean="0"/>
              <a:t>DATA-LENGTH:9&lt;CR&gt;&lt;LF&gt;</a:t>
            </a:r>
            <a:endParaRPr lang="ko-KR" altLang="en-US" sz="1200" dirty="0"/>
          </a:p>
        </p:txBody>
      </p:sp>
      <p:sp>
        <p:nvSpPr>
          <p:cNvPr id="9" name="직사각형 8"/>
          <p:cNvSpPr/>
          <p:nvPr/>
        </p:nvSpPr>
        <p:spPr>
          <a:xfrm>
            <a:off x="276288" y="6068779"/>
            <a:ext cx="3080704" cy="38143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r>
              <a:rPr lang="en-US" altLang="ko-KR" sz="1200" dirty="0" smtClean="0"/>
              <a:t>CODE:0C&lt;CR&gt;&lt;LF&gt;</a:t>
            </a:r>
          </a:p>
        </p:txBody>
      </p:sp>
      <p:sp>
        <p:nvSpPr>
          <p:cNvPr id="10" name="직사각형 9"/>
          <p:cNvSpPr/>
          <p:nvPr/>
        </p:nvSpPr>
        <p:spPr>
          <a:xfrm>
            <a:off x="276288" y="5796135"/>
            <a:ext cx="3080704" cy="276999"/>
          </a:xfrm>
          <a:prstGeom prst="rect">
            <a:avLst/>
          </a:prstGeom>
          <a:solidFill>
            <a:schemeClr val="bg1">
              <a:lumMod val="95000"/>
            </a:schemeClr>
          </a:solidFill>
        </p:spPr>
        <p:style>
          <a:lnRef idx="2">
            <a:schemeClr val="dk1"/>
          </a:lnRef>
          <a:fillRef idx="1">
            <a:schemeClr val="lt1"/>
          </a:fillRef>
          <a:effectRef idx="0">
            <a:schemeClr val="dk1"/>
          </a:effectRef>
          <a:fontRef idx="minor">
            <a:schemeClr val="dk1"/>
          </a:fontRef>
        </p:style>
        <p:txBody>
          <a:bodyPr rtlCol="0" anchor="ctr"/>
          <a:lstStyle/>
          <a:p>
            <a:pPr algn="ctr"/>
            <a:r>
              <a:rPr lang="en-US" altLang="ko-KR" sz="1200" dirty="0" smtClean="0"/>
              <a:t>&lt;CR&gt;&lt;LF&gt;</a:t>
            </a:r>
            <a:endParaRPr lang="ko-KR" altLang="en-US" sz="1200" dirty="0"/>
          </a:p>
        </p:txBody>
      </p:sp>
      <p:sp>
        <p:nvSpPr>
          <p:cNvPr id="11" name="직사각형 10"/>
          <p:cNvSpPr/>
          <p:nvPr/>
        </p:nvSpPr>
        <p:spPr>
          <a:xfrm>
            <a:off x="276288" y="6444207"/>
            <a:ext cx="3080704" cy="290319"/>
          </a:xfrm>
          <a:prstGeom prst="rect">
            <a:avLst/>
          </a:prstGeom>
          <a:solidFill>
            <a:schemeClr val="bg1">
              <a:lumMod val="95000"/>
            </a:schemeClr>
          </a:solidFill>
        </p:spPr>
        <p:style>
          <a:lnRef idx="2">
            <a:schemeClr val="dk1"/>
          </a:lnRef>
          <a:fillRef idx="1">
            <a:schemeClr val="lt1"/>
          </a:fillRef>
          <a:effectRef idx="0">
            <a:schemeClr val="dk1"/>
          </a:effectRef>
          <a:fontRef idx="minor">
            <a:schemeClr val="dk1"/>
          </a:fontRef>
        </p:style>
        <p:txBody>
          <a:bodyPr rtlCol="0" anchor="ctr"/>
          <a:lstStyle/>
          <a:p>
            <a:pPr algn="ctr"/>
            <a:r>
              <a:rPr lang="en-US" altLang="ko-KR" sz="1200" dirty="0" smtClean="0"/>
              <a:t>&lt;NULL&gt;</a:t>
            </a:r>
            <a:endParaRPr lang="ko-KR" altLang="en-US" sz="1200" dirty="0"/>
          </a:p>
        </p:txBody>
      </p:sp>
      <p:graphicFrame>
        <p:nvGraphicFramePr>
          <p:cNvPr id="13" name="표 12"/>
          <p:cNvGraphicFramePr>
            <a:graphicFrameLocks noGrp="1"/>
          </p:cNvGraphicFramePr>
          <p:nvPr>
            <p:extLst>
              <p:ext uri="{D42A27DB-BD31-4B8C-83A1-F6EECF244321}">
                <p14:modId xmlns:p14="http://schemas.microsoft.com/office/powerpoint/2010/main" val="3203336470"/>
              </p:ext>
            </p:extLst>
          </p:nvPr>
        </p:nvGraphicFramePr>
        <p:xfrm>
          <a:off x="357166" y="2321234"/>
          <a:ext cx="6072230" cy="1203960"/>
        </p:xfrm>
        <a:graphic>
          <a:graphicData uri="http://schemas.openxmlformats.org/drawingml/2006/table">
            <a:tbl>
              <a:tblPr firstRow="1" bandRow="1">
                <a:tableStyleId>{073A0DAA-6AF3-43AB-8588-CEC1D06C72B9}</a:tableStyleId>
              </a:tblPr>
              <a:tblGrid>
                <a:gridCol w="2000264">
                  <a:extLst>
                    <a:ext uri="{9D8B030D-6E8A-4147-A177-3AD203B41FA5}">
                      <a16:colId xmlns:a16="http://schemas.microsoft.com/office/drawing/2014/main" val="20000"/>
                    </a:ext>
                  </a:extLst>
                </a:gridCol>
                <a:gridCol w="4071966">
                  <a:extLst>
                    <a:ext uri="{9D8B030D-6E8A-4147-A177-3AD203B41FA5}">
                      <a16:colId xmlns:a16="http://schemas.microsoft.com/office/drawing/2014/main" val="20001"/>
                    </a:ext>
                  </a:extLst>
                </a:gridCol>
              </a:tblGrid>
              <a:tr h="0">
                <a:tc>
                  <a:txBody>
                    <a:bodyPr/>
                    <a:lstStyle/>
                    <a:p>
                      <a:pPr algn="ctr" latinLnBrk="1"/>
                      <a:r>
                        <a:rPr lang="en-US" altLang="ko-KR" sz="1100" dirty="0" smtClean="0"/>
                        <a:t>Items</a:t>
                      </a:r>
                      <a:endParaRPr lang="ko-KR" altLang="en-US" sz="1100" dirty="0"/>
                    </a:p>
                  </a:txBody>
                  <a:tcPr/>
                </a:tc>
                <a:tc>
                  <a:txBody>
                    <a:bodyPr/>
                    <a:lstStyle/>
                    <a:p>
                      <a:pPr algn="ctr" latinLnBrk="1"/>
                      <a:r>
                        <a:rPr lang="en-US" altLang="ko-KR" sz="1100" dirty="0" smtClean="0"/>
                        <a:t>Contents</a:t>
                      </a:r>
                      <a:endParaRPr lang="ko-KR" altLang="en-US" sz="1100" dirty="0"/>
                    </a:p>
                  </a:txBody>
                  <a:tcPr/>
                </a:tc>
                <a:extLst>
                  <a:ext uri="{0D108BD9-81ED-4DB2-BD59-A6C34878D82A}">
                    <a16:rowId xmlns:a16="http://schemas.microsoft.com/office/drawing/2014/main" val="10000"/>
                  </a:ext>
                </a:extLst>
              </a:tr>
              <a:tr h="0">
                <a:tc>
                  <a:txBody>
                    <a:bodyPr/>
                    <a:lstStyle/>
                    <a:p>
                      <a:pPr latinLnBrk="1"/>
                      <a:r>
                        <a:rPr lang="en-US" altLang="ko-KR" sz="1000" dirty="0" smtClean="0"/>
                        <a:t>Direction</a:t>
                      </a:r>
                      <a:r>
                        <a:rPr lang="en-US" altLang="ko-KR" sz="1000" baseline="0" dirty="0" smtClean="0"/>
                        <a:t> of t</a:t>
                      </a:r>
                      <a:r>
                        <a:rPr lang="en-US" altLang="ko-KR" sz="1000" dirty="0" smtClean="0"/>
                        <a:t>ransmission</a:t>
                      </a:r>
                      <a:endParaRPr lang="ko-KR" altLang="en-US" sz="1000" dirty="0"/>
                    </a:p>
                  </a:txBody>
                  <a:tcPr/>
                </a:tc>
                <a:tc>
                  <a:txBody>
                    <a:bodyPr/>
                    <a:lstStyle/>
                    <a:p>
                      <a:pPr latinLnBrk="1"/>
                      <a:r>
                        <a:rPr lang="en-US" altLang="ko-KR" sz="1100" dirty="0" smtClean="0"/>
                        <a:t>STB -&gt; PC</a:t>
                      </a:r>
                      <a:endParaRPr lang="ko-KR" altLang="en-US" sz="1100" dirty="0"/>
                    </a:p>
                  </a:txBody>
                  <a:tcPr/>
                </a:tc>
                <a:extLst>
                  <a:ext uri="{0D108BD9-81ED-4DB2-BD59-A6C34878D82A}">
                    <a16:rowId xmlns:a16="http://schemas.microsoft.com/office/drawing/2014/main" val="10001"/>
                  </a:ext>
                </a:extLst>
              </a:tr>
              <a:tr h="0">
                <a:tc>
                  <a:txBody>
                    <a:bodyPr/>
                    <a:lstStyle/>
                    <a:p>
                      <a:pPr latinLnBrk="1"/>
                      <a:r>
                        <a:rPr lang="en-US" altLang="ko-KR" sz="1000" dirty="0" smtClean="0"/>
                        <a:t>Transmission</a:t>
                      </a:r>
                      <a:r>
                        <a:rPr lang="en-US" altLang="ko-KR" sz="1000" baseline="0" dirty="0" smtClean="0"/>
                        <a:t> time</a:t>
                      </a:r>
                      <a:endParaRPr lang="ko-KR" altLang="en-US" sz="1000" dirty="0"/>
                    </a:p>
                  </a:txBody>
                  <a:tcPr/>
                </a:tc>
                <a:tc>
                  <a:txBody>
                    <a:bodyPr/>
                    <a:lstStyle/>
                    <a:p>
                      <a:pPr latinLnBrk="1"/>
                      <a:r>
                        <a:rPr lang="en-US" altLang="ko-KR" sz="1100" dirty="0" smtClean="0"/>
                        <a:t>Send</a:t>
                      </a:r>
                      <a:r>
                        <a:rPr lang="en-US" altLang="ko-KR" sz="1100" baseline="0" dirty="0" smtClean="0"/>
                        <a:t> the received code immediately when STB button or RCU signal is detected in </a:t>
                      </a:r>
                      <a:r>
                        <a:rPr lang="en-US" altLang="ko-KR" sz="1100" dirty="0" smtClean="0"/>
                        <a:t>HW-TEST STEP(Button/RCU Test)</a:t>
                      </a:r>
                      <a:endParaRPr lang="ko-KR" altLang="en-US" sz="1100" dirty="0"/>
                    </a:p>
                  </a:txBody>
                  <a:tcPr/>
                </a:tc>
                <a:extLst>
                  <a:ext uri="{0D108BD9-81ED-4DB2-BD59-A6C34878D82A}">
                    <a16:rowId xmlns:a16="http://schemas.microsoft.com/office/drawing/2014/main" val="10002"/>
                  </a:ext>
                </a:extLst>
              </a:tr>
              <a:tr h="0">
                <a:tc>
                  <a:txBody>
                    <a:bodyPr/>
                    <a:lstStyle/>
                    <a:p>
                      <a:pPr latinLnBrk="1"/>
                      <a:r>
                        <a:rPr lang="en-US" altLang="ko-KR" sz="1000" dirty="0" smtClean="0"/>
                        <a:t>Transmission Interval</a:t>
                      </a:r>
                      <a:endParaRPr lang="ko-KR" altLang="en-US" sz="1000" dirty="0"/>
                    </a:p>
                  </a:txBody>
                  <a:tcPr/>
                </a:tc>
                <a:tc>
                  <a:txBody>
                    <a:bodyPr/>
                    <a:lstStyle/>
                    <a:p>
                      <a:pPr latinLnBrk="1"/>
                      <a:r>
                        <a:rPr lang="en-US" altLang="ko-KR" sz="1100" dirty="0" smtClean="0"/>
                        <a:t>Once</a:t>
                      </a:r>
                      <a:endParaRPr lang="ko-KR" altLang="en-US" sz="1100" dirty="0"/>
                    </a:p>
                  </a:txBody>
                  <a:tcPr/>
                </a:tc>
                <a:extLst>
                  <a:ext uri="{0D108BD9-81ED-4DB2-BD59-A6C34878D82A}">
                    <a16:rowId xmlns:a16="http://schemas.microsoft.com/office/drawing/2014/main" val="10003"/>
                  </a:ext>
                </a:extLst>
              </a:tr>
            </a:tbl>
          </a:graphicData>
        </a:graphic>
      </p:graphicFrame>
      <p:sp>
        <p:nvSpPr>
          <p:cNvPr id="14" name="모서리가 둥근 직사각형 13"/>
          <p:cNvSpPr/>
          <p:nvPr/>
        </p:nvSpPr>
        <p:spPr>
          <a:xfrm>
            <a:off x="214313" y="1212828"/>
            <a:ext cx="2206575" cy="285750"/>
          </a:xfrm>
          <a:prstGeom prst="roundRect">
            <a:avLst/>
          </a:prstGeom>
          <a:ln w="3175">
            <a:solidFill>
              <a:schemeClr val="tx1"/>
            </a:solidFill>
            <a:prstDash val="solid"/>
          </a:ln>
        </p:spPr>
        <p:style>
          <a:lnRef idx="1">
            <a:schemeClr val="accent2"/>
          </a:lnRef>
          <a:fillRef idx="2">
            <a:schemeClr val="accent2"/>
          </a:fillRef>
          <a:effectRef idx="1">
            <a:schemeClr val="accent2"/>
          </a:effectRef>
          <a:fontRef idx="minor">
            <a:schemeClr val="dk1"/>
          </a:fontRef>
        </p:style>
        <p:txBody>
          <a:bodyPr anchor="ctr"/>
          <a:lstStyle/>
          <a:p>
            <a:pPr fontAlgn="auto">
              <a:spcBef>
                <a:spcPts val="0"/>
              </a:spcBef>
              <a:spcAft>
                <a:spcPts val="0"/>
              </a:spcAft>
              <a:defRPr/>
            </a:pPr>
            <a:r>
              <a:rPr kumimoji="0" lang="en-US" altLang="ko-KR" sz="1200" b="1" dirty="0" smtClean="0"/>
              <a:t>2.4.9 HW-TEST-BUTTON</a:t>
            </a:r>
            <a:endParaRPr kumimoji="0" lang="ko-KR" altLang="en-US" sz="1200" b="1" dirty="0"/>
          </a:p>
        </p:txBody>
      </p:sp>
      <p:sp>
        <p:nvSpPr>
          <p:cNvPr id="19" name="직사각형 18"/>
          <p:cNvSpPr/>
          <p:nvPr/>
        </p:nvSpPr>
        <p:spPr>
          <a:xfrm>
            <a:off x="3501008" y="5292080"/>
            <a:ext cx="3096344" cy="550649"/>
          </a:xfrm>
          <a:prstGeom prst="rect">
            <a:avLst/>
          </a:prstGeom>
        </p:spPr>
        <p:style>
          <a:lnRef idx="2">
            <a:schemeClr val="dk1"/>
          </a:lnRef>
          <a:fillRef idx="1">
            <a:schemeClr val="lt1"/>
          </a:fillRef>
          <a:effectRef idx="0">
            <a:schemeClr val="dk1"/>
          </a:effectRef>
          <a:fontRef idx="minor">
            <a:schemeClr val="dk1"/>
          </a:fontRef>
        </p:style>
        <p:txBody>
          <a:bodyPr rtlCol="0" anchor="ctr"/>
          <a:lstStyle/>
          <a:p>
            <a:r>
              <a:rPr lang="en-US" altLang="ko-KR" sz="1200" dirty="0" smtClean="0"/>
              <a:t>MSG-KIND:</a:t>
            </a:r>
            <a:r>
              <a:rPr lang="ko-KR" altLang="en-US" sz="1200" dirty="0" smtClean="0"/>
              <a:t> </a:t>
            </a:r>
            <a:r>
              <a:rPr lang="en-US" altLang="ko-KR" sz="1200" dirty="0" smtClean="0"/>
              <a:t>HW-TEST-BUTTON&lt;CR&gt;&lt;LF&gt;</a:t>
            </a:r>
          </a:p>
          <a:p>
            <a:r>
              <a:rPr lang="en-US" altLang="ko-KR" sz="1200" dirty="0" smtClean="0"/>
              <a:t>DATA-LENGTH:9&lt;CR&gt;&lt;LF&gt;</a:t>
            </a:r>
            <a:endParaRPr lang="ko-KR" altLang="en-US" sz="1200" dirty="0"/>
          </a:p>
        </p:txBody>
      </p:sp>
      <p:sp>
        <p:nvSpPr>
          <p:cNvPr id="20" name="직사각형 19"/>
          <p:cNvSpPr/>
          <p:nvPr/>
        </p:nvSpPr>
        <p:spPr>
          <a:xfrm>
            <a:off x="3501008" y="6068779"/>
            <a:ext cx="3096344" cy="37543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r>
              <a:rPr lang="en-US" altLang="ko-KR" sz="1200" dirty="0" smtClean="0"/>
              <a:t>CODE:09&lt;CR&gt;&lt;LF&gt;</a:t>
            </a:r>
          </a:p>
        </p:txBody>
      </p:sp>
      <p:sp>
        <p:nvSpPr>
          <p:cNvPr id="21" name="직사각형 20"/>
          <p:cNvSpPr/>
          <p:nvPr/>
        </p:nvSpPr>
        <p:spPr>
          <a:xfrm>
            <a:off x="3501008" y="5796136"/>
            <a:ext cx="3096344" cy="272642"/>
          </a:xfrm>
          <a:prstGeom prst="rect">
            <a:avLst/>
          </a:prstGeom>
          <a:solidFill>
            <a:schemeClr val="bg1">
              <a:lumMod val="95000"/>
            </a:schemeClr>
          </a:solidFill>
        </p:spPr>
        <p:style>
          <a:lnRef idx="2">
            <a:schemeClr val="dk1"/>
          </a:lnRef>
          <a:fillRef idx="1">
            <a:schemeClr val="lt1"/>
          </a:fillRef>
          <a:effectRef idx="0">
            <a:schemeClr val="dk1"/>
          </a:effectRef>
          <a:fontRef idx="minor">
            <a:schemeClr val="dk1"/>
          </a:fontRef>
        </p:style>
        <p:txBody>
          <a:bodyPr rtlCol="0" anchor="ctr"/>
          <a:lstStyle/>
          <a:p>
            <a:pPr algn="ctr"/>
            <a:r>
              <a:rPr lang="en-US" altLang="ko-KR" sz="1200" dirty="0" smtClean="0"/>
              <a:t>&lt;CR&gt;&lt;LF&gt;</a:t>
            </a:r>
            <a:endParaRPr lang="ko-KR" altLang="en-US" sz="1200" dirty="0"/>
          </a:p>
        </p:txBody>
      </p:sp>
      <p:sp>
        <p:nvSpPr>
          <p:cNvPr id="22" name="직사각형 21"/>
          <p:cNvSpPr/>
          <p:nvPr/>
        </p:nvSpPr>
        <p:spPr>
          <a:xfrm>
            <a:off x="3501008" y="6444208"/>
            <a:ext cx="3096344" cy="285752"/>
          </a:xfrm>
          <a:prstGeom prst="rect">
            <a:avLst/>
          </a:prstGeom>
          <a:solidFill>
            <a:schemeClr val="bg1">
              <a:lumMod val="95000"/>
            </a:schemeClr>
          </a:solidFill>
        </p:spPr>
        <p:style>
          <a:lnRef idx="2">
            <a:schemeClr val="dk1"/>
          </a:lnRef>
          <a:fillRef idx="1">
            <a:schemeClr val="lt1"/>
          </a:fillRef>
          <a:effectRef idx="0">
            <a:schemeClr val="dk1"/>
          </a:effectRef>
          <a:fontRef idx="minor">
            <a:schemeClr val="dk1"/>
          </a:fontRef>
        </p:style>
        <p:txBody>
          <a:bodyPr rtlCol="0" anchor="ctr"/>
          <a:lstStyle/>
          <a:p>
            <a:pPr algn="ctr"/>
            <a:r>
              <a:rPr lang="en-US" altLang="ko-KR" sz="1200" dirty="0" smtClean="0"/>
              <a:t>&lt;NULL&gt;</a:t>
            </a:r>
            <a:endParaRPr lang="ko-KR" altLang="en-US" sz="1200" dirty="0"/>
          </a:p>
        </p:txBody>
      </p:sp>
      <p:sp>
        <p:nvSpPr>
          <p:cNvPr id="24" name="모서리가 둥근 사각형 설명선 23"/>
          <p:cNvSpPr/>
          <p:nvPr/>
        </p:nvSpPr>
        <p:spPr>
          <a:xfrm>
            <a:off x="2060848" y="5652120"/>
            <a:ext cx="1368152" cy="648072"/>
          </a:xfrm>
          <a:prstGeom prst="wedgeRoundRectCallout">
            <a:avLst>
              <a:gd name="adj1" fmla="val -65820"/>
              <a:gd name="adj2" fmla="val 46823"/>
              <a:gd name="adj3" fmla="val 16667"/>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en-US" altLang="ko-KR" sz="1000" dirty="0" smtClean="0"/>
              <a:t>When STB detects Volume up button in STB button</a:t>
            </a:r>
            <a:endParaRPr lang="ko-KR" altLang="en-US" sz="1000" dirty="0"/>
          </a:p>
        </p:txBody>
      </p:sp>
      <p:sp>
        <p:nvSpPr>
          <p:cNvPr id="25" name="모서리가 둥근 사각형 설명선 24"/>
          <p:cNvSpPr/>
          <p:nvPr/>
        </p:nvSpPr>
        <p:spPr>
          <a:xfrm>
            <a:off x="5301208" y="5652120"/>
            <a:ext cx="1368152" cy="648072"/>
          </a:xfrm>
          <a:prstGeom prst="wedgeRoundRectCallout">
            <a:avLst>
              <a:gd name="adj1" fmla="val -65820"/>
              <a:gd name="adj2" fmla="val 46823"/>
              <a:gd name="adj3" fmla="val 16667"/>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en-US" altLang="ko-KR" sz="1000" dirty="0" smtClean="0"/>
              <a:t>When STB detects MUTE button signal in</a:t>
            </a:r>
            <a:endParaRPr lang="ko-KR" altLang="en-US" sz="1000" dirty="0"/>
          </a:p>
        </p:txBody>
      </p:sp>
      <p:sp>
        <p:nvSpPr>
          <p:cNvPr id="26" name="슬라이드 번호 개체 틀 25"/>
          <p:cNvSpPr>
            <a:spLocks noGrp="1"/>
          </p:cNvSpPr>
          <p:nvPr>
            <p:ph type="sldNum" sz="quarter" idx="12"/>
          </p:nvPr>
        </p:nvSpPr>
        <p:spPr>
          <a:xfrm>
            <a:off x="5213176" y="8693679"/>
            <a:ext cx="1600200" cy="486833"/>
          </a:xfrm>
        </p:spPr>
        <p:txBody>
          <a:bodyPr/>
          <a:lstStyle/>
          <a:p>
            <a:fld id="{4AFB1CAC-E0B2-4E67-BA47-1772C30776A2}" type="slidenum">
              <a:rPr lang="ko-KR" altLang="en-US" smtClean="0"/>
              <a:pPr/>
              <a:t>23</a:t>
            </a:fld>
            <a:endParaRPr lang="ko-KR" altLang="en-US" dirty="0"/>
          </a:p>
        </p:txBody>
      </p:sp>
      <p:grpSp>
        <p:nvGrpSpPr>
          <p:cNvPr id="30" name="그룹 20"/>
          <p:cNvGrpSpPr/>
          <p:nvPr/>
        </p:nvGrpSpPr>
        <p:grpSpPr>
          <a:xfrm>
            <a:off x="3022624" y="35496"/>
            <a:ext cx="3790752" cy="432048"/>
            <a:chOff x="214313" y="714375"/>
            <a:chExt cx="6429375" cy="714375"/>
          </a:xfrm>
        </p:grpSpPr>
        <p:sp>
          <p:nvSpPr>
            <p:cNvPr id="31" name="모서리가 둥근 직사각형 30"/>
            <p:cNvSpPr/>
            <p:nvPr/>
          </p:nvSpPr>
          <p:spPr bwMode="auto">
            <a:xfrm>
              <a:off x="214313" y="714375"/>
              <a:ext cx="6429375" cy="714375"/>
            </a:xfrm>
            <a:prstGeom prst="roundRect">
              <a:avLst/>
            </a:prstGeom>
          </p:spPr>
          <p:style>
            <a:lnRef idx="3">
              <a:schemeClr val="lt1"/>
            </a:lnRef>
            <a:fillRef idx="1">
              <a:schemeClr val="accent6"/>
            </a:fillRef>
            <a:effectRef idx="1">
              <a:schemeClr val="accent6"/>
            </a:effectRef>
            <a:fontRef idx="minor">
              <a:schemeClr val="lt1"/>
            </a:fontRef>
          </p:style>
          <p:txBody>
            <a:bodyPr anchor="ctr"/>
            <a:lstStyle/>
            <a:p>
              <a:pPr algn="ctr" fontAlgn="auto">
                <a:spcBef>
                  <a:spcPts val="0"/>
                </a:spcBef>
                <a:spcAft>
                  <a:spcPts val="0"/>
                </a:spcAft>
                <a:defRPr/>
              </a:pPr>
              <a:endParaRPr kumimoji="0" lang="ko-KR" altLang="en-US" sz="1100"/>
            </a:p>
          </p:txBody>
        </p:sp>
        <p:sp>
          <p:nvSpPr>
            <p:cNvPr id="32" name="모서리가 둥근 직사각형 31"/>
            <p:cNvSpPr/>
            <p:nvPr/>
          </p:nvSpPr>
          <p:spPr bwMode="auto">
            <a:xfrm>
              <a:off x="357188" y="785813"/>
              <a:ext cx="6143625" cy="581025"/>
            </a:xfrm>
            <a:prstGeom prst="roundRect">
              <a:avLst/>
            </a:prstGeom>
            <a:ln>
              <a:solidFill>
                <a:schemeClr val="accent6">
                  <a:lumMod val="75000"/>
                </a:schemeClr>
              </a:solidFill>
            </a:ln>
          </p:spPr>
          <p:style>
            <a:lnRef idx="2">
              <a:schemeClr val="accent6"/>
            </a:lnRef>
            <a:fillRef idx="1">
              <a:schemeClr val="lt1"/>
            </a:fillRef>
            <a:effectRef idx="0">
              <a:schemeClr val="accent6"/>
            </a:effectRef>
            <a:fontRef idx="minor">
              <a:schemeClr val="dk1"/>
            </a:fontRef>
          </p:style>
          <p:txBody>
            <a:bodyPr anchor="ctr"/>
            <a:lstStyle/>
            <a:p>
              <a:pPr algn="ctr" fontAlgn="auto">
                <a:spcBef>
                  <a:spcPts val="0"/>
                </a:spcBef>
                <a:spcAft>
                  <a:spcPts val="0"/>
                </a:spcAft>
                <a:defRPr/>
              </a:pPr>
              <a:r>
                <a:rPr lang="en-US" altLang="ko-KR" sz="1000" dirty="0">
                  <a:latin typeface="HY견고딕" pitchFamily="18" charset="-127"/>
                  <a:ea typeface="HY견고딕" pitchFamily="18" charset="-127"/>
                </a:rPr>
                <a:t>2. STB </a:t>
              </a:r>
              <a:r>
                <a:rPr lang="en-US" altLang="ko-KR" sz="1000" dirty="0" err="1">
                  <a:latin typeface="HY견고딕" pitchFamily="18" charset="-127"/>
                  <a:ea typeface="HY견고딕" pitchFamily="18" charset="-127"/>
                </a:rPr>
                <a:t>Deamon</a:t>
              </a:r>
              <a:r>
                <a:rPr lang="en-US" altLang="ko-KR" sz="1000" dirty="0">
                  <a:latin typeface="HY견고딕" pitchFamily="18" charset="-127"/>
                  <a:ea typeface="HY견고딕" pitchFamily="18" charset="-127"/>
                </a:rPr>
                <a:t> communication Scenario</a:t>
              </a:r>
              <a:endParaRPr lang="ko-KR" altLang="en-US" sz="1000" dirty="0">
                <a:latin typeface="HY견고딕" pitchFamily="18" charset="-127"/>
                <a:ea typeface="HY견고딕" pitchFamily="18" charset="-127"/>
              </a:endParaRPr>
            </a:p>
          </p:txBody>
        </p:sp>
      </p:grpSp>
      <p:sp>
        <p:nvSpPr>
          <p:cNvPr id="33" name="TextBox 32"/>
          <p:cNvSpPr txBox="1"/>
          <p:nvPr/>
        </p:nvSpPr>
        <p:spPr>
          <a:xfrm>
            <a:off x="344387" y="6732240"/>
            <a:ext cx="2965877" cy="400110"/>
          </a:xfrm>
          <a:prstGeom prst="rect">
            <a:avLst/>
          </a:prstGeom>
          <a:noFill/>
        </p:spPr>
        <p:txBody>
          <a:bodyPr wrap="none" rtlCol="0">
            <a:spAutoFit/>
          </a:bodyPr>
          <a:lstStyle/>
          <a:p>
            <a:r>
              <a:rPr lang="en-US" altLang="ko-KR" sz="1000" dirty="0"/>
              <a:t>[Example for configuration of </a:t>
            </a:r>
            <a:endParaRPr lang="en-US" altLang="ko-KR" sz="1000" dirty="0" smtClean="0"/>
          </a:p>
          <a:p>
            <a:r>
              <a:rPr lang="en-US" altLang="ko-KR" sz="1000" dirty="0"/>
              <a:t> </a:t>
            </a:r>
            <a:r>
              <a:rPr lang="en-US" altLang="ko-KR" sz="1000" dirty="0" smtClean="0"/>
              <a:t>  HW-TEST-BUTTON transport packet (Button)]</a:t>
            </a:r>
            <a:endParaRPr lang="ko-KR" altLang="en-US" sz="1000" dirty="0"/>
          </a:p>
        </p:txBody>
      </p:sp>
      <p:sp>
        <p:nvSpPr>
          <p:cNvPr id="34" name="모서리가 둥근 직사각형 33"/>
          <p:cNvSpPr/>
          <p:nvPr/>
        </p:nvSpPr>
        <p:spPr>
          <a:xfrm>
            <a:off x="3526681" y="611560"/>
            <a:ext cx="3286695" cy="285750"/>
          </a:xfrm>
          <a:prstGeom prst="roundRect">
            <a:avLst/>
          </a:prstGeom>
        </p:spPr>
        <p:style>
          <a:lnRef idx="1">
            <a:schemeClr val="accent6"/>
          </a:lnRef>
          <a:fillRef idx="3">
            <a:schemeClr val="accent6"/>
          </a:fillRef>
          <a:effectRef idx="2">
            <a:schemeClr val="accent6"/>
          </a:effectRef>
          <a:fontRef idx="minor">
            <a:schemeClr val="lt1"/>
          </a:fontRef>
        </p:style>
        <p:txBody>
          <a:bodyPr anchor="ctr"/>
          <a:lstStyle/>
          <a:p>
            <a:pPr fontAlgn="auto">
              <a:spcBef>
                <a:spcPts val="0"/>
              </a:spcBef>
              <a:spcAft>
                <a:spcPts val="0"/>
              </a:spcAft>
              <a:defRPr/>
            </a:pPr>
            <a:r>
              <a:rPr kumimoji="0" lang="en-US" altLang="ko-KR" sz="1000" b="1" dirty="0" smtClean="0"/>
              <a:t>2.4 STB </a:t>
            </a:r>
            <a:r>
              <a:rPr kumimoji="0" lang="en-US" altLang="ko-KR" sz="1000" b="1" dirty="0" err="1" smtClean="0"/>
              <a:t>Deamon</a:t>
            </a:r>
            <a:r>
              <a:rPr kumimoji="0" lang="en-US" altLang="ko-KR" sz="1000" b="1" dirty="0" smtClean="0"/>
              <a:t> Communication Detail Protocol</a:t>
            </a:r>
            <a:endParaRPr kumimoji="0" lang="ko-KR" altLang="en-US" sz="1000" b="1" dirty="0"/>
          </a:p>
        </p:txBody>
      </p:sp>
      <p:sp>
        <p:nvSpPr>
          <p:cNvPr id="35" name="TextBox 34"/>
          <p:cNvSpPr txBox="1"/>
          <p:nvPr/>
        </p:nvSpPr>
        <p:spPr>
          <a:xfrm>
            <a:off x="3756820" y="6732240"/>
            <a:ext cx="2826415" cy="400110"/>
          </a:xfrm>
          <a:prstGeom prst="rect">
            <a:avLst/>
          </a:prstGeom>
          <a:noFill/>
        </p:spPr>
        <p:txBody>
          <a:bodyPr wrap="none" rtlCol="0">
            <a:spAutoFit/>
          </a:bodyPr>
          <a:lstStyle/>
          <a:p>
            <a:r>
              <a:rPr lang="en-US" altLang="ko-KR" sz="1000" dirty="0"/>
              <a:t>[Example for configuration of </a:t>
            </a:r>
            <a:endParaRPr lang="en-US" altLang="ko-KR" sz="1000" dirty="0" smtClean="0"/>
          </a:p>
          <a:p>
            <a:r>
              <a:rPr lang="en-US" altLang="ko-KR" sz="1000" dirty="0"/>
              <a:t> </a:t>
            </a:r>
            <a:r>
              <a:rPr lang="en-US" altLang="ko-KR" sz="1000" dirty="0" smtClean="0"/>
              <a:t>  HW-TEST-BUTTON transport packet (RCU)]</a:t>
            </a:r>
            <a:endParaRPr lang="ko-KR" altLang="en-US" sz="1000"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AutoShape 9"/>
          <p:cNvSpPr>
            <a:spLocks noChangeArrowheads="1"/>
          </p:cNvSpPr>
          <p:nvPr/>
        </p:nvSpPr>
        <p:spPr bwMode="auto">
          <a:xfrm>
            <a:off x="214313" y="1643042"/>
            <a:ext cx="6429375" cy="7286646"/>
          </a:xfrm>
          <a:prstGeom prst="roundRect">
            <a:avLst>
              <a:gd name="adj" fmla="val 3815"/>
            </a:avLst>
          </a:prstGeom>
          <a:noFill/>
          <a:ln>
            <a:headEnd/>
            <a:tailEnd/>
          </a:ln>
        </p:spPr>
        <p:style>
          <a:lnRef idx="2">
            <a:schemeClr val="accent5"/>
          </a:lnRef>
          <a:fillRef idx="1">
            <a:schemeClr val="lt1"/>
          </a:fillRef>
          <a:effectRef idx="0">
            <a:schemeClr val="accent5"/>
          </a:effectRef>
          <a:fontRef idx="minor">
            <a:schemeClr val="dk1"/>
          </a:fontRef>
        </p:style>
        <p:txBody>
          <a:bodyPr wrap="none" anchor="ctr"/>
          <a:lstStyle/>
          <a:p>
            <a:pPr fontAlgn="auto">
              <a:spcBef>
                <a:spcPts val="0"/>
              </a:spcBef>
              <a:spcAft>
                <a:spcPts val="0"/>
              </a:spcAft>
              <a:defRPr/>
            </a:pPr>
            <a:endParaRPr kumimoji="0" lang="ko-KR" altLang="en-US"/>
          </a:p>
        </p:txBody>
      </p:sp>
      <p:grpSp>
        <p:nvGrpSpPr>
          <p:cNvPr id="2" name="그룹 14"/>
          <p:cNvGrpSpPr/>
          <p:nvPr/>
        </p:nvGrpSpPr>
        <p:grpSpPr>
          <a:xfrm>
            <a:off x="0" y="0"/>
            <a:ext cx="6858000" cy="512763"/>
            <a:chOff x="0" y="0"/>
            <a:chExt cx="6858000" cy="512763"/>
          </a:xfrm>
        </p:grpSpPr>
        <p:sp>
          <p:nvSpPr>
            <p:cNvPr id="16" name="직사각형 15"/>
            <p:cNvSpPr/>
            <p:nvPr/>
          </p:nvSpPr>
          <p:spPr>
            <a:xfrm>
              <a:off x="0" y="0"/>
              <a:ext cx="6858000" cy="500063"/>
            </a:xfrm>
            <a:prstGeom prst="rect">
              <a:avLst/>
            </a:prstGeom>
          </p:spPr>
          <p:style>
            <a:lnRef idx="1">
              <a:schemeClr val="accent6"/>
            </a:lnRef>
            <a:fillRef idx="3">
              <a:schemeClr val="accent6"/>
            </a:fillRef>
            <a:effectRef idx="2">
              <a:schemeClr val="accent6"/>
            </a:effectRef>
            <a:fontRef idx="minor">
              <a:schemeClr val="lt1"/>
            </a:fontRef>
          </p:style>
          <p:txBody>
            <a:bodyPr anchor="ctr"/>
            <a:lstStyle/>
            <a:p>
              <a:pPr algn="ctr" fontAlgn="auto">
                <a:spcBef>
                  <a:spcPts val="0"/>
                </a:spcBef>
                <a:spcAft>
                  <a:spcPts val="0"/>
                </a:spcAft>
                <a:defRPr/>
              </a:pPr>
              <a:endParaRPr kumimoji="0" lang="ko-KR" altLang="en-US"/>
            </a:p>
          </p:txBody>
        </p:sp>
        <p:pic>
          <p:nvPicPr>
            <p:cNvPr id="17" name="Picture 3"/>
            <p:cNvPicPr>
              <a:picLocks noChangeAspect="1" noChangeArrowheads="1"/>
            </p:cNvPicPr>
            <p:nvPr/>
          </p:nvPicPr>
          <p:blipFill>
            <a:blip r:embed="rId2" cstate="print"/>
            <a:srcRect/>
            <a:stretch>
              <a:fillRect/>
            </a:stretch>
          </p:blipFill>
          <p:spPr bwMode="auto">
            <a:xfrm>
              <a:off x="0" y="0"/>
              <a:ext cx="1358900" cy="512763"/>
            </a:xfrm>
            <a:prstGeom prst="rect">
              <a:avLst/>
            </a:prstGeom>
            <a:ln>
              <a:noFill/>
            </a:ln>
            <a:effectLst>
              <a:softEdge rad="63500"/>
            </a:effectLst>
          </p:spPr>
        </p:pic>
      </p:grpSp>
      <p:sp>
        <p:nvSpPr>
          <p:cNvPr id="23" name="모서리가 둥근 직사각형 22"/>
          <p:cNvSpPr/>
          <p:nvPr/>
        </p:nvSpPr>
        <p:spPr>
          <a:xfrm>
            <a:off x="357188" y="1759698"/>
            <a:ext cx="6143625" cy="438946"/>
          </a:xfrm>
          <a:prstGeom prst="roundRect">
            <a:avLst/>
          </a:prstGeom>
          <a:solidFill>
            <a:schemeClr val="bg1">
              <a:lumMod val="95000"/>
            </a:schemeClr>
          </a:solidFill>
          <a:ln>
            <a:solidFill>
              <a:schemeClr val="bg1"/>
            </a:solidFill>
          </a:ln>
        </p:spPr>
        <p:style>
          <a:lnRef idx="1">
            <a:schemeClr val="dk1"/>
          </a:lnRef>
          <a:fillRef idx="2">
            <a:schemeClr val="dk1"/>
          </a:fillRef>
          <a:effectRef idx="1">
            <a:schemeClr val="dk1"/>
          </a:effectRef>
          <a:fontRef idx="minor">
            <a:schemeClr val="dk1"/>
          </a:fontRef>
        </p:style>
        <p:txBody>
          <a:bodyPr anchor="ctr"/>
          <a:lstStyle/>
          <a:p>
            <a:pPr fontAlgn="auto">
              <a:spcBef>
                <a:spcPts val="0"/>
              </a:spcBef>
              <a:spcAft>
                <a:spcPts val="0"/>
              </a:spcAft>
              <a:defRPr/>
            </a:pPr>
            <a:r>
              <a:rPr lang="en-US" altLang="ko-KR" sz="1000" dirty="0" smtClean="0">
                <a:solidFill>
                  <a:srgbClr val="002060"/>
                </a:solidFill>
              </a:rPr>
              <a:t>ACK </a:t>
            </a:r>
            <a:r>
              <a:rPr lang="en-US" altLang="ko-KR" sz="1000" dirty="0">
                <a:solidFill>
                  <a:srgbClr val="002060"/>
                </a:solidFill>
              </a:rPr>
              <a:t>is sent to confirm that the message was received correctly when it was sent and received by the STB ATT program or STB </a:t>
            </a:r>
            <a:r>
              <a:rPr lang="en-US" altLang="ko-KR" sz="1000" dirty="0" err="1">
                <a:solidFill>
                  <a:srgbClr val="002060"/>
                </a:solidFill>
              </a:rPr>
              <a:t>Deamon</a:t>
            </a:r>
            <a:endParaRPr lang="en-US" altLang="ko-KR" sz="1000" dirty="0">
              <a:solidFill>
                <a:srgbClr val="002060"/>
              </a:solidFill>
              <a:ea typeface="HY중고딕" pitchFamily="18" charset="-127"/>
            </a:endParaRPr>
          </a:p>
        </p:txBody>
      </p:sp>
      <p:graphicFrame>
        <p:nvGraphicFramePr>
          <p:cNvPr id="24" name="표 23"/>
          <p:cNvGraphicFramePr>
            <a:graphicFrameLocks noGrp="1"/>
          </p:cNvGraphicFramePr>
          <p:nvPr>
            <p:extLst>
              <p:ext uri="{D42A27DB-BD31-4B8C-83A1-F6EECF244321}">
                <p14:modId xmlns:p14="http://schemas.microsoft.com/office/powerpoint/2010/main" val="3286172654"/>
              </p:ext>
            </p:extLst>
          </p:nvPr>
        </p:nvGraphicFramePr>
        <p:xfrm>
          <a:off x="357166" y="2339752"/>
          <a:ext cx="6072230" cy="1036320"/>
        </p:xfrm>
        <a:graphic>
          <a:graphicData uri="http://schemas.openxmlformats.org/drawingml/2006/table">
            <a:tbl>
              <a:tblPr firstRow="1" bandRow="1">
                <a:tableStyleId>{073A0DAA-6AF3-43AB-8588-CEC1D06C72B9}</a:tableStyleId>
              </a:tblPr>
              <a:tblGrid>
                <a:gridCol w="2000264">
                  <a:extLst>
                    <a:ext uri="{9D8B030D-6E8A-4147-A177-3AD203B41FA5}">
                      <a16:colId xmlns:a16="http://schemas.microsoft.com/office/drawing/2014/main" val="20000"/>
                    </a:ext>
                  </a:extLst>
                </a:gridCol>
                <a:gridCol w="4071966">
                  <a:extLst>
                    <a:ext uri="{9D8B030D-6E8A-4147-A177-3AD203B41FA5}">
                      <a16:colId xmlns:a16="http://schemas.microsoft.com/office/drawing/2014/main" val="20001"/>
                    </a:ext>
                  </a:extLst>
                </a:gridCol>
              </a:tblGrid>
              <a:tr h="0">
                <a:tc>
                  <a:txBody>
                    <a:bodyPr/>
                    <a:lstStyle/>
                    <a:p>
                      <a:pPr algn="ctr" latinLnBrk="1"/>
                      <a:r>
                        <a:rPr lang="en-US" altLang="ko-KR" sz="1100" dirty="0" smtClean="0"/>
                        <a:t>Items</a:t>
                      </a:r>
                      <a:endParaRPr lang="ko-KR" altLang="en-US" sz="1100" dirty="0"/>
                    </a:p>
                  </a:txBody>
                  <a:tcPr/>
                </a:tc>
                <a:tc>
                  <a:txBody>
                    <a:bodyPr/>
                    <a:lstStyle/>
                    <a:p>
                      <a:pPr algn="ctr" latinLnBrk="1"/>
                      <a:r>
                        <a:rPr lang="en-US" altLang="ko-KR" sz="1100" dirty="0" smtClean="0"/>
                        <a:t>Contents</a:t>
                      </a:r>
                      <a:endParaRPr lang="ko-KR" altLang="en-US" sz="1100" dirty="0"/>
                    </a:p>
                  </a:txBody>
                  <a:tcPr/>
                </a:tc>
                <a:extLst>
                  <a:ext uri="{0D108BD9-81ED-4DB2-BD59-A6C34878D82A}">
                    <a16:rowId xmlns:a16="http://schemas.microsoft.com/office/drawing/2014/main" val="10000"/>
                  </a:ext>
                </a:extLst>
              </a:tr>
              <a:tr h="0">
                <a:tc>
                  <a:txBody>
                    <a:bodyPr/>
                    <a:lstStyle/>
                    <a:p>
                      <a:pPr latinLnBrk="1"/>
                      <a:r>
                        <a:rPr lang="en-US" altLang="ko-KR" sz="1000" dirty="0" smtClean="0"/>
                        <a:t>Direction</a:t>
                      </a:r>
                      <a:r>
                        <a:rPr lang="en-US" altLang="ko-KR" sz="1000" baseline="0" dirty="0" smtClean="0"/>
                        <a:t> of t</a:t>
                      </a:r>
                      <a:r>
                        <a:rPr lang="en-US" altLang="ko-KR" sz="1000" dirty="0" smtClean="0"/>
                        <a:t>ransmission</a:t>
                      </a:r>
                      <a:endParaRPr lang="ko-KR" altLang="en-US" sz="1000" dirty="0"/>
                    </a:p>
                  </a:txBody>
                  <a:tcPr/>
                </a:tc>
                <a:tc>
                  <a:txBody>
                    <a:bodyPr/>
                    <a:lstStyle/>
                    <a:p>
                      <a:pPr latinLnBrk="1"/>
                      <a:r>
                        <a:rPr lang="en-US" altLang="ko-KR" sz="1100" dirty="0" smtClean="0"/>
                        <a:t>PC -&gt; STB</a:t>
                      </a:r>
                      <a:r>
                        <a:rPr lang="en-US" altLang="ko-KR" sz="1100" baseline="0" dirty="0" smtClean="0"/>
                        <a:t> </a:t>
                      </a:r>
                      <a:r>
                        <a:rPr lang="en-US" altLang="ko-KR" sz="1100" baseline="0" dirty="0" err="1" smtClean="0"/>
                        <a:t>deamon</a:t>
                      </a:r>
                      <a:endParaRPr lang="ko-KR" altLang="en-US" sz="1100" dirty="0"/>
                    </a:p>
                  </a:txBody>
                  <a:tcPr/>
                </a:tc>
                <a:extLst>
                  <a:ext uri="{0D108BD9-81ED-4DB2-BD59-A6C34878D82A}">
                    <a16:rowId xmlns:a16="http://schemas.microsoft.com/office/drawing/2014/main" val="10001"/>
                  </a:ext>
                </a:extLst>
              </a:tr>
              <a:tr h="0">
                <a:tc>
                  <a:txBody>
                    <a:bodyPr/>
                    <a:lstStyle/>
                    <a:p>
                      <a:pPr latinLnBrk="1"/>
                      <a:r>
                        <a:rPr lang="en-US" altLang="ko-KR" sz="1000" dirty="0" smtClean="0"/>
                        <a:t>Transmission</a:t>
                      </a:r>
                      <a:r>
                        <a:rPr lang="en-US" altLang="ko-KR" sz="1000" baseline="0" dirty="0" smtClean="0"/>
                        <a:t> time</a:t>
                      </a:r>
                      <a:endParaRPr lang="ko-KR" altLang="en-US" sz="1000" dirty="0"/>
                    </a:p>
                  </a:txBody>
                  <a:tcPr/>
                </a:tc>
                <a:tc>
                  <a:txBody>
                    <a:bodyPr/>
                    <a:lstStyle/>
                    <a:p>
                      <a:pPr latinLnBrk="1"/>
                      <a:r>
                        <a:rPr lang="en-US" altLang="ko-KR" sz="1100" dirty="0" smtClean="0"/>
                        <a:t>As</a:t>
                      </a:r>
                      <a:r>
                        <a:rPr lang="en-US" altLang="ko-KR" sz="1100" baseline="0" dirty="0" smtClean="0"/>
                        <a:t> soon as message is received</a:t>
                      </a:r>
                      <a:endParaRPr lang="ko-KR" altLang="en-US" sz="1100" dirty="0"/>
                    </a:p>
                  </a:txBody>
                  <a:tcPr/>
                </a:tc>
                <a:extLst>
                  <a:ext uri="{0D108BD9-81ED-4DB2-BD59-A6C34878D82A}">
                    <a16:rowId xmlns:a16="http://schemas.microsoft.com/office/drawing/2014/main" val="10002"/>
                  </a:ext>
                </a:extLst>
              </a:tr>
              <a:tr h="0">
                <a:tc>
                  <a:txBody>
                    <a:bodyPr/>
                    <a:lstStyle/>
                    <a:p>
                      <a:pPr latinLnBrk="1"/>
                      <a:r>
                        <a:rPr lang="en-US" altLang="ko-KR" sz="1000" dirty="0" smtClean="0"/>
                        <a:t>Transmission Interval</a:t>
                      </a:r>
                      <a:endParaRPr lang="ko-KR" altLang="en-US" sz="1000" dirty="0"/>
                    </a:p>
                  </a:txBody>
                  <a:tcPr/>
                </a:tc>
                <a:tc>
                  <a:txBody>
                    <a:bodyPr/>
                    <a:lstStyle/>
                    <a:p>
                      <a:pPr latinLnBrk="1"/>
                      <a:r>
                        <a:rPr lang="en-US" altLang="ko-KR" sz="1100" dirty="0" smtClean="0"/>
                        <a:t>Once</a:t>
                      </a:r>
                      <a:endParaRPr lang="ko-KR" altLang="en-US" sz="1100" dirty="0"/>
                    </a:p>
                  </a:txBody>
                  <a:tcPr/>
                </a:tc>
                <a:extLst>
                  <a:ext uri="{0D108BD9-81ED-4DB2-BD59-A6C34878D82A}">
                    <a16:rowId xmlns:a16="http://schemas.microsoft.com/office/drawing/2014/main" val="10003"/>
                  </a:ext>
                </a:extLst>
              </a:tr>
            </a:tbl>
          </a:graphicData>
        </a:graphic>
      </p:graphicFrame>
      <p:graphicFrame>
        <p:nvGraphicFramePr>
          <p:cNvPr id="25" name="표 24"/>
          <p:cNvGraphicFramePr>
            <a:graphicFrameLocks noGrp="1"/>
          </p:cNvGraphicFramePr>
          <p:nvPr>
            <p:extLst>
              <p:ext uri="{D42A27DB-BD31-4B8C-83A1-F6EECF244321}">
                <p14:modId xmlns:p14="http://schemas.microsoft.com/office/powerpoint/2010/main" val="525594604"/>
              </p:ext>
            </p:extLst>
          </p:nvPr>
        </p:nvGraphicFramePr>
        <p:xfrm>
          <a:off x="1628800" y="4143372"/>
          <a:ext cx="3514712" cy="762000"/>
        </p:xfrm>
        <a:graphic>
          <a:graphicData uri="http://schemas.openxmlformats.org/drawingml/2006/table">
            <a:tbl>
              <a:tblPr firstRow="1" bandRow="1">
                <a:tableStyleId>{5C22544A-7EE6-4342-B048-85BDC9FD1C3A}</a:tableStyleId>
              </a:tblPr>
              <a:tblGrid>
                <a:gridCol w="3514712">
                  <a:extLst>
                    <a:ext uri="{9D8B030D-6E8A-4147-A177-3AD203B41FA5}">
                      <a16:colId xmlns:a16="http://schemas.microsoft.com/office/drawing/2014/main" val="20000"/>
                    </a:ext>
                  </a:extLst>
                </a:gridCol>
              </a:tblGrid>
              <a:tr h="0">
                <a:tc>
                  <a:txBody>
                    <a:bodyPr/>
                    <a:lstStyle/>
                    <a:p>
                      <a:pPr algn="ctr" latinLnBrk="1"/>
                      <a:r>
                        <a:rPr lang="en-US" altLang="ko-KR" sz="1000" dirty="0" smtClean="0"/>
                        <a:t>They type of</a:t>
                      </a:r>
                      <a:r>
                        <a:rPr lang="en-US" altLang="ko-KR" sz="1000" baseline="0" dirty="0" smtClean="0"/>
                        <a:t> MSG-KIND that should send a response</a:t>
                      </a:r>
                      <a:endParaRPr lang="ko-KR" altLang="en-US" sz="1000" dirty="0"/>
                    </a:p>
                  </a:txBody>
                  <a:tcPr/>
                </a:tc>
                <a:extLst>
                  <a:ext uri="{0D108BD9-81ED-4DB2-BD59-A6C34878D82A}">
                    <a16:rowId xmlns:a16="http://schemas.microsoft.com/office/drawing/2014/main" val="10000"/>
                  </a:ext>
                </a:extLst>
              </a:tr>
              <a:tr h="0">
                <a:tc>
                  <a:txBody>
                    <a:bodyPr/>
                    <a:lstStyle/>
                    <a:p>
                      <a:pPr latinLnBrk="1"/>
                      <a:r>
                        <a:rPr lang="en-US" altLang="ko-KR" sz="1100" dirty="0" smtClean="0"/>
                        <a:t>INFO</a:t>
                      </a:r>
                      <a:endParaRPr lang="ko-KR" altLang="en-US" sz="1100" dirty="0"/>
                    </a:p>
                  </a:txBody>
                  <a:tcPr anchor="ctr" anchorCtr="1"/>
                </a:tc>
                <a:extLst>
                  <a:ext uri="{0D108BD9-81ED-4DB2-BD59-A6C34878D82A}">
                    <a16:rowId xmlns:a16="http://schemas.microsoft.com/office/drawing/2014/main" val="10001"/>
                  </a:ext>
                </a:extLst>
              </a:tr>
              <a:tr h="0">
                <a:tc>
                  <a:txBody>
                    <a:bodyPr/>
                    <a:lstStyle/>
                    <a:p>
                      <a:pPr latinLnBrk="1"/>
                      <a:r>
                        <a:rPr lang="en-US" altLang="ko-KR" sz="1100" dirty="0" smtClean="0"/>
                        <a:t>LOGIN, LOGOUT</a:t>
                      </a:r>
                    </a:p>
                  </a:txBody>
                  <a:tcPr anchor="ctr" anchorCtr="1"/>
                </a:tc>
                <a:extLst>
                  <a:ext uri="{0D108BD9-81ED-4DB2-BD59-A6C34878D82A}">
                    <a16:rowId xmlns:a16="http://schemas.microsoft.com/office/drawing/2014/main" val="10002"/>
                  </a:ext>
                </a:extLst>
              </a:tr>
            </a:tbl>
          </a:graphicData>
        </a:graphic>
      </p:graphicFrame>
      <p:sp>
        <p:nvSpPr>
          <p:cNvPr id="26" name="직사각형 25"/>
          <p:cNvSpPr/>
          <p:nvPr/>
        </p:nvSpPr>
        <p:spPr>
          <a:xfrm>
            <a:off x="1556472" y="6006663"/>
            <a:ext cx="3872792" cy="72008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r>
              <a:rPr lang="en-US" altLang="ko-KR" sz="1200" dirty="0" smtClean="0"/>
              <a:t>MSG-KIND:ACK&lt;CR&gt;&lt;LF&gt;</a:t>
            </a:r>
          </a:p>
          <a:p>
            <a:r>
              <a:rPr lang="en-US" altLang="ko-KR" sz="1200" dirty="0" smtClean="0"/>
              <a:t>DATA-LENGTH:0&lt;CR&gt;&lt;LF&gt;</a:t>
            </a:r>
            <a:endParaRPr lang="ko-KR" altLang="en-US" sz="1200" dirty="0"/>
          </a:p>
        </p:txBody>
      </p:sp>
      <p:sp>
        <p:nvSpPr>
          <p:cNvPr id="27" name="직사각형 26"/>
          <p:cNvSpPr/>
          <p:nvPr/>
        </p:nvSpPr>
        <p:spPr>
          <a:xfrm>
            <a:off x="1556472" y="7158790"/>
            <a:ext cx="3872792" cy="842234"/>
          </a:xfrm>
          <a:prstGeom prst="rect">
            <a:avLst/>
          </a:prstGeom>
        </p:spPr>
        <p:style>
          <a:lnRef idx="2">
            <a:schemeClr val="dk1"/>
          </a:lnRef>
          <a:fillRef idx="1">
            <a:schemeClr val="lt1"/>
          </a:fillRef>
          <a:effectRef idx="0">
            <a:schemeClr val="dk1"/>
          </a:effectRef>
          <a:fontRef idx="minor">
            <a:schemeClr val="dk1"/>
          </a:fontRef>
        </p:style>
        <p:txBody>
          <a:bodyPr rtlCol="0" anchor="ctr"/>
          <a:lstStyle/>
          <a:p>
            <a:endParaRPr lang="en-US" altLang="ko-KR" sz="1200" dirty="0" smtClean="0"/>
          </a:p>
        </p:txBody>
      </p:sp>
      <p:sp>
        <p:nvSpPr>
          <p:cNvPr id="28" name="직사각형 27"/>
          <p:cNvSpPr/>
          <p:nvPr/>
        </p:nvSpPr>
        <p:spPr>
          <a:xfrm>
            <a:off x="1556472" y="6726743"/>
            <a:ext cx="3872792" cy="432048"/>
          </a:xfrm>
          <a:prstGeom prst="rect">
            <a:avLst/>
          </a:prstGeom>
          <a:solidFill>
            <a:schemeClr val="bg1">
              <a:lumMod val="95000"/>
            </a:schemeClr>
          </a:solidFill>
        </p:spPr>
        <p:style>
          <a:lnRef idx="2">
            <a:schemeClr val="dk1"/>
          </a:lnRef>
          <a:fillRef idx="1">
            <a:schemeClr val="lt1"/>
          </a:fillRef>
          <a:effectRef idx="0">
            <a:schemeClr val="dk1"/>
          </a:effectRef>
          <a:fontRef idx="minor">
            <a:schemeClr val="dk1"/>
          </a:fontRef>
        </p:style>
        <p:txBody>
          <a:bodyPr rtlCol="0" anchor="ctr"/>
          <a:lstStyle/>
          <a:p>
            <a:pPr algn="ctr"/>
            <a:r>
              <a:rPr lang="en-US" altLang="ko-KR" sz="1200" dirty="0" smtClean="0"/>
              <a:t>&lt;CR&gt;&lt;LF&gt;</a:t>
            </a:r>
            <a:endParaRPr lang="ko-KR" altLang="en-US" sz="1200" dirty="0"/>
          </a:p>
        </p:txBody>
      </p:sp>
      <p:sp>
        <p:nvSpPr>
          <p:cNvPr id="29" name="직사각형 28"/>
          <p:cNvSpPr/>
          <p:nvPr/>
        </p:nvSpPr>
        <p:spPr>
          <a:xfrm>
            <a:off x="1556472" y="7997604"/>
            <a:ext cx="3872792" cy="432048"/>
          </a:xfrm>
          <a:prstGeom prst="rect">
            <a:avLst/>
          </a:prstGeom>
          <a:solidFill>
            <a:schemeClr val="bg1">
              <a:lumMod val="95000"/>
            </a:schemeClr>
          </a:solidFill>
        </p:spPr>
        <p:style>
          <a:lnRef idx="2">
            <a:schemeClr val="dk1"/>
          </a:lnRef>
          <a:fillRef idx="1">
            <a:schemeClr val="lt1"/>
          </a:fillRef>
          <a:effectRef idx="0">
            <a:schemeClr val="dk1"/>
          </a:effectRef>
          <a:fontRef idx="minor">
            <a:schemeClr val="dk1"/>
          </a:fontRef>
        </p:style>
        <p:txBody>
          <a:bodyPr rtlCol="0" anchor="ctr"/>
          <a:lstStyle/>
          <a:p>
            <a:pPr algn="ctr"/>
            <a:r>
              <a:rPr lang="en-US" altLang="ko-KR" sz="1200" dirty="0" smtClean="0"/>
              <a:t>&lt;NULL&gt;</a:t>
            </a:r>
            <a:endParaRPr lang="ko-KR" altLang="en-US" sz="1200" dirty="0"/>
          </a:p>
        </p:txBody>
      </p:sp>
      <p:sp>
        <p:nvSpPr>
          <p:cNvPr id="31" name="모서리가 둥근 직사각형 30"/>
          <p:cNvSpPr/>
          <p:nvPr/>
        </p:nvSpPr>
        <p:spPr>
          <a:xfrm>
            <a:off x="214313" y="1212828"/>
            <a:ext cx="2566615" cy="285750"/>
          </a:xfrm>
          <a:prstGeom prst="roundRect">
            <a:avLst/>
          </a:prstGeom>
        </p:spPr>
        <p:style>
          <a:lnRef idx="1">
            <a:schemeClr val="accent2"/>
          </a:lnRef>
          <a:fillRef idx="2">
            <a:schemeClr val="accent2"/>
          </a:fillRef>
          <a:effectRef idx="1">
            <a:schemeClr val="accent2"/>
          </a:effectRef>
          <a:fontRef idx="minor">
            <a:schemeClr val="dk1"/>
          </a:fontRef>
        </p:style>
        <p:txBody>
          <a:bodyPr anchor="ctr"/>
          <a:lstStyle/>
          <a:p>
            <a:pPr fontAlgn="auto">
              <a:spcBef>
                <a:spcPts val="0"/>
              </a:spcBef>
              <a:spcAft>
                <a:spcPts val="0"/>
              </a:spcAft>
              <a:defRPr/>
            </a:pPr>
            <a:r>
              <a:rPr kumimoji="0" lang="en-US" altLang="ko-KR" sz="1200" b="1" dirty="0" smtClean="0"/>
              <a:t>2.4.10 ACK</a:t>
            </a:r>
            <a:endParaRPr kumimoji="0" lang="ko-KR" altLang="en-US" sz="1200" b="1" dirty="0"/>
          </a:p>
        </p:txBody>
      </p:sp>
      <p:sp>
        <p:nvSpPr>
          <p:cNvPr id="19" name="TextBox 18"/>
          <p:cNvSpPr txBox="1"/>
          <p:nvPr/>
        </p:nvSpPr>
        <p:spPr>
          <a:xfrm>
            <a:off x="285728" y="3786182"/>
            <a:ext cx="3539752" cy="261610"/>
          </a:xfrm>
          <a:prstGeom prst="rect">
            <a:avLst/>
          </a:prstGeom>
          <a:noFill/>
        </p:spPr>
        <p:txBody>
          <a:bodyPr wrap="none" rtlCol="0">
            <a:spAutoFit/>
          </a:bodyPr>
          <a:lstStyle/>
          <a:p>
            <a:r>
              <a:rPr lang="en-US" altLang="ko-KR" sz="1100" dirty="0" smtClean="0"/>
              <a:t>* No ACK sent by STB </a:t>
            </a:r>
            <a:r>
              <a:rPr lang="en-US" altLang="ko-KR" sz="1100" dirty="0" err="1" smtClean="0"/>
              <a:t>deamon</a:t>
            </a:r>
            <a:r>
              <a:rPr lang="en-US" altLang="ko-KR" sz="1100" dirty="0" smtClean="0"/>
              <a:t> to STB ATT program</a:t>
            </a:r>
            <a:endParaRPr lang="ko-KR" altLang="en-US" sz="1100" dirty="0"/>
          </a:p>
        </p:txBody>
      </p:sp>
      <p:sp>
        <p:nvSpPr>
          <p:cNvPr id="21" name="슬라이드 번호 개체 틀 20"/>
          <p:cNvSpPr>
            <a:spLocks noGrp="1"/>
          </p:cNvSpPr>
          <p:nvPr>
            <p:ph type="sldNum" sz="quarter" idx="12"/>
          </p:nvPr>
        </p:nvSpPr>
        <p:spPr>
          <a:xfrm>
            <a:off x="5213176" y="8693679"/>
            <a:ext cx="1600200" cy="486833"/>
          </a:xfrm>
        </p:spPr>
        <p:txBody>
          <a:bodyPr/>
          <a:lstStyle/>
          <a:p>
            <a:fld id="{4AFB1CAC-E0B2-4E67-BA47-1772C30776A2}" type="slidenum">
              <a:rPr lang="ko-KR" altLang="en-US" smtClean="0"/>
              <a:pPr/>
              <a:t>24</a:t>
            </a:fld>
            <a:endParaRPr lang="ko-KR" altLang="en-US"/>
          </a:p>
        </p:txBody>
      </p:sp>
      <p:grpSp>
        <p:nvGrpSpPr>
          <p:cNvPr id="22" name="그룹 20"/>
          <p:cNvGrpSpPr/>
          <p:nvPr/>
        </p:nvGrpSpPr>
        <p:grpSpPr>
          <a:xfrm>
            <a:off x="3022624" y="35496"/>
            <a:ext cx="3790752" cy="432048"/>
            <a:chOff x="214313" y="714375"/>
            <a:chExt cx="6429375" cy="714375"/>
          </a:xfrm>
        </p:grpSpPr>
        <p:sp>
          <p:nvSpPr>
            <p:cNvPr id="32" name="모서리가 둥근 직사각형 31"/>
            <p:cNvSpPr/>
            <p:nvPr/>
          </p:nvSpPr>
          <p:spPr bwMode="auto">
            <a:xfrm>
              <a:off x="214313" y="714375"/>
              <a:ext cx="6429375" cy="714375"/>
            </a:xfrm>
            <a:prstGeom prst="roundRect">
              <a:avLst/>
            </a:prstGeom>
          </p:spPr>
          <p:style>
            <a:lnRef idx="3">
              <a:schemeClr val="lt1"/>
            </a:lnRef>
            <a:fillRef idx="1">
              <a:schemeClr val="accent6"/>
            </a:fillRef>
            <a:effectRef idx="1">
              <a:schemeClr val="accent6"/>
            </a:effectRef>
            <a:fontRef idx="minor">
              <a:schemeClr val="lt1"/>
            </a:fontRef>
          </p:style>
          <p:txBody>
            <a:bodyPr anchor="ctr"/>
            <a:lstStyle/>
            <a:p>
              <a:pPr algn="ctr" fontAlgn="auto">
                <a:spcBef>
                  <a:spcPts val="0"/>
                </a:spcBef>
                <a:spcAft>
                  <a:spcPts val="0"/>
                </a:spcAft>
                <a:defRPr/>
              </a:pPr>
              <a:endParaRPr kumimoji="0" lang="ko-KR" altLang="en-US" sz="1100"/>
            </a:p>
          </p:txBody>
        </p:sp>
        <p:sp>
          <p:nvSpPr>
            <p:cNvPr id="33" name="모서리가 둥근 직사각형 32"/>
            <p:cNvSpPr/>
            <p:nvPr/>
          </p:nvSpPr>
          <p:spPr bwMode="auto">
            <a:xfrm>
              <a:off x="357188" y="785813"/>
              <a:ext cx="6143625" cy="581025"/>
            </a:xfrm>
            <a:prstGeom prst="roundRect">
              <a:avLst/>
            </a:prstGeom>
            <a:ln>
              <a:solidFill>
                <a:schemeClr val="accent6">
                  <a:lumMod val="75000"/>
                </a:schemeClr>
              </a:solidFill>
            </a:ln>
          </p:spPr>
          <p:style>
            <a:lnRef idx="2">
              <a:schemeClr val="accent6"/>
            </a:lnRef>
            <a:fillRef idx="1">
              <a:schemeClr val="lt1"/>
            </a:fillRef>
            <a:effectRef idx="0">
              <a:schemeClr val="accent6"/>
            </a:effectRef>
            <a:fontRef idx="minor">
              <a:schemeClr val="dk1"/>
            </a:fontRef>
          </p:style>
          <p:txBody>
            <a:bodyPr anchor="ctr"/>
            <a:lstStyle/>
            <a:p>
              <a:pPr algn="ctr" fontAlgn="auto">
                <a:spcBef>
                  <a:spcPts val="0"/>
                </a:spcBef>
                <a:spcAft>
                  <a:spcPts val="0"/>
                </a:spcAft>
                <a:defRPr/>
              </a:pPr>
              <a:r>
                <a:rPr lang="en-US" altLang="ko-KR" sz="1000" dirty="0">
                  <a:latin typeface="HY견고딕" pitchFamily="18" charset="-127"/>
                  <a:ea typeface="HY견고딕" pitchFamily="18" charset="-127"/>
                </a:rPr>
                <a:t>2. STB </a:t>
              </a:r>
              <a:r>
                <a:rPr lang="en-US" altLang="ko-KR" sz="1000" dirty="0" err="1">
                  <a:latin typeface="HY견고딕" pitchFamily="18" charset="-127"/>
                  <a:ea typeface="HY견고딕" pitchFamily="18" charset="-127"/>
                </a:rPr>
                <a:t>Deamon</a:t>
              </a:r>
              <a:r>
                <a:rPr lang="en-US" altLang="ko-KR" sz="1000" dirty="0">
                  <a:latin typeface="HY견고딕" pitchFamily="18" charset="-127"/>
                  <a:ea typeface="HY견고딕" pitchFamily="18" charset="-127"/>
                </a:rPr>
                <a:t> communication Scenario</a:t>
              </a:r>
              <a:endParaRPr lang="ko-KR" altLang="en-US" sz="1000" dirty="0">
                <a:latin typeface="HY견고딕" pitchFamily="18" charset="-127"/>
                <a:ea typeface="HY견고딕" pitchFamily="18" charset="-127"/>
              </a:endParaRPr>
            </a:p>
          </p:txBody>
        </p:sp>
      </p:grpSp>
      <p:sp>
        <p:nvSpPr>
          <p:cNvPr id="36" name="TextBox 35"/>
          <p:cNvSpPr txBox="1"/>
          <p:nvPr/>
        </p:nvSpPr>
        <p:spPr>
          <a:xfrm>
            <a:off x="1817821" y="8460432"/>
            <a:ext cx="3222357" cy="246221"/>
          </a:xfrm>
          <a:prstGeom prst="rect">
            <a:avLst/>
          </a:prstGeom>
          <a:noFill/>
        </p:spPr>
        <p:txBody>
          <a:bodyPr wrap="none" rtlCol="0">
            <a:spAutoFit/>
          </a:bodyPr>
          <a:lstStyle/>
          <a:p>
            <a:r>
              <a:rPr lang="en-US" altLang="ko-KR" sz="1000" dirty="0"/>
              <a:t>[Example for configuration of </a:t>
            </a:r>
            <a:r>
              <a:rPr lang="en-US" altLang="ko-KR" sz="1000" dirty="0" smtClean="0"/>
              <a:t>ACK </a:t>
            </a:r>
            <a:r>
              <a:rPr lang="en-US" altLang="ko-KR" sz="1000" dirty="0"/>
              <a:t>transport packet]</a:t>
            </a:r>
            <a:endParaRPr lang="ko-KR" altLang="en-US" sz="1000" dirty="0"/>
          </a:p>
        </p:txBody>
      </p:sp>
      <p:sp>
        <p:nvSpPr>
          <p:cNvPr id="37" name="모서리가 둥근 직사각형 36"/>
          <p:cNvSpPr/>
          <p:nvPr/>
        </p:nvSpPr>
        <p:spPr>
          <a:xfrm>
            <a:off x="3526681" y="611560"/>
            <a:ext cx="3286695" cy="285750"/>
          </a:xfrm>
          <a:prstGeom prst="roundRect">
            <a:avLst/>
          </a:prstGeom>
        </p:spPr>
        <p:style>
          <a:lnRef idx="1">
            <a:schemeClr val="accent6"/>
          </a:lnRef>
          <a:fillRef idx="3">
            <a:schemeClr val="accent6"/>
          </a:fillRef>
          <a:effectRef idx="2">
            <a:schemeClr val="accent6"/>
          </a:effectRef>
          <a:fontRef idx="minor">
            <a:schemeClr val="lt1"/>
          </a:fontRef>
        </p:style>
        <p:txBody>
          <a:bodyPr anchor="ctr"/>
          <a:lstStyle/>
          <a:p>
            <a:pPr fontAlgn="auto">
              <a:spcBef>
                <a:spcPts val="0"/>
              </a:spcBef>
              <a:spcAft>
                <a:spcPts val="0"/>
              </a:spcAft>
              <a:defRPr/>
            </a:pPr>
            <a:r>
              <a:rPr kumimoji="0" lang="en-US" altLang="ko-KR" sz="1000" b="1" dirty="0" smtClean="0"/>
              <a:t>2.4 STB </a:t>
            </a:r>
            <a:r>
              <a:rPr kumimoji="0" lang="en-US" altLang="ko-KR" sz="1000" b="1" dirty="0" err="1" smtClean="0"/>
              <a:t>Deamon</a:t>
            </a:r>
            <a:r>
              <a:rPr kumimoji="0" lang="en-US" altLang="ko-KR" sz="1000" b="1" dirty="0" smtClean="0"/>
              <a:t> Communication Detail Protocol</a:t>
            </a:r>
            <a:endParaRPr kumimoji="0" lang="ko-KR" altLang="en-US" sz="1000" b="1" dirty="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9"/>
          <p:cNvSpPr>
            <a:spLocks noChangeArrowheads="1"/>
          </p:cNvSpPr>
          <p:nvPr/>
        </p:nvSpPr>
        <p:spPr bwMode="auto">
          <a:xfrm>
            <a:off x="214313" y="1976292"/>
            <a:ext cx="6429375" cy="6988196"/>
          </a:xfrm>
          <a:prstGeom prst="roundRect">
            <a:avLst>
              <a:gd name="adj" fmla="val 3815"/>
            </a:avLst>
          </a:prstGeom>
          <a:noFill/>
          <a:ln>
            <a:headEnd/>
            <a:tailEnd/>
          </a:ln>
        </p:spPr>
        <p:style>
          <a:lnRef idx="2">
            <a:schemeClr val="accent5"/>
          </a:lnRef>
          <a:fillRef idx="1">
            <a:schemeClr val="lt1"/>
          </a:fillRef>
          <a:effectRef idx="0">
            <a:schemeClr val="accent5"/>
          </a:effectRef>
          <a:fontRef idx="minor">
            <a:schemeClr val="dk1"/>
          </a:fontRef>
        </p:style>
        <p:txBody>
          <a:bodyPr wrap="none" anchor="ctr"/>
          <a:lstStyle/>
          <a:p>
            <a:pPr fontAlgn="auto">
              <a:spcBef>
                <a:spcPts val="0"/>
              </a:spcBef>
              <a:spcAft>
                <a:spcPts val="0"/>
              </a:spcAft>
              <a:defRPr/>
            </a:pPr>
            <a:endParaRPr kumimoji="0" lang="ko-KR" altLang="en-US"/>
          </a:p>
        </p:txBody>
      </p:sp>
      <p:grpSp>
        <p:nvGrpSpPr>
          <p:cNvPr id="3" name="그룹 2"/>
          <p:cNvGrpSpPr/>
          <p:nvPr/>
        </p:nvGrpSpPr>
        <p:grpSpPr>
          <a:xfrm>
            <a:off x="0" y="0"/>
            <a:ext cx="6858000" cy="512763"/>
            <a:chOff x="0" y="0"/>
            <a:chExt cx="6858000" cy="512763"/>
          </a:xfrm>
        </p:grpSpPr>
        <p:sp>
          <p:nvSpPr>
            <p:cNvPr id="4" name="직사각형 3"/>
            <p:cNvSpPr/>
            <p:nvPr/>
          </p:nvSpPr>
          <p:spPr>
            <a:xfrm>
              <a:off x="0" y="0"/>
              <a:ext cx="6858000" cy="500063"/>
            </a:xfrm>
            <a:prstGeom prst="rect">
              <a:avLst/>
            </a:prstGeom>
          </p:spPr>
          <p:style>
            <a:lnRef idx="1">
              <a:schemeClr val="accent6"/>
            </a:lnRef>
            <a:fillRef idx="3">
              <a:schemeClr val="accent6"/>
            </a:fillRef>
            <a:effectRef idx="2">
              <a:schemeClr val="accent6"/>
            </a:effectRef>
            <a:fontRef idx="minor">
              <a:schemeClr val="lt1"/>
            </a:fontRef>
          </p:style>
          <p:txBody>
            <a:bodyPr anchor="ctr"/>
            <a:lstStyle/>
            <a:p>
              <a:pPr algn="ctr" fontAlgn="auto">
                <a:spcBef>
                  <a:spcPts val="0"/>
                </a:spcBef>
                <a:spcAft>
                  <a:spcPts val="0"/>
                </a:spcAft>
                <a:defRPr/>
              </a:pPr>
              <a:endParaRPr kumimoji="0" lang="ko-KR" altLang="en-US"/>
            </a:p>
          </p:txBody>
        </p:sp>
        <p:pic>
          <p:nvPicPr>
            <p:cNvPr id="5" name="Picture 3"/>
            <p:cNvPicPr>
              <a:picLocks noChangeAspect="1" noChangeArrowheads="1"/>
            </p:cNvPicPr>
            <p:nvPr/>
          </p:nvPicPr>
          <p:blipFill>
            <a:blip r:embed="rId2" cstate="print"/>
            <a:srcRect/>
            <a:stretch>
              <a:fillRect/>
            </a:stretch>
          </p:blipFill>
          <p:spPr bwMode="auto">
            <a:xfrm>
              <a:off x="0" y="0"/>
              <a:ext cx="1358900" cy="512763"/>
            </a:xfrm>
            <a:prstGeom prst="rect">
              <a:avLst/>
            </a:prstGeom>
            <a:ln>
              <a:noFill/>
            </a:ln>
            <a:effectLst>
              <a:softEdge rad="63500"/>
            </a:effectLst>
          </p:spPr>
        </p:pic>
      </p:grpSp>
      <p:cxnSp>
        <p:nvCxnSpPr>
          <p:cNvPr id="6" name="직선 연결선 5"/>
          <p:cNvCxnSpPr/>
          <p:nvPr/>
        </p:nvCxnSpPr>
        <p:spPr>
          <a:xfrm>
            <a:off x="214313" y="1792758"/>
            <a:ext cx="6429375" cy="1588"/>
          </a:xfrm>
          <a:prstGeom prst="line">
            <a:avLst/>
          </a:prstGeom>
        </p:spPr>
        <p:style>
          <a:lnRef idx="2">
            <a:schemeClr val="accent6"/>
          </a:lnRef>
          <a:fillRef idx="0">
            <a:schemeClr val="accent6"/>
          </a:fillRef>
          <a:effectRef idx="1">
            <a:schemeClr val="accent6"/>
          </a:effectRef>
          <a:fontRef idx="minor">
            <a:schemeClr val="tx1"/>
          </a:fontRef>
        </p:style>
      </p:cxnSp>
      <p:sp>
        <p:nvSpPr>
          <p:cNvPr id="7" name="모서리가 둥근 직사각형 6"/>
          <p:cNvSpPr/>
          <p:nvPr/>
        </p:nvSpPr>
        <p:spPr>
          <a:xfrm>
            <a:off x="214313" y="1547664"/>
            <a:ext cx="3934767" cy="285750"/>
          </a:xfrm>
          <a:prstGeom prst="roundRect">
            <a:avLst/>
          </a:prstGeom>
        </p:spPr>
        <p:style>
          <a:lnRef idx="1">
            <a:schemeClr val="accent6"/>
          </a:lnRef>
          <a:fillRef idx="3">
            <a:schemeClr val="accent6"/>
          </a:fillRef>
          <a:effectRef idx="2">
            <a:schemeClr val="accent6"/>
          </a:effectRef>
          <a:fontRef idx="minor">
            <a:schemeClr val="lt1"/>
          </a:fontRef>
        </p:style>
        <p:txBody>
          <a:bodyPr anchor="ctr"/>
          <a:lstStyle/>
          <a:p>
            <a:pPr fontAlgn="auto">
              <a:spcBef>
                <a:spcPts val="0"/>
              </a:spcBef>
              <a:spcAft>
                <a:spcPts val="0"/>
              </a:spcAft>
              <a:defRPr/>
            </a:pPr>
            <a:r>
              <a:rPr kumimoji="0" lang="en-US" altLang="ko-KR" sz="1000" b="1" dirty="0" smtClean="0"/>
              <a:t>3.1 </a:t>
            </a:r>
            <a:r>
              <a:rPr lang="en-US" altLang="ko-KR" sz="1000" b="1" dirty="0" smtClean="0"/>
              <a:t>Management Server communication Overview</a:t>
            </a:r>
            <a:endParaRPr kumimoji="0" lang="en-US" altLang="ko-KR" sz="1000" b="1" dirty="0" smtClean="0"/>
          </a:p>
        </p:txBody>
      </p:sp>
      <p:sp>
        <p:nvSpPr>
          <p:cNvPr id="11" name="모서리가 둥근 직사각형 10"/>
          <p:cNvSpPr/>
          <p:nvPr/>
        </p:nvSpPr>
        <p:spPr>
          <a:xfrm>
            <a:off x="357188" y="2119168"/>
            <a:ext cx="6143625" cy="743805"/>
          </a:xfrm>
          <a:prstGeom prst="roundRect">
            <a:avLst/>
          </a:prstGeom>
          <a:solidFill>
            <a:schemeClr val="bg1">
              <a:lumMod val="95000"/>
            </a:schemeClr>
          </a:solidFill>
          <a:ln>
            <a:solidFill>
              <a:schemeClr val="bg1"/>
            </a:solidFill>
          </a:ln>
        </p:spPr>
        <p:style>
          <a:lnRef idx="1">
            <a:schemeClr val="dk1"/>
          </a:lnRef>
          <a:fillRef idx="2">
            <a:schemeClr val="dk1"/>
          </a:fillRef>
          <a:effectRef idx="1">
            <a:schemeClr val="dk1"/>
          </a:effectRef>
          <a:fontRef idx="minor">
            <a:schemeClr val="dk1"/>
          </a:fontRef>
        </p:style>
        <p:txBody>
          <a:bodyPr anchor="ctr"/>
          <a:lstStyle/>
          <a:p>
            <a:pPr fontAlgn="auto">
              <a:spcBef>
                <a:spcPts val="0"/>
              </a:spcBef>
              <a:spcAft>
                <a:spcPts val="0"/>
              </a:spcAft>
              <a:defRPr/>
            </a:pPr>
            <a:r>
              <a:rPr lang="en-US" altLang="ko-KR" sz="1000" dirty="0" smtClean="0"/>
              <a:t>STB </a:t>
            </a:r>
            <a:r>
              <a:rPr lang="en-US" altLang="ko-KR" sz="1000" dirty="0"/>
              <a:t>daemon reports IP and </a:t>
            </a:r>
            <a:r>
              <a:rPr lang="en-US" altLang="ko-KR" sz="1000" dirty="0" smtClean="0"/>
              <a:t>authentication </a:t>
            </a:r>
            <a:r>
              <a:rPr lang="en-US" altLang="ko-KR" sz="1000" dirty="0"/>
              <a:t>status of STB to the management server when STB is </a:t>
            </a:r>
            <a:r>
              <a:rPr lang="en-US" altLang="ko-KR" sz="1000" dirty="0" smtClean="0"/>
              <a:t>booting for IP </a:t>
            </a:r>
            <a:r>
              <a:rPr lang="en-US" altLang="ko-KR" sz="1000" dirty="0"/>
              <a:t>Information </a:t>
            </a:r>
            <a:r>
              <a:rPr lang="en-US" altLang="ko-KR" sz="1000" dirty="0" smtClean="0"/>
              <a:t>Management of the STB.</a:t>
            </a:r>
          </a:p>
          <a:p>
            <a:pPr fontAlgn="auto">
              <a:spcBef>
                <a:spcPts val="0"/>
              </a:spcBef>
              <a:spcAft>
                <a:spcPts val="0"/>
              </a:spcAft>
              <a:defRPr/>
            </a:pPr>
            <a:r>
              <a:rPr lang="en-US" altLang="ko-KR" sz="1000" dirty="0"/>
              <a:t>The STB ATT program uses MAC information from STB </a:t>
            </a:r>
            <a:r>
              <a:rPr lang="en-US" altLang="ko-KR" sz="1000" dirty="0" smtClean="0"/>
              <a:t>inputted by the </a:t>
            </a:r>
            <a:r>
              <a:rPr lang="en-US" altLang="ko-KR" sz="1000" dirty="0"/>
              <a:t>administrator to obtain STB IP information from the management </a:t>
            </a:r>
            <a:r>
              <a:rPr lang="en-US" altLang="ko-KR" sz="1000" dirty="0" smtClean="0"/>
              <a:t>server for </a:t>
            </a:r>
            <a:r>
              <a:rPr lang="en-US" altLang="ko-KR" sz="1000" dirty="0"/>
              <a:t>network access to STB</a:t>
            </a:r>
            <a:r>
              <a:rPr lang="en-US" altLang="ko-KR" sz="1000" dirty="0" smtClean="0"/>
              <a:t>.</a:t>
            </a:r>
            <a:endParaRPr lang="en-US" altLang="ko-KR" sz="1000" kern="0" dirty="0" smtClean="0"/>
          </a:p>
        </p:txBody>
      </p:sp>
      <p:cxnSp>
        <p:nvCxnSpPr>
          <p:cNvPr id="38" name="직선 화살표 연결선 37"/>
          <p:cNvCxnSpPr/>
          <p:nvPr/>
        </p:nvCxnSpPr>
        <p:spPr>
          <a:xfrm>
            <a:off x="1435218" y="3295601"/>
            <a:ext cx="0" cy="2520000"/>
          </a:xfrm>
          <a:prstGeom prst="straightConnector1">
            <a:avLst/>
          </a:prstGeom>
          <a:ln>
            <a:headEnd type="none" w="med" len="med"/>
            <a:tailEnd type="triangle" w="med" len="med"/>
          </a:ln>
        </p:spPr>
        <p:style>
          <a:lnRef idx="3">
            <a:schemeClr val="dk1"/>
          </a:lnRef>
          <a:fillRef idx="0">
            <a:schemeClr val="dk1"/>
          </a:fillRef>
          <a:effectRef idx="2">
            <a:schemeClr val="dk1"/>
          </a:effectRef>
          <a:fontRef idx="minor">
            <a:schemeClr val="tx1"/>
          </a:fontRef>
        </p:style>
      </p:cxnSp>
      <p:cxnSp>
        <p:nvCxnSpPr>
          <p:cNvPr id="39" name="직선 화살표 연결선 38"/>
          <p:cNvCxnSpPr/>
          <p:nvPr/>
        </p:nvCxnSpPr>
        <p:spPr>
          <a:xfrm>
            <a:off x="5035618" y="3295601"/>
            <a:ext cx="0" cy="2520000"/>
          </a:xfrm>
          <a:prstGeom prst="straightConnector1">
            <a:avLst/>
          </a:prstGeom>
          <a:ln>
            <a:headEnd type="none" w="med" len="med"/>
            <a:tailEnd type="triangle" w="med" len="med"/>
          </a:ln>
        </p:spPr>
        <p:style>
          <a:lnRef idx="3">
            <a:schemeClr val="dk1"/>
          </a:lnRef>
          <a:fillRef idx="0">
            <a:schemeClr val="dk1"/>
          </a:fillRef>
          <a:effectRef idx="2">
            <a:schemeClr val="dk1"/>
          </a:effectRef>
          <a:fontRef idx="minor">
            <a:schemeClr val="tx1"/>
          </a:fontRef>
        </p:style>
      </p:cxnSp>
      <p:cxnSp>
        <p:nvCxnSpPr>
          <p:cNvPr id="42" name="직선 화살표 연결선 41"/>
          <p:cNvCxnSpPr/>
          <p:nvPr/>
        </p:nvCxnSpPr>
        <p:spPr>
          <a:xfrm>
            <a:off x="6115738" y="3867105"/>
            <a:ext cx="0" cy="1620000"/>
          </a:xfrm>
          <a:prstGeom prst="straightConnector1">
            <a:avLst/>
          </a:prstGeom>
          <a:ln>
            <a:headEnd type="none" w="med" len="med"/>
            <a:tailEnd type="triangle" w="med" len="med"/>
          </a:ln>
        </p:spPr>
        <p:style>
          <a:lnRef idx="3">
            <a:schemeClr val="dk1"/>
          </a:lnRef>
          <a:fillRef idx="0">
            <a:schemeClr val="dk1"/>
          </a:fillRef>
          <a:effectRef idx="2">
            <a:schemeClr val="dk1"/>
          </a:effectRef>
          <a:fontRef idx="minor">
            <a:schemeClr val="tx1"/>
          </a:fontRef>
        </p:style>
      </p:cxnSp>
      <p:cxnSp>
        <p:nvCxnSpPr>
          <p:cNvPr id="44" name="직선 연결선 43"/>
          <p:cNvCxnSpPr/>
          <p:nvPr/>
        </p:nvCxnSpPr>
        <p:spPr>
          <a:xfrm>
            <a:off x="5035618" y="4200723"/>
            <a:ext cx="1080120" cy="0"/>
          </a:xfrm>
          <a:prstGeom prst="line">
            <a:avLst/>
          </a:prstGeom>
          <a:ln w="19050">
            <a:solidFill>
              <a:srgbClr val="92D050"/>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45" name="TextBox 44"/>
          <p:cNvSpPr txBox="1"/>
          <p:nvPr/>
        </p:nvSpPr>
        <p:spPr>
          <a:xfrm>
            <a:off x="5035618" y="3799862"/>
            <a:ext cx="1080120" cy="553998"/>
          </a:xfrm>
          <a:prstGeom prst="rect">
            <a:avLst/>
          </a:prstGeom>
          <a:noFill/>
        </p:spPr>
        <p:txBody>
          <a:bodyPr wrap="square" rtlCol="0">
            <a:spAutoFit/>
          </a:bodyPr>
          <a:lstStyle/>
          <a:p>
            <a:pPr algn="ctr"/>
            <a:r>
              <a:rPr lang="en-US" altLang="ko-KR" sz="1000" dirty="0" smtClean="0"/>
              <a:t>Mac, IP, </a:t>
            </a:r>
          </a:p>
          <a:p>
            <a:pPr algn="ctr"/>
            <a:r>
              <a:rPr lang="en-US" altLang="ko-KR" sz="1000" dirty="0" smtClean="0"/>
              <a:t>Authentication,</a:t>
            </a:r>
            <a:endParaRPr lang="en-US" altLang="ko-KR" sz="1000" dirty="0" smtClean="0"/>
          </a:p>
          <a:p>
            <a:pPr algn="ctr"/>
            <a:r>
              <a:rPr lang="en-US" altLang="ko-KR" sz="1000" dirty="0" smtClean="0"/>
              <a:t>Step</a:t>
            </a:r>
            <a:endParaRPr lang="ko-KR" altLang="en-US" sz="1000" dirty="0"/>
          </a:p>
        </p:txBody>
      </p:sp>
      <p:cxnSp>
        <p:nvCxnSpPr>
          <p:cNvPr id="46" name="직선 연결선 45"/>
          <p:cNvCxnSpPr/>
          <p:nvPr/>
        </p:nvCxnSpPr>
        <p:spPr>
          <a:xfrm>
            <a:off x="5035618" y="4515177"/>
            <a:ext cx="1080120" cy="0"/>
          </a:xfrm>
          <a:prstGeom prst="line">
            <a:avLst/>
          </a:prstGeom>
          <a:ln w="19050">
            <a:solidFill>
              <a:srgbClr val="FFC000"/>
            </a:solidFill>
            <a:headEnd type="triangle" w="med" len="med"/>
            <a:tailEnd type="none" w="med" len="med"/>
          </a:ln>
        </p:spPr>
        <p:style>
          <a:lnRef idx="1">
            <a:schemeClr val="accent1"/>
          </a:lnRef>
          <a:fillRef idx="0">
            <a:schemeClr val="accent1"/>
          </a:fillRef>
          <a:effectRef idx="0">
            <a:schemeClr val="accent1"/>
          </a:effectRef>
          <a:fontRef idx="minor">
            <a:schemeClr val="tx1"/>
          </a:fontRef>
        </p:style>
      </p:cxnSp>
      <p:sp>
        <p:nvSpPr>
          <p:cNvPr id="47" name="TextBox 46"/>
          <p:cNvSpPr txBox="1"/>
          <p:nvPr/>
        </p:nvSpPr>
        <p:spPr>
          <a:xfrm>
            <a:off x="5035618" y="4416584"/>
            <a:ext cx="1080120" cy="261610"/>
          </a:xfrm>
          <a:prstGeom prst="rect">
            <a:avLst/>
          </a:prstGeom>
          <a:noFill/>
        </p:spPr>
        <p:txBody>
          <a:bodyPr wrap="square" rtlCol="0">
            <a:spAutoFit/>
          </a:bodyPr>
          <a:lstStyle/>
          <a:p>
            <a:pPr algn="ctr"/>
            <a:r>
              <a:rPr lang="en-US" altLang="ko-KR" sz="1100" dirty="0" err="1" smtClean="0"/>
              <a:t>Ack</a:t>
            </a:r>
            <a:endParaRPr lang="ko-KR" altLang="en-US" sz="1100" dirty="0"/>
          </a:p>
        </p:txBody>
      </p:sp>
      <p:cxnSp>
        <p:nvCxnSpPr>
          <p:cNvPr id="48" name="직선 연결선 47"/>
          <p:cNvCxnSpPr/>
          <p:nvPr/>
        </p:nvCxnSpPr>
        <p:spPr>
          <a:xfrm>
            <a:off x="1435218" y="4848795"/>
            <a:ext cx="4680520" cy="0"/>
          </a:xfrm>
          <a:prstGeom prst="line">
            <a:avLst/>
          </a:prstGeom>
          <a:ln w="19050">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49" name="TextBox 48"/>
          <p:cNvSpPr txBox="1"/>
          <p:nvPr/>
        </p:nvSpPr>
        <p:spPr>
          <a:xfrm>
            <a:off x="1435218" y="4587185"/>
            <a:ext cx="4680520" cy="261610"/>
          </a:xfrm>
          <a:prstGeom prst="rect">
            <a:avLst/>
          </a:prstGeom>
          <a:noFill/>
        </p:spPr>
        <p:txBody>
          <a:bodyPr wrap="square" rtlCol="0">
            <a:spAutoFit/>
          </a:bodyPr>
          <a:lstStyle/>
          <a:p>
            <a:pPr algn="ctr"/>
            <a:r>
              <a:rPr lang="en-US" altLang="ko-KR" sz="1100" dirty="0" smtClean="0"/>
              <a:t>Request IP based on Mac as a</a:t>
            </a:r>
            <a:r>
              <a:rPr lang="ko-KR" altLang="en-US" sz="1100" dirty="0" smtClean="0"/>
              <a:t> </a:t>
            </a:r>
            <a:r>
              <a:rPr lang="en-US" altLang="ko-KR" sz="1100" dirty="0" smtClean="0"/>
              <a:t>Key</a:t>
            </a:r>
            <a:endParaRPr lang="ko-KR" altLang="en-US" sz="1100" dirty="0"/>
          </a:p>
        </p:txBody>
      </p:sp>
      <p:cxnSp>
        <p:nvCxnSpPr>
          <p:cNvPr id="50" name="직선 연결선 49"/>
          <p:cNvCxnSpPr/>
          <p:nvPr/>
        </p:nvCxnSpPr>
        <p:spPr>
          <a:xfrm>
            <a:off x="1435218" y="5163249"/>
            <a:ext cx="4680520" cy="0"/>
          </a:xfrm>
          <a:prstGeom prst="line">
            <a:avLst/>
          </a:prstGeom>
          <a:ln w="19050">
            <a:solidFill>
              <a:srgbClr val="FFC000"/>
            </a:solidFill>
            <a:headEnd type="triangle" w="med" len="med"/>
            <a:tailEnd type="none" w="med" len="med"/>
          </a:ln>
        </p:spPr>
        <p:style>
          <a:lnRef idx="1">
            <a:schemeClr val="accent1"/>
          </a:lnRef>
          <a:fillRef idx="0">
            <a:schemeClr val="accent1"/>
          </a:fillRef>
          <a:effectRef idx="0">
            <a:schemeClr val="accent1"/>
          </a:effectRef>
          <a:fontRef idx="minor">
            <a:schemeClr val="tx1"/>
          </a:fontRef>
        </p:style>
      </p:cxnSp>
      <p:sp>
        <p:nvSpPr>
          <p:cNvPr id="51" name="TextBox 50"/>
          <p:cNvSpPr txBox="1"/>
          <p:nvPr/>
        </p:nvSpPr>
        <p:spPr>
          <a:xfrm>
            <a:off x="1435218" y="4901639"/>
            <a:ext cx="4680520" cy="261610"/>
          </a:xfrm>
          <a:prstGeom prst="rect">
            <a:avLst/>
          </a:prstGeom>
          <a:noFill/>
        </p:spPr>
        <p:txBody>
          <a:bodyPr wrap="square" rtlCol="0">
            <a:spAutoFit/>
          </a:bodyPr>
          <a:lstStyle/>
          <a:p>
            <a:pPr algn="ctr"/>
            <a:r>
              <a:rPr lang="en-US" altLang="ko-KR" sz="1100" dirty="0" err="1" smtClean="0"/>
              <a:t>Ack</a:t>
            </a:r>
            <a:r>
              <a:rPr lang="en-US" altLang="ko-KR" sz="1100" dirty="0" smtClean="0"/>
              <a:t>(IP, Update Date, </a:t>
            </a:r>
            <a:r>
              <a:rPr lang="en-US" altLang="ko-KR" sz="1100" dirty="0" smtClean="0"/>
              <a:t>Authentication</a:t>
            </a:r>
            <a:r>
              <a:rPr lang="en-US" altLang="ko-KR" sz="1100" dirty="0" smtClean="0"/>
              <a:t>)</a:t>
            </a:r>
            <a:endParaRPr lang="ko-KR" altLang="en-US" sz="1100" dirty="0"/>
          </a:p>
        </p:txBody>
      </p:sp>
      <p:sp>
        <p:nvSpPr>
          <p:cNvPr id="52" name="모서리가 둥근 직사각형 51"/>
          <p:cNvSpPr/>
          <p:nvPr/>
        </p:nvSpPr>
        <p:spPr>
          <a:xfrm>
            <a:off x="332656" y="3799862"/>
            <a:ext cx="6024998" cy="1559666"/>
          </a:xfrm>
          <a:prstGeom prst="roundRect">
            <a:avLst/>
          </a:prstGeom>
          <a:noFill/>
          <a:ln>
            <a:solidFill>
              <a:schemeClr val="bg2">
                <a:lumMod val="90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53" name="모서리가 둥근 직사각형 52"/>
          <p:cNvSpPr/>
          <p:nvPr/>
        </p:nvSpPr>
        <p:spPr>
          <a:xfrm>
            <a:off x="404664" y="4351416"/>
            <a:ext cx="936104" cy="648072"/>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en-US" altLang="ko-KR" sz="1200" b="1" dirty="0" smtClean="0"/>
              <a:t>Create STB </a:t>
            </a:r>
            <a:r>
              <a:rPr lang="en-US" altLang="ko-KR" sz="1200" b="1" dirty="0" smtClean="0"/>
              <a:t>IP</a:t>
            </a:r>
          </a:p>
          <a:p>
            <a:pPr algn="ctr"/>
            <a:r>
              <a:rPr lang="en-US" altLang="ko-KR" sz="1200" b="1" dirty="0" smtClean="0"/>
              <a:t>Inform.</a:t>
            </a:r>
            <a:endParaRPr lang="ko-KR" altLang="en-US" sz="1200" b="1" dirty="0"/>
          </a:p>
        </p:txBody>
      </p:sp>
      <p:graphicFrame>
        <p:nvGraphicFramePr>
          <p:cNvPr id="54" name="표 53"/>
          <p:cNvGraphicFramePr>
            <a:graphicFrameLocks noGrp="1"/>
          </p:cNvGraphicFramePr>
          <p:nvPr>
            <p:extLst>
              <p:ext uri="{D42A27DB-BD31-4B8C-83A1-F6EECF244321}">
                <p14:modId xmlns:p14="http://schemas.microsoft.com/office/powerpoint/2010/main" val="3121970046"/>
              </p:ext>
            </p:extLst>
          </p:nvPr>
        </p:nvGraphicFramePr>
        <p:xfrm>
          <a:off x="428604" y="5987032"/>
          <a:ext cx="6072230" cy="2834640"/>
        </p:xfrm>
        <a:graphic>
          <a:graphicData uri="http://schemas.openxmlformats.org/drawingml/2006/table">
            <a:tbl>
              <a:tblPr firstRow="1" bandRow="1">
                <a:tableStyleId>{5C22544A-7EE6-4342-B048-85BDC9FD1C3A}</a:tableStyleId>
              </a:tblPr>
              <a:tblGrid>
                <a:gridCol w="1556982">
                  <a:extLst>
                    <a:ext uri="{9D8B030D-6E8A-4147-A177-3AD203B41FA5}">
                      <a16:colId xmlns:a16="http://schemas.microsoft.com/office/drawing/2014/main" val="20000"/>
                    </a:ext>
                  </a:extLst>
                </a:gridCol>
                <a:gridCol w="1227390">
                  <a:extLst>
                    <a:ext uri="{9D8B030D-6E8A-4147-A177-3AD203B41FA5}">
                      <a16:colId xmlns:a16="http://schemas.microsoft.com/office/drawing/2014/main" val="20001"/>
                    </a:ext>
                  </a:extLst>
                </a:gridCol>
                <a:gridCol w="3287858">
                  <a:extLst>
                    <a:ext uri="{9D8B030D-6E8A-4147-A177-3AD203B41FA5}">
                      <a16:colId xmlns:a16="http://schemas.microsoft.com/office/drawing/2014/main" val="20002"/>
                    </a:ext>
                  </a:extLst>
                </a:gridCol>
              </a:tblGrid>
              <a:tr h="0">
                <a:tc>
                  <a:txBody>
                    <a:bodyPr/>
                    <a:lstStyle/>
                    <a:p>
                      <a:pPr algn="ctr" latinLnBrk="1"/>
                      <a:r>
                        <a:rPr lang="en-US" altLang="ko-KR" sz="1200" dirty="0" smtClean="0"/>
                        <a:t>Name</a:t>
                      </a:r>
                      <a:r>
                        <a:rPr lang="en-US" altLang="ko-KR" sz="1200" baseline="0" dirty="0" smtClean="0"/>
                        <a:t> of column</a:t>
                      </a:r>
                      <a:endParaRPr lang="ko-KR" altLang="en-US" sz="1200" dirty="0"/>
                    </a:p>
                  </a:txBody>
                  <a:tcPr/>
                </a:tc>
                <a:tc>
                  <a:txBody>
                    <a:bodyPr/>
                    <a:lstStyle/>
                    <a:p>
                      <a:pPr algn="ctr" latinLnBrk="1"/>
                      <a:r>
                        <a:rPr lang="en-US" altLang="ko-KR" sz="1200" dirty="0" smtClean="0"/>
                        <a:t>Data type</a:t>
                      </a:r>
                      <a:endParaRPr lang="ko-KR" altLang="en-US" sz="1200" dirty="0"/>
                    </a:p>
                  </a:txBody>
                  <a:tcPr/>
                </a:tc>
                <a:tc>
                  <a:txBody>
                    <a:bodyPr/>
                    <a:lstStyle/>
                    <a:p>
                      <a:pPr algn="ctr" latinLnBrk="1"/>
                      <a:r>
                        <a:rPr lang="en-US" altLang="ko-KR" sz="1200" dirty="0" smtClean="0"/>
                        <a:t>Description</a:t>
                      </a:r>
                      <a:endParaRPr lang="ko-KR" altLang="en-US" sz="1200" dirty="0" smtClean="0"/>
                    </a:p>
                  </a:txBody>
                  <a:tcPr/>
                </a:tc>
                <a:extLst>
                  <a:ext uri="{0D108BD9-81ED-4DB2-BD59-A6C34878D82A}">
                    <a16:rowId xmlns:a16="http://schemas.microsoft.com/office/drawing/2014/main" val="10000"/>
                  </a:ext>
                </a:extLst>
              </a:tr>
              <a:tr h="0">
                <a:tc>
                  <a:txBody>
                    <a:bodyPr/>
                    <a:lstStyle/>
                    <a:p>
                      <a:pPr latinLnBrk="1"/>
                      <a:r>
                        <a:rPr lang="en-US" altLang="ko-KR" sz="1200" dirty="0" smtClean="0"/>
                        <a:t>UPDATE_DATE</a:t>
                      </a:r>
                      <a:endParaRPr lang="ko-KR" altLang="en-US" sz="1200" dirty="0"/>
                    </a:p>
                  </a:txBody>
                  <a:tcPr/>
                </a:tc>
                <a:tc>
                  <a:txBody>
                    <a:bodyPr/>
                    <a:lstStyle/>
                    <a:p>
                      <a:pPr latinLnBrk="1"/>
                      <a:r>
                        <a:rPr lang="en-US" altLang="ko-KR" sz="1200" dirty="0" err="1" smtClean="0"/>
                        <a:t>Varchar</a:t>
                      </a:r>
                      <a:r>
                        <a:rPr lang="en-US" altLang="ko-KR" sz="1200" dirty="0" smtClean="0"/>
                        <a:t>(20)</a:t>
                      </a:r>
                      <a:endParaRPr lang="ko-KR" altLang="en-US" sz="1200" dirty="0"/>
                    </a:p>
                  </a:txBody>
                  <a:tcPr/>
                </a:tc>
                <a:tc>
                  <a:txBody>
                    <a:bodyPr/>
                    <a:lstStyle/>
                    <a:p>
                      <a:pPr latinLnBrk="1"/>
                      <a:r>
                        <a:rPr lang="en-US" altLang="ko-KR" sz="1200" dirty="0" smtClean="0"/>
                        <a:t>Time when IP information</a:t>
                      </a:r>
                      <a:r>
                        <a:rPr lang="en-US" altLang="ko-KR" sz="1200" baseline="0" dirty="0" smtClean="0"/>
                        <a:t> updated</a:t>
                      </a:r>
                      <a:endParaRPr lang="en-US" altLang="ko-KR" sz="1200" dirty="0" smtClean="0"/>
                    </a:p>
                    <a:p>
                      <a:pPr latinLnBrk="1"/>
                      <a:r>
                        <a:rPr lang="en-US" altLang="ko-KR" sz="1200" dirty="0" smtClean="0"/>
                        <a:t>(This inform.</a:t>
                      </a:r>
                      <a:r>
                        <a:rPr lang="en-US" altLang="ko-KR" sz="1200" baseline="0" dirty="0" smtClean="0"/>
                        <a:t> is self-generated by the management server when data is received.)</a:t>
                      </a:r>
                      <a:endParaRPr lang="ko-KR" altLang="en-US" sz="1200" dirty="0"/>
                    </a:p>
                  </a:txBody>
                  <a:tcPr/>
                </a:tc>
                <a:extLst>
                  <a:ext uri="{0D108BD9-81ED-4DB2-BD59-A6C34878D82A}">
                    <a16:rowId xmlns:a16="http://schemas.microsoft.com/office/drawing/2014/main" val="10001"/>
                  </a:ext>
                </a:extLst>
              </a:tr>
              <a:tr h="0">
                <a:tc>
                  <a:txBody>
                    <a:bodyPr/>
                    <a:lstStyle/>
                    <a:p>
                      <a:pPr latinLnBrk="1"/>
                      <a:r>
                        <a:rPr lang="en-US" altLang="ko-KR" sz="1200" dirty="0" smtClean="0"/>
                        <a:t>STB_MAC</a:t>
                      </a:r>
                      <a:endParaRPr lang="ko-KR" altLang="en-US" sz="1200" dirty="0"/>
                    </a:p>
                  </a:txBody>
                  <a:tcPr/>
                </a:tc>
                <a:tc>
                  <a:txBody>
                    <a:bodyPr/>
                    <a:lstStyle/>
                    <a:p>
                      <a:pPr latinLnBrk="1"/>
                      <a:r>
                        <a:rPr lang="en-US" altLang="ko-KR" sz="1200" dirty="0" err="1" smtClean="0"/>
                        <a:t>Varchar</a:t>
                      </a:r>
                      <a:r>
                        <a:rPr lang="en-US" altLang="ko-KR" sz="1200" dirty="0" smtClean="0"/>
                        <a:t>(18)</a:t>
                      </a:r>
                      <a:endParaRPr lang="ko-KR" altLang="en-US" sz="1200" dirty="0"/>
                    </a:p>
                  </a:txBody>
                  <a:tcPr/>
                </a:tc>
                <a:tc>
                  <a:txBody>
                    <a:bodyPr/>
                    <a:lstStyle/>
                    <a:p>
                      <a:pPr latinLnBrk="1"/>
                      <a:r>
                        <a:rPr lang="en-US" altLang="ko-KR" sz="1200" dirty="0" smtClean="0"/>
                        <a:t>STB MAC </a:t>
                      </a:r>
                      <a:r>
                        <a:rPr lang="en-US" altLang="ko-KR" sz="1200" dirty="0" smtClean="0"/>
                        <a:t>Address(Data classification Key</a:t>
                      </a:r>
                      <a:r>
                        <a:rPr lang="en-US" altLang="ko-KR" sz="1200" dirty="0" smtClean="0"/>
                        <a:t>)</a:t>
                      </a:r>
                      <a:endParaRPr lang="ko-KR" altLang="en-US" sz="1200" dirty="0"/>
                    </a:p>
                  </a:txBody>
                  <a:tcPr/>
                </a:tc>
                <a:extLst>
                  <a:ext uri="{0D108BD9-81ED-4DB2-BD59-A6C34878D82A}">
                    <a16:rowId xmlns:a16="http://schemas.microsoft.com/office/drawing/2014/main" val="10002"/>
                  </a:ext>
                </a:extLst>
              </a:tr>
              <a:tr h="0">
                <a:tc>
                  <a:txBody>
                    <a:bodyPr/>
                    <a:lstStyle/>
                    <a:p>
                      <a:pPr latinLnBrk="1"/>
                      <a:r>
                        <a:rPr lang="en-US" altLang="ko-KR" sz="1200" dirty="0" smtClean="0"/>
                        <a:t>STB_IP</a:t>
                      </a:r>
                      <a:endParaRPr lang="ko-KR" altLang="en-US" sz="1200" dirty="0"/>
                    </a:p>
                  </a:txBody>
                  <a:tcPr/>
                </a:tc>
                <a:tc>
                  <a:txBody>
                    <a:bodyPr/>
                    <a:lstStyle/>
                    <a:p>
                      <a:pPr latinLnBrk="1"/>
                      <a:r>
                        <a:rPr lang="en-US" altLang="ko-KR" sz="1200" dirty="0" err="1" smtClean="0"/>
                        <a:t>Varchar</a:t>
                      </a:r>
                      <a:r>
                        <a:rPr lang="en-US" altLang="ko-KR" sz="1200" dirty="0" smtClean="0"/>
                        <a:t>(16)</a:t>
                      </a:r>
                      <a:endParaRPr lang="ko-KR" altLang="en-US" sz="1200" dirty="0"/>
                    </a:p>
                  </a:txBody>
                  <a:tcPr/>
                </a:tc>
                <a:tc>
                  <a:txBody>
                    <a:bodyPr/>
                    <a:lstStyle/>
                    <a:p>
                      <a:pPr latinLnBrk="1"/>
                      <a:r>
                        <a:rPr lang="en-US" altLang="ko-KR" sz="1200" dirty="0" smtClean="0"/>
                        <a:t>STB</a:t>
                      </a:r>
                      <a:r>
                        <a:rPr lang="en-US" altLang="ko-KR" sz="1200" baseline="0" dirty="0" smtClean="0"/>
                        <a:t> IP Address</a:t>
                      </a:r>
                      <a:endParaRPr lang="ko-KR" altLang="en-US" sz="1200" dirty="0"/>
                    </a:p>
                  </a:txBody>
                  <a:tcPr/>
                </a:tc>
                <a:extLst>
                  <a:ext uri="{0D108BD9-81ED-4DB2-BD59-A6C34878D82A}">
                    <a16:rowId xmlns:a16="http://schemas.microsoft.com/office/drawing/2014/main" val="10003"/>
                  </a:ext>
                </a:extLst>
              </a:tr>
              <a:tr h="0">
                <a:tc>
                  <a:txBody>
                    <a:bodyPr/>
                    <a:lstStyle/>
                    <a:p>
                      <a:pPr latinLnBrk="1"/>
                      <a:r>
                        <a:rPr lang="en-US" altLang="ko-KR" sz="1200" dirty="0" smtClean="0"/>
                        <a:t>AUTHENTICATION</a:t>
                      </a:r>
                      <a:endParaRPr lang="ko-KR" altLang="en-US" sz="1200" dirty="0"/>
                    </a:p>
                  </a:txBody>
                  <a:tcPr/>
                </a:tc>
                <a:tc>
                  <a:txBody>
                    <a:bodyPr/>
                    <a:lstStyle/>
                    <a:p>
                      <a:pPr latinLnBrk="1"/>
                      <a:r>
                        <a:rPr lang="en-US" altLang="ko-KR" sz="1200" dirty="0" smtClean="0"/>
                        <a:t>Number(1)</a:t>
                      </a:r>
                      <a:endParaRPr lang="ko-KR" altLang="en-US" sz="1200" dirty="0"/>
                    </a:p>
                  </a:txBody>
                  <a:tcPr/>
                </a:tc>
                <a:tc>
                  <a:txBody>
                    <a:bodyPr/>
                    <a:lstStyle/>
                    <a:p>
                      <a:pPr latinLnBrk="1"/>
                      <a:r>
                        <a:rPr lang="en-US" altLang="ko-KR" sz="1200" dirty="0" smtClean="0"/>
                        <a:t>STB initial boot Authentication</a:t>
                      </a:r>
                      <a:r>
                        <a:rPr lang="en-US" altLang="ko-KR" sz="1200" baseline="0" dirty="0" smtClean="0"/>
                        <a:t> status</a:t>
                      </a:r>
                      <a:endParaRPr lang="ko-KR" altLang="en-US" sz="1200" dirty="0"/>
                    </a:p>
                  </a:txBody>
                  <a:tcPr/>
                </a:tc>
                <a:extLst>
                  <a:ext uri="{0D108BD9-81ED-4DB2-BD59-A6C34878D82A}">
                    <a16:rowId xmlns:a16="http://schemas.microsoft.com/office/drawing/2014/main" val="10004"/>
                  </a:ext>
                </a:extLst>
              </a:tr>
              <a:tr h="0">
                <a:tc>
                  <a:txBody>
                    <a:bodyPr/>
                    <a:lstStyle/>
                    <a:p>
                      <a:pPr latinLnBrk="1"/>
                      <a:r>
                        <a:rPr lang="en-US" altLang="ko-KR" sz="1200" dirty="0" smtClean="0">
                          <a:solidFill>
                            <a:schemeClr val="tx1"/>
                          </a:solidFill>
                        </a:rPr>
                        <a:t>REBOOT_STEP</a:t>
                      </a:r>
                      <a:endParaRPr lang="ko-KR" altLang="en-US" sz="1200" dirty="0">
                        <a:solidFill>
                          <a:schemeClr val="tx1"/>
                        </a:solidFill>
                      </a:endParaRPr>
                    </a:p>
                  </a:txBody>
                  <a:tcPr/>
                </a:tc>
                <a:tc>
                  <a:txBody>
                    <a:bodyPr/>
                    <a:lstStyle/>
                    <a:p>
                      <a:pPr marL="0" marR="0" indent="0" algn="l" defTabSz="914400" rtl="0" eaLnBrk="1" fontAlgn="auto" latinLnBrk="1" hangingPunct="1">
                        <a:lnSpc>
                          <a:spcPct val="100000"/>
                        </a:lnSpc>
                        <a:spcBef>
                          <a:spcPts val="0"/>
                        </a:spcBef>
                        <a:spcAft>
                          <a:spcPts val="0"/>
                        </a:spcAft>
                        <a:buClrTx/>
                        <a:buSzTx/>
                        <a:buFontTx/>
                        <a:buNone/>
                        <a:tabLst/>
                        <a:defRPr/>
                      </a:pPr>
                      <a:r>
                        <a:rPr lang="en-US" altLang="ko-KR" sz="1200" dirty="0" smtClean="0">
                          <a:solidFill>
                            <a:schemeClr val="tx1"/>
                          </a:solidFill>
                        </a:rPr>
                        <a:t>Number(1)</a:t>
                      </a:r>
                      <a:endParaRPr lang="ko-KR" altLang="en-US" sz="1200" dirty="0" smtClean="0">
                        <a:solidFill>
                          <a:schemeClr val="tx1"/>
                        </a:solidFill>
                      </a:endParaRPr>
                    </a:p>
                  </a:txBody>
                  <a:tcPr/>
                </a:tc>
                <a:tc>
                  <a:txBody>
                    <a:bodyPr/>
                    <a:lstStyle/>
                    <a:p>
                      <a:pPr latinLnBrk="1"/>
                      <a:r>
                        <a:rPr lang="en-US" altLang="ko-KR" sz="1200" baseline="0" dirty="0" smtClean="0">
                          <a:solidFill>
                            <a:schemeClr val="tx1"/>
                          </a:solidFill>
                        </a:rPr>
                        <a:t>1 ~ 3</a:t>
                      </a:r>
                      <a:endParaRPr lang="ko-KR" altLang="en-US" sz="1200" dirty="0">
                        <a:solidFill>
                          <a:schemeClr val="tx1"/>
                        </a:solidFill>
                      </a:endParaRPr>
                    </a:p>
                  </a:txBody>
                  <a:tcPr/>
                </a:tc>
                <a:extLst>
                  <a:ext uri="{0D108BD9-81ED-4DB2-BD59-A6C34878D82A}">
                    <a16:rowId xmlns:a16="http://schemas.microsoft.com/office/drawing/2014/main" val="10005"/>
                  </a:ext>
                </a:extLst>
              </a:tr>
              <a:tr h="0">
                <a:tc>
                  <a:txBody>
                    <a:bodyPr/>
                    <a:lstStyle/>
                    <a:p>
                      <a:pPr latinLnBrk="1"/>
                      <a:r>
                        <a:rPr lang="en-US" altLang="ko-KR" sz="1200" dirty="0" smtClean="0">
                          <a:solidFill>
                            <a:schemeClr val="tx1"/>
                          </a:solidFill>
                        </a:rPr>
                        <a:t>STB_SW-VER</a:t>
                      </a:r>
                      <a:endParaRPr lang="ko-KR" altLang="en-US" sz="1200" dirty="0">
                        <a:solidFill>
                          <a:schemeClr val="tx1"/>
                        </a:solidFill>
                      </a:endParaRPr>
                    </a:p>
                  </a:txBody>
                  <a:tcPr/>
                </a:tc>
                <a:tc>
                  <a:txBody>
                    <a:bodyPr/>
                    <a:lstStyle/>
                    <a:p>
                      <a:pPr marL="0" marR="0" indent="0" algn="l" defTabSz="914400" rtl="0" eaLnBrk="1" fontAlgn="auto" latinLnBrk="1" hangingPunct="1">
                        <a:lnSpc>
                          <a:spcPct val="100000"/>
                        </a:lnSpc>
                        <a:spcBef>
                          <a:spcPts val="0"/>
                        </a:spcBef>
                        <a:spcAft>
                          <a:spcPts val="0"/>
                        </a:spcAft>
                        <a:buClrTx/>
                        <a:buSzTx/>
                        <a:buFontTx/>
                        <a:buNone/>
                        <a:tabLst/>
                        <a:defRPr/>
                      </a:pPr>
                      <a:r>
                        <a:rPr lang="en-US" altLang="ko-KR" sz="1200" dirty="0" err="1" smtClean="0">
                          <a:solidFill>
                            <a:schemeClr val="tx1"/>
                          </a:solidFill>
                        </a:rPr>
                        <a:t>Varchar</a:t>
                      </a:r>
                      <a:r>
                        <a:rPr lang="en-US" altLang="ko-KR" sz="1200" dirty="0" smtClean="0">
                          <a:solidFill>
                            <a:schemeClr val="tx1"/>
                          </a:solidFill>
                        </a:rPr>
                        <a:t>(16)</a:t>
                      </a:r>
                      <a:endParaRPr lang="ko-KR" altLang="en-US" sz="1200" dirty="0" smtClean="0">
                        <a:solidFill>
                          <a:schemeClr val="tx1"/>
                        </a:solidFill>
                      </a:endParaRPr>
                    </a:p>
                  </a:txBody>
                  <a:tcPr/>
                </a:tc>
                <a:tc>
                  <a:txBody>
                    <a:bodyPr/>
                    <a:lstStyle/>
                    <a:p>
                      <a:pPr latinLnBrk="1"/>
                      <a:r>
                        <a:rPr lang="en-US" altLang="ko-KR" sz="1200" dirty="0" smtClean="0">
                          <a:solidFill>
                            <a:schemeClr val="tx1"/>
                          </a:solidFill>
                        </a:rPr>
                        <a:t>SW version(1.5.3.1</a:t>
                      </a:r>
                      <a:r>
                        <a:rPr lang="en-US" altLang="ko-KR" sz="1200" dirty="0" smtClean="0">
                          <a:solidFill>
                            <a:schemeClr val="tx1"/>
                          </a:solidFill>
                        </a:rPr>
                        <a:t>)</a:t>
                      </a:r>
                      <a:endParaRPr lang="ko-KR" altLang="en-US" sz="1200" dirty="0">
                        <a:solidFill>
                          <a:schemeClr val="tx1"/>
                        </a:solidFill>
                      </a:endParaRPr>
                    </a:p>
                  </a:txBody>
                  <a:tcPr/>
                </a:tc>
                <a:extLst>
                  <a:ext uri="{0D108BD9-81ED-4DB2-BD59-A6C34878D82A}">
                    <a16:rowId xmlns:a16="http://schemas.microsoft.com/office/drawing/2014/main" val="10006"/>
                  </a:ext>
                </a:extLst>
              </a:tr>
              <a:tr h="0">
                <a:tc>
                  <a:txBody>
                    <a:bodyPr/>
                    <a:lstStyle/>
                    <a:p>
                      <a:pPr latinLnBrk="1"/>
                      <a:r>
                        <a:rPr lang="en-US" altLang="ko-KR" sz="1200" dirty="0" smtClean="0">
                          <a:solidFill>
                            <a:schemeClr val="tx1"/>
                          </a:solidFill>
                        </a:rPr>
                        <a:t>STB_PARTIAL_VER</a:t>
                      </a:r>
                      <a:endParaRPr lang="ko-KR" altLang="en-US" sz="1200" dirty="0">
                        <a:solidFill>
                          <a:schemeClr val="tx1"/>
                        </a:solidFill>
                      </a:endParaRPr>
                    </a:p>
                  </a:txBody>
                  <a:tcPr/>
                </a:tc>
                <a:tc>
                  <a:txBody>
                    <a:bodyPr/>
                    <a:lstStyle/>
                    <a:p>
                      <a:pPr marL="0" marR="0" indent="0" algn="l" defTabSz="914400" rtl="0" eaLnBrk="1" fontAlgn="auto" latinLnBrk="1" hangingPunct="1">
                        <a:lnSpc>
                          <a:spcPct val="100000"/>
                        </a:lnSpc>
                        <a:spcBef>
                          <a:spcPts val="0"/>
                        </a:spcBef>
                        <a:spcAft>
                          <a:spcPts val="0"/>
                        </a:spcAft>
                        <a:buClrTx/>
                        <a:buSzTx/>
                        <a:buFontTx/>
                        <a:buNone/>
                        <a:tabLst/>
                        <a:defRPr/>
                      </a:pPr>
                      <a:r>
                        <a:rPr lang="en-US" altLang="ko-KR" sz="1200" dirty="0" err="1" smtClean="0">
                          <a:solidFill>
                            <a:schemeClr val="tx1"/>
                          </a:solidFill>
                        </a:rPr>
                        <a:t>Varchar</a:t>
                      </a:r>
                      <a:r>
                        <a:rPr lang="en-US" altLang="ko-KR" sz="1200" dirty="0" smtClean="0">
                          <a:solidFill>
                            <a:schemeClr val="tx1"/>
                          </a:solidFill>
                        </a:rPr>
                        <a:t>(16)</a:t>
                      </a:r>
                      <a:endParaRPr lang="ko-KR" altLang="en-US" sz="1200" dirty="0" smtClean="0">
                        <a:solidFill>
                          <a:schemeClr val="tx1"/>
                        </a:solidFill>
                      </a:endParaRPr>
                    </a:p>
                  </a:txBody>
                  <a:tcPr/>
                </a:tc>
                <a:tc>
                  <a:txBody>
                    <a:bodyPr/>
                    <a:lstStyle/>
                    <a:p>
                      <a:pPr latinLnBrk="1"/>
                      <a:r>
                        <a:rPr lang="en-US" altLang="ko-KR" sz="1200" dirty="0" smtClean="0">
                          <a:solidFill>
                            <a:schemeClr val="tx1"/>
                          </a:solidFill>
                        </a:rPr>
                        <a:t>Partial Patch version(5.2.3.4</a:t>
                      </a:r>
                      <a:r>
                        <a:rPr lang="en-US" altLang="ko-KR" sz="1200" dirty="0" smtClean="0">
                          <a:solidFill>
                            <a:schemeClr val="tx1"/>
                          </a:solidFill>
                        </a:rPr>
                        <a:t>)</a:t>
                      </a:r>
                      <a:endParaRPr lang="ko-KR" altLang="en-US" sz="1200" dirty="0">
                        <a:solidFill>
                          <a:schemeClr val="tx1"/>
                        </a:solidFill>
                      </a:endParaRPr>
                    </a:p>
                  </a:txBody>
                  <a:tcPr/>
                </a:tc>
                <a:extLst>
                  <a:ext uri="{0D108BD9-81ED-4DB2-BD59-A6C34878D82A}">
                    <a16:rowId xmlns:a16="http://schemas.microsoft.com/office/drawing/2014/main" val="10007"/>
                  </a:ext>
                </a:extLst>
              </a:tr>
              <a:tr h="0">
                <a:tc>
                  <a:txBody>
                    <a:bodyPr/>
                    <a:lstStyle/>
                    <a:p>
                      <a:pPr marL="0" marR="0" indent="0" algn="l" defTabSz="914400" rtl="0" eaLnBrk="1" fontAlgn="auto" latinLnBrk="1" hangingPunct="1">
                        <a:lnSpc>
                          <a:spcPct val="100000"/>
                        </a:lnSpc>
                        <a:spcBef>
                          <a:spcPts val="0"/>
                        </a:spcBef>
                        <a:spcAft>
                          <a:spcPts val="0"/>
                        </a:spcAft>
                        <a:buClrTx/>
                        <a:buSzTx/>
                        <a:buFontTx/>
                        <a:buNone/>
                        <a:tabLst/>
                        <a:defRPr/>
                      </a:pPr>
                      <a:r>
                        <a:rPr lang="en-US" altLang="ko-KR" sz="1200" dirty="0" smtClean="0">
                          <a:solidFill>
                            <a:schemeClr val="tx1"/>
                          </a:solidFill>
                        </a:rPr>
                        <a:t>STB_MODEL</a:t>
                      </a:r>
                      <a:endParaRPr lang="ko-KR" altLang="en-US" sz="1200" dirty="0" smtClean="0">
                        <a:solidFill>
                          <a:schemeClr val="tx1"/>
                        </a:solidFill>
                      </a:endParaRPr>
                    </a:p>
                  </a:txBody>
                  <a:tcPr/>
                </a:tc>
                <a:tc>
                  <a:txBody>
                    <a:bodyPr/>
                    <a:lstStyle/>
                    <a:p>
                      <a:pPr marL="0" marR="0" indent="0" algn="l" defTabSz="914400" rtl="0" eaLnBrk="1" fontAlgn="auto" latinLnBrk="1" hangingPunct="1">
                        <a:lnSpc>
                          <a:spcPct val="100000"/>
                        </a:lnSpc>
                        <a:spcBef>
                          <a:spcPts val="0"/>
                        </a:spcBef>
                        <a:spcAft>
                          <a:spcPts val="0"/>
                        </a:spcAft>
                        <a:buClrTx/>
                        <a:buSzTx/>
                        <a:buFontTx/>
                        <a:buNone/>
                        <a:tabLst/>
                        <a:defRPr/>
                      </a:pPr>
                      <a:r>
                        <a:rPr lang="en-US" altLang="ko-KR" sz="1200" dirty="0" err="1" smtClean="0">
                          <a:solidFill>
                            <a:schemeClr val="tx1"/>
                          </a:solidFill>
                        </a:rPr>
                        <a:t>Varchar</a:t>
                      </a:r>
                      <a:r>
                        <a:rPr lang="en-US" altLang="ko-KR" sz="1200" dirty="0" smtClean="0">
                          <a:solidFill>
                            <a:schemeClr val="tx1"/>
                          </a:solidFill>
                        </a:rPr>
                        <a:t>(16)</a:t>
                      </a:r>
                      <a:endParaRPr lang="ko-KR" altLang="en-US" sz="1200" dirty="0" smtClean="0">
                        <a:solidFill>
                          <a:schemeClr val="tx1"/>
                        </a:solidFill>
                      </a:endParaRPr>
                    </a:p>
                  </a:txBody>
                  <a:tcPr/>
                </a:tc>
                <a:tc>
                  <a:txBody>
                    <a:bodyPr/>
                    <a:lstStyle/>
                    <a:p>
                      <a:pPr latinLnBrk="1"/>
                      <a:r>
                        <a:rPr lang="en-US" altLang="ko-KR" sz="1200" dirty="0" smtClean="0">
                          <a:solidFill>
                            <a:schemeClr val="tx1"/>
                          </a:solidFill>
                        </a:rPr>
                        <a:t>STB</a:t>
                      </a:r>
                      <a:r>
                        <a:rPr lang="ko-KR" altLang="en-US" sz="1200" dirty="0" smtClean="0">
                          <a:solidFill>
                            <a:schemeClr val="tx1"/>
                          </a:solidFill>
                        </a:rPr>
                        <a:t> </a:t>
                      </a:r>
                      <a:r>
                        <a:rPr lang="en-US" altLang="ko-KR" sz="1200" dirty="0" smtClean="0">
                          <a:solidFill>
                            <a:schemeClr val="tx1"/>
                          </a:solidFill>
                        </a:rPr>
                        <a:t>Model Name(TG4256</a:t>
                      </a:r>
                      <a:r>
                        <a:rPr lang="en-US" altLang="ko-KR" sz="1200" dirty="0" smtClean="0">
                          <a:solidFill>
                            <a:schemeClr val="tx1"/>
                          </a:solidFill>
                        </a:rPr>
                        <a:t>)</a:t>
                      </a:r>
                      <a:endParaRPr lang="ko-KR" altLang="en-US" sz="1200" dirty="0">
                        <a:solidFill>
                          <a:schemeClr val="tx1"/>
                        </a:solidFill>
                      </a:endParaRPr>
                    </a:p>
                  </a:txBody>
                  <a:tcPr/>
                </a:tc>
                <a:extLst>
                  <a:ext uri="{0D108BD9-81ED-4DB2-BD59-A6C34878D82A}">
                    <a16:rowId xmlns:a16="http://schemas.microsoft.com/office/drawing/2014/main" val="10008"/>
                  </a:ext>
                </a:extLst>
              </a:tr>
            </a:tbl>
          </a:graphicData>
        </a:graphic>
      </p:graphicFrame>
      <p:sp>
        <p:nvSpPr>
          <p:cNvPr id="55" name="모서리가 둥근 직사각형 54"/>
          <p:cNvSpPr/>
          <p:nvPr/>
        </p:nvSpPr>
        <p:spPr>
          <a:xfrm>
            <a:off x="428604" y="5724128"/>
            <a:ext cx="6072230" cy="285752"/>
          </a:xfrm>
          <a:prstGeom prst="round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en-US" altLang="ko-KR" sz="1000" dirty="0" smtClean="0"/>
              <a:t>STB IP </a:t>
            </a:r>
            <a:r>
              <a:rPr lang="en-US" altLang="ko-KR" sz="1000" dirty="0" smtClean="0"/>
              <a:t>management</a:t>
            </a:r>
            <a:r>
              <a:rPr lang="ko-KR" altLang="en-US" sz="1000" dirty="0" smtClean="0"/>
              <a:t> </a:t>
            </a:r>
            <a:r>
              <a:rPr lang="en-US" altLang="ko-KR" sz="1000" dirty="0" smtClean="0"/>
              <a:t>DB Table</a:t>
            </a:r>
            <a:endParaRPr lang="ko-KR" altLang="en-US" sz="1000" dirty="0"/>
          </a:p>
        </p:txBody>
      </p:sp>
      <p:sp>
        <p:nvSpPr>
          <p:cNvPr id="30" name="모서리가 둥근 직사각형 29"/>
          <p:cNvSpPr/>
          <p:nvPr/>
        </p:nvSpPr>
        <p:spPr bwMode="auto">
          <a:xfrm>
            <a:off x="214313" y="714375"/>
            <a:ext cx="6429375" cy="714375"/>
          </a:xfrm>
          <a:prstGeom prst="roundRect">
            <a:avLst/>
          </a:prstGeom>
        </p:spPr>
        <p:style>
          <a:lnRef idx="3">
            <a:schemeClr val="lt1"/>
          </a:lnRef>
          <a:fillRef idx="1">
            <a:schemeClr val="accent6"/>
          </a:fillRef>
          <a:effectRef idx="1">
            <a:schemeClr val="accent6"/>
          </a:effectRef>
          <a:fontRef idx="minor">
            <a:schemeClr val="lt1"/>
          </a:fontRef>
        </p:style>
        <p:txBody>
          <a:bodyPr anchor="ctr"/>
          <a:lstStyle/>
          <a:p>
            <a:pPr algn="ctr" fontAlgn="auto">
              <a:spcBef>
                <a:spcPts val="0"/>
              </a:spcBef>
              <a:spcAft>
                <a:spcPts val="0"/>
              </a:spcAft>
              <a:defRPr/>
            </a:pPr>
            <a:endParaRPr kumimoji="0" lang="ko-KR" altLang="en-US" sz="2000" dirty="0"/>
          </a:p>
        </p:txBody>
      </p:sp>
      <p:sp>
        <p:nvSpPr>
          <p:cNvPr id="31" name="모서리가 둥근 직사각형 30"/>
          <p:cNvSpPr/>
          <p:nvPr/>
        </p:nvSpPr>
        <p:spPr bwMode="auto">
          <a:xfrm>
            <a:off x="357188" y="785813"/>
            <a:ext cx="6143625" cy="581025"/>
          </a:xfrm>
          <a:prstGeom prst="roundRect">
            <a:avLst/>
          </a:prstGeom>
          <a:ln>
            <a:solidFill>
              <a:schemeClr val="accent6">
                <a:lumMod val="75000"/>
              </a:schemeClr>
            </a:solidFill>
          </a:ln>
        </p:spPr>
        <p:style>
          <a:lnRef idx="2">
            <a:schemeClr val="accent6"/>
          </a:lnRef>
          <a:fillRef idx="1">
            <a:schemeClr val="lt1"/>
          </a:fillRef>
          <a:effectRef idx="0">
            <a:schemeClr val="accent6"/>
          </a:effectRef>
          <a:fontRef idx="minor">
            <a:schemeClr val="dk1"/>
          </a:fontRef>
        </p:style>
        <p:txBody>
          <a:bodyPr anchor="ctr"/>
          <a:lstStyle/>
          <a:p>
            <a:pPr algn="ctr" fontAlgn="auto">
              <a:spcBef>
                <a:spcPts val="0"/>
              </a:spcBef>
              <a:spcAft>
                <a:spcPts val="0"/>
              </a:spcAft>
              <a:defRPr/>
            </a:pPr>
            <a:r>
              <a:rPr lang="en-US" altLang="ko-KR" sz="2000" dirty="0" smtClean="0">
                <a:latin typeface="HY견고딕" pitchFamily="18" charset="-127"/>
                <a:ea typeface="HY견고딕" pitchFamily="18" charset="-127"/>
              </a:rPr>
              <a:t>3</a:t>
            </a:r>
            <a:r>
              <a:rPr kumimoji="0" lang="en-US" altLang="ko-KR" sz="2000" dirty="0" smtClean="0">
                <a:latin typeface="HY견고딕" pitchFamily="18" charset="-127"/>
                <a:ea typeface="HY견고딕" pitchFamily="18" charset="-127"/>
              </a:rPr>
              <a:t>. Management Server Communication</a:t>
            </a:r>
            <a:endParaRPr kumimoji="0" lang="ko-KR" altLang="en-US" sz="2000" dirty="0">
              <a:latin typeface="HY견고딕" pitchFamily="18" charset="-127"/>
              <a:ea typeface="HY견고딕" pitchFamily="18" charset="-127"/>
            </a:endParaRPr>
          </a:p>
        </p:txBody>
      </p:sp>
      <p:sp>
        <p:nvSpPr>
          <p:cNvPr id="29" name="슬라이드 번호 개체 틀 28"/>
          <p:cNvSpPr>
            <a:spLocks noGrp="1"/>
          </p:cNvSpPr>
          <p:nvPr>
            <p:ph type="sldNum" sz="quarter" idx="12"/>
          </p:nvPr>
        </p:nvSpPr>
        <p:spPr>
          <a:xfrm>
            <a:off x="5213176" y="8693679"/>
            <a:ext cx="1600200" cy="486833"/>
          </a:xfrm>
        </p:spPr>
        <p:txBody>
          <a:bodyPr/>
          <a:lstStyle/>
          <a:p>
            <a:fld id="{4AFB1CAC-E0B2-4E67-BA47-1772C30776A2}" type="slidenum">
              <a:rPr lang="ko-KR" altLang="en-US" smtClean="0"/>
              <a:pPr/>
              <a:t>25</a:t>
            </a:fld>
            <a:endParaRPr lang="ko-KR" altLang="en-US"/>
          </a:p>
        </p:txBody>
      </p:sp>
      <p:sp>
        <p:nvSpPr>
          <p:cNvPr id="34" name="TextBox 33"/>
          <p:cNvSpPr txBox="1"/>
          <p:nvPr/>
        </p:nvSpPr>
        <p:spPr>
          <a:xfrm>
            <a:off x="803773" y="3007569"/>
            <a:ext cx="1269899" cy="246221"/>
          </a:xfrm>
          <a:prstGeom prst="rect">
            <a:avLst/>
          </a:prstGeom>
          <a:noFill/>
        </p:spPr>
        <p:txBody>
          <a:bodyPr wrap="none" rtlCol="0">
            <a:spAutoFit/>
          </a:bodyPr>
          <a:lstStyle/>
          <a:p>
            <a:r>
              <a:rPr lang="en-US" altLang="ko-KR" sz="1000" b="1" dirty="0" smtClean="0"/>
              <a:t>STB ATT Program</a:t>
            </a:r>
            <a:endParaRPr lang="ko-KR" altLang="en-US" sz="1000" b="1" dirty="0"/>
          </a:p>
        </p:txBody>
      </p:sp>
      <p:sp>
        <p:nvSpPr>
          <p:cNvPr id="35" name="TextBox 34"/>
          <p:cNvSpPr txBox="1"/>
          <p:nvPr/>
        </p:nvSpPr>
        <p:spPr>
          <a:xfrm>
            <a:off x="4545491" y="2987824"/>
            <a:ext cx="971741" cy="246221"/>
          </a:xfrm>
          <a:prstGeom prst="rect">
            <a:avLst/>
          </a:prstGeom>
          <a:noFill/>
        </p:spPr>
        <p:txBody>
          <a:bodyPr wrap="none" rtlCol="0">
            <a:spAutoFit/>
          </a:bodyPr>
          <a:lstStyle/>
          <a:p>
            <a:r>
              <a:rPr lang="en-US" altLang="ko-KR" sz="1000" b="1" dirty="0" smtClean="0"/>
              <a:t>STB </a:t>
            </a:r>
            <a:r>
              <a:rPr lang="en-US" altLang="ko-KR" sz="1000" b="1" dirty="0" err="1" smtClean="0"/>
              <a:t>Deamon</a:t>
            </a:r>
            <a:endParaRPr lang="ko-KR" altLang="en-US" sz="1000" b="1" dirty="0"/>
          </a:p>
        </p:txBody>
      </p:sp>
      <p:sp>
        <p:nvSpPr>
          <p:cNvPr id="36" name="TextBox 35"/>
          <p:cNvSpPr txBox="1"/>
          <p:nvPr/>
        </p:nvSpPr>
        <p:spPr>
          <a:xfrm>
            <a:off x="5694541" y="2915816"/>
            <a:ext cx="1037463" cy="400110"/>
          </a:xfrm>
          <a:prstGeom prst="rect">
            <a:avLst/>
          </a:prstGeom>
          <a:noFill/>
        </p:spPr>
        <p:txBody>
          <a:bodyPr wrap="none" rtlCol="0">
            <a:spAutoFit/>
          </a:bodyPr>
          <a:lstStyle/>
          <a:p>
            <a:r>
              <a:rPr lang="en-US" altLang="ko-KR" sz="1000" b="1" dirty="0" smtClean="0"/>
              <a:t>Management </a:t>
            </a:r>
          </a:p>
          <a:p>
            <a:r>
              <a:rPr lang="en-US" altLang="ko-KR" sz="1000" b="1" dirty="0" smtClean="0"/>
              <a:t>Server</a:t>
            </a:r>
            <a:endParaRPr lang="ko-KR" altLang="en-US" sz="1000" b="1" dirty="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9"/>
          <p:cNvSpPr>
            <a:spLocks noChangeArrowheads="1"/>
          </p:cNvSpPr>
          <p:nvPr/>
        </p:nvSpPr>
        <p:spPr bwMode="auto">
          <a:xfrm>
            <a:off x="214313" y="1115616"/>
            <a:ext cx="6429375" cy="7814072"/>
          </a:xfrm>
          <a:prstGeom prst="roundRect">
            <a:avLst>
              <a:gd name="adj" fmla="val 3815"/>
            </a:avLst>
          </a:prstGeom>
          <a:noFill/>
          <a:ln>
            <a:headEnd/>
            <a:tailEnd/>
          </a:ln>
        </p:spPr>
        <p:style>
          <a:lnRef idx="2">
            <a:schemeClr val="accent5"/>
          </a:lnRef>
          <a:fillRef idx="1">
            <a:schemeClr val="lt1"/>
          </a:fillRef>
          <a:effectRef idx="0">
            <a:schemeClr val="accent5"/>
          </a:effectRef>
          <a:fontRef idx="minor">
            <a:schemeClr val="dk1"/>
          </a:fontRef>
        </p:style>
        <p:txBody>
          <a:bodyPr wrap="none" anchor="ctr"/>
          <a:lstStyle/>
          <a:p>
            <a:pPr fontAlgn="auto">
              <a:spcBef>
                <a:spcPts val="0"/>
              </a:spcBef>
              <a:spcAft>
                <a:spcPts val="0"/>
              </a:spcAft>
              <a:defRPr/>
            </a:pPr>
            <a:endParaRPr kumimoji="0" lang="ko-KR" altLang="en-US"/>
          </a:p>
        </p:txBody>
      </p:sp>
      <p:grpSp>
        <p:nvGrpSpPr>
          <p:cNvPr id="3" name="그룹 2"/>
          <p:cNvGrpSpPr/>
          <p:nvPr/>
        </p:nvGrpSpPr>
        <p:grpSpPr>
          <a:xfrm>
            <a:off x="0" y="0"/>
            <a:ext cx="6858000" cy="512763"/>
            <a:chOff x="0" y="0"/>
            <a:chExt cx="6858000" cy="512763"/>
          </a:xfrm>
        </p:grpSpPr>
        <p:sp>
          <p:nvSpPr>
            <p:cNvPr id="4" name="직사각형 3"/>
            <p:cNvSpPr/>
            <p:nvPr/>
          </p:nvSpPr>
          <p:spPr>
            <a:xfrm>
              <a:off x="0" y="0"/>
              <a:ext cx="6858000" cy="500063"/>
            </a:xfrm>
            <a:prstGeom prst="rect">
              <a:avLst/>
            </a:prstGeom>
          </p:spPr>
          <p:style>
            <a:lnRef idx="1">
              <a:schemeClr val="accent6"/>
            </a:lnRef>
            <a:fillRef idx="3">
              <a:schemeClr val="accent6"/>
            </a:fillRef>
            <a:effectRef idx="2">
              <a:schemeClr val="accent6"/>
            </a:effectRef>
            <a:fontRef idx="minor">
              <a:schemeClr val="lt1"/>
            </a:fontRef>
          </p:style>
          <p:txBody>
            <a:bodyPr anchor="ctr"/>
            <a:lstStyle/>
            <a:p>
              <a:pPr algn="ctr" fontAlgn="auto">
                <a:spcBef>
                  <a:spcPts val="0"/>
                </a:spcBef>
                <a:spcAft>
                  <a:spcPts val="0"/>
                </a:spcAft>
                <a:defRPr/>
              </a:pPr>
              <a:endParaRPr kumimoji="0" lang="ko-KR" altLang="en-US"/>
            </a:p>
          </p:txBody>
        </p:sp>
        <p:pic>
          <p:nvPicPr>
            <p:cNvPr id="5" name="Picture 3"/>
            <p:cNvPicPr>
              <a:picLocks noChangeAspect="1" noChangeArrowheads="1"/>
            </p:cNvPicPr>
            <p:nvPr/>
          </p:nvPicPr>
          <p:blipFill>
            <a:blip r:embed="rId2" cstate="print"/>
            <a:srcRect/>
            <a:stretch>
              <a:fillRect/>
            </a:stretch>
          </p:blipFill>
          <p:spPr bwMode="auto">
            <a:xfrm>
              <a:off x="0" y="0"/>
              <a:ext cx="1358900" cy="512763"/>
            </a:xfrm>
            <a:prstGeom prst="rect">
              <a:avLst/>
            </a:prstGeom>
            <a:ln>
              <a:noFill/>
            </a:ln>
            <a:effectLst>
              <a:softEdge rad="63500"/>
            </a:effectLst>
          </p:spPr>
        </p:pic>
      </p:grpSp>
      <p:cxnSp>
        <p:nvCxnSpPr>
          <p:cNvPr id="6" name="직선 연결선 5"/>
          <p:cNvCxnSpPr/>
          <p:nvPr/>
        </p:nvCxnSpPr>
        <p:spPr>
          <a:xfrm>
            <a:off x="214313" y="969318"/>
            <a:ext cx="6429375" cy="1588"/>
          </a:xfrm>
          <a:prstGeom prst="line">
            <a:avLst/>
          </a:prstGeom>
        </p:spPr>
        <p:style>
          <a:lnRef idx="2">
            <a:schemeClr val="accent6"/>
          </a:lnRef>
          <a:fillRef idx="0">
            <a:schemeClr val="accent6"/>
          </a:fillRef>
          <a:effectRef idx="1">
            <a:schemeClr val="accent6"/>
          </a:effectRef>
          <a:fontRef idx="minor">
            <a:schemeClr val="tx1"/>
          </a:fontRef>
        </p:style>
      </p:cxnSp>
      <p:sp>
        <p:nvSpPr>
          <p:cNvPr id="7" name="모서리가 둥근 직사각형 6"/>
          <p:cNvSpPr/>
          <p:nvPr/>
        </p:nvSpPr>
        <p:spPr>
          <a:xfrm>
            <a:off x="214313" y="683568"/>
            <a:ext cx="2998663" cy="285750"/>
          </a:xfrm>
          <a:prstGeom prst="roundRect">
            <a:avLst/>
          </a:prstGeom>
        </p:spPr>
        <p:style>
          <a:lnRef idx="1">
            <a:schemeClr val="accent6"/>
          </a:lnRef>
          <a:fillRef idx="3">
            <a:schemeClr val="accent6"/>
          </a:fillRef>
          <a:effectRef idx="2">
            <a:schemeClr val="accent6"/>
          </a:effectRef>
          <a:fontRef idx="minor">
            <a:schemeClr val="lt1"/>
          </a:fontRef>
        </p:style>
        <p:txBody>
          <a:bodyPr anchor="ctr"/>
          <a:lstStyle/>
          <a:p>
            <a:pPr fontAlgn="auto">
              <a:spcBef>
                <a:spcPts val="0"/>
              </a:spcBef>
              <a:spcAft>
                <a:spcPts val="0"/>
              </a:spcAft>
              <a:defRPr/>
            </a:pPr>
            <a:r>
              <a:rPr kumimoji="0" lang="en-US" altLang="ko-KR" sz="1000" b="1" dirty="0" smtClean="0"/>
              <a:t>3.2 STB </a:t>
            </a:r>
            <a:r>
              <a:rPr kumimoji="0" lang="en-US" altLang="ko-KR" sz="1000" b="1" dirty="0" smtClean="0"/>
              <a:t>Information communication Protocol</a:t>
            </a:r>
            <a:endParaRPr kumimoji="0" lang="en-US" altLang="ko-KR" sz="1000" b="1" dirty="0" smtClean="0"/>
          </a:p>
        </p:txBody>
      </p:sp>
      <p:grpSp>
        <p:nvGrpSpPr>
          <p:cNvPr id="8" name="그룹 7"/>
          <p:cNvGrpSpPr/>
          <p:nvPr/>
        </p:nvGrpSpPr>
        <p:grpSpPr>
          <a:xfrm>
            <a:off x="3022624" y="35496"/>
            <a:ext cx="3790752" cy="432048"/>
            <a:chOff x="214313" y="714375"/>
            <a:chExt cx="6429375" cy="714375"/>
          </a:xfrm>
        </p:grpSpPr>
        <p:sp>
          <p:nvSpPr>
            <p:cNvPr id="9" name="모서리가 둥근 직사각형 8"/>
            <p:cNvSpPr/>
            <p:nvPr/>
          </p:nvSpPr>
          <p:spPr bwMode="auto">
            <a:xfrm>
              <a:off x="214313" y="714375"/>
              <a:ext cx="6429375" cy="714375"/>
            </a:xfrm>
            <a:prstGeom prst="roundRect">
              <a:avLst/>
            </a:prstGeom>
          </p:spPr>
          <p:style>
            <a:lnRef idx="3">
              <a:schemeClr val="lt1"/>
            </a:lnRef>
            <a:fillRef idx="1">
              <a:schemeClr val="accent6"/>
            </a:fillRef>
            <a:effectRef idx="1">
              <a:schemeClr val="accent6"/>
            </a:effectRef>
            <a:fontRef idx="minor">
              <a:schemeClr val="lt1"/>
            </a:fontRef>
          </p:style>
          <p:txBody>
            <a:bodyPr anchor="ctr"/>
            <a:lstStyle/>
            <a:p>
              <a:pPr algn="ctr" fontAlgn="auto">
                <a:spcBef>
                  <a:spcPts val="0"/>
                </a:spcBef>
                <a:spcAft>
                  <a:spcPts val="0"/>
                </a:spcAft>
                <a:defRPr/>
              </a:pPr>
              <a:endParaRPr kumimoji="0" lang="ko-KR" altLang="en-US" sz="1100"/>
            </a:p>
          </p:txBody>
        </p:sp>
        <p:sp>
          <p:nvSpPr>
            <p:cNvPr id="10" name="모서리가 둥근 직사각형 9"/>
            <p:cNvSpPr/>
            <p:nvPr/>
          </p:nvSpPr>
          <p:spPr bwMode="auto">
            <a:xfrm>
              <a:off x="357188" y="785813"/>
              <a:ext cx="6143625" cy="581025"/>
            </a:xfrm>
            <a:prstGeom prst="roundRect">
              <a:avLst/>
            </a:prstGeom>
            <a:ln>
              <a:solidFill>
                <a:schemeClr val="accent6">
                  <a:lumMod val="75000"/>
                </a:schemeClr>
              </a:solidFill>
            </a:ln>
          </p:spPr>
          <p:style>
            <a:lnRef idx="2">
              <a:schemeClr val="accent6"/>
            </a:lnRef>
            <a:fillRef idx="1">
              <a:schemeClr val="lt1"/>
            </a:fillRef>
            <a:effectRef idx="0">
              <a:schemeClr val="accent6"/>
            </a:effectRef>
            <a:fontRef idx="minor">
              <a:schemeClr val="dk1"/>
            </a:fontRef>
          </p:style>
          <p:txBody>
            <a:bodyPr anchor="ctr"/>
            <a:lstStyle/>
            <a:p>
              <a:pPr algn="ctr" fontAlgn="auto">
                <a:spcBef>
                  <a:spcPts val="0"/>
                </a:spcBef>
                <a:spcAft>
                  <a:spcPts val="0"/>
                </a:spcAft>
                <a:defRPr/>
              </a:pPr>
              <a:r>
                <a:rPr kumimoji="0" lang="en-US" altLang="ko-KR" sz="1000" dirty="0" smtClean="0">
                  <a:latin typeface="HY견고딕" pitchFamily="18" charset="-127"/>
                  <a:ea typeface="HY견고딕" pitchFamily="18" charset="-127"/>
                </a:rPr>
                <a:t>3. </a:t>
              </a:r>
              <a:r>
                <a:rPr lang="en-US" altLang="ko-KR" sz="1000" dirty="0" smtClean="0">
                  <a:latin typeface="HY견고딕" pitchFamily="18" charset="-127"/>
                  <a:ea typeface="HY견고딕" pitchFamily="18" charset="-127"/>
                </a:rPr>
                <a:t>Management Server Communication</a:t>
              </a:r>
              <a:endParaRPr kumimoji="0" lang="ko-KR" altLang="en-US" sz="1000" dirty="0">
                <a:latin typeface="HY견고딕" pitchFamily="18" charset="-127"/>
                <a:ea typeface="HY견고딕" pitchFamily="18" charset="-127"/>
              </a:endParaRPr>
            </a:p>
          </p:txBody>
        </p:sp>
      </p:grpSp>
      <p:sp>
        <p:nvSpPr>
          <p:cNvPr id="11" name="모서리가 둥근 직사각형 10"/>
          <p:cNvSpPr/>
          <p:nvPr/>
        </p:nvSpPr>
        <p:spPr>
          <a:xfrm>
            <a:off x="357188" y="1285852"/>
            <a:ext cx="6143625" cy="571504"/>
          </a:xfrm>
          <a:prstGeom prst="roundRect">
            <a:avLst/>
          </a:prstGeom>
          <a:solidFill>
            <a:schemeClr val="bg1">
              <a:lumMod val="95000"/>
            </a:schemeClr>
          </a:solidFill>
          <a:ln>
            <a:solidFill>
              <a:schemeClr val="bg1"/>
            </a:solidFill>
          </a:ln>
        </p:spPr>
        <p:style>
          <a:lnRef idx="1">
            <a:schemeClr val="dk1"/>
          </a:lnRef>
          <a:fillRef idx="2">
            <a:schemeClr val="dk1"/>
          </a:fillRef>
          <a:effectRef idx="1">
            <a:schemeClr val="dk1"/>
          </a:effectRef>
          <a:fontRef idx="minor">
            <a:schemeClr val="dk1"/>
          </a:fontRef>
        </p:style>
        <p:txBody>
          <a:bodyPr anchor="ctr"/>
          <a:lstStyle/>
          <a:p>
            <a:pPr fontAlgn="auto">
              <a:spcBef>
                <a:spcPts val="0"/>
              </a:spcBef>
              <a:spcAft>
                <a:spcPts val="0"/>
              </a:spcAft>
              <a:defRPr/>
            </a:pPr>
            <a:r>
              <a:rPr lang="en-US" altLang="ko-KR" sz="1000" dirty="0" smtClean="0">
                <a:solidFill>
                  <a:srgbClr val="002060"/>
                </a:solidFill>
                <a:ea typeface="HY중고딕" pitchFamily="18" charset="-127"/>
              </a:rPr>
              <a:t>  The STB </a:t>
            </a:r>
            <a:r>
              <a:rPr lang="en-US" altLang="ko-KR" sz="1000" dirty="0" err="1">
                <a:solidFill>
                  <a:srgbClr val="002060"/>
                </a:solidFill>
                <a:ea typeface="HY중고딕" pitchFamily="18" charset="-127"/>
              </a:rPr>
              <a:t>D</a:t>
            </a:r>
            <a:r>
              <a:rPr lang="en-US" altLang="ko-KR" sz="1000" dirty="0" err="1" smtClean="0">
                <a:solidFill>
                  <a:srgbClr val="002060"/>
                </a:solidFill>
                <a:ea typeface="HY중고딕" pitchFamily="18" charset="-127"/>
              </a:rPr>
              <a:t>eamon</a:t>
            </a:r>
            <a:r>
              <a:rPr lang="en-US" altLang="ko-KR" sz="1000" dirty="0" smtClean="0">
                <a:solidFill>
                  <a:srgbClr val="002060"/>
                </a:solidFill>
                <a:ea typeface="HY중고딕" pitchFamily="18" charset="-127"/>
              </a:rPr>
              <a:t> and STB ATT program use the ASP Post query method for communication with Management server.</a:t>
            </a:r>
            <a:endParaRPr kumimoji="0" lang="ko-KR" altLang="en-US" sz="1000" dirty="0">
              <a:solidFill>
                <a:srgbClr val="002060"/>
              </a:solidFill>
              <a:ea typeface="HY중고딕" pitchFamily="18" charset="-127"/>
            </a:endParaRPr>
          </a:p>
        </p:txBody>
      </p:sp>
      <p:sp>
        <p:nvSpPr>
          <p:cNvPr id="30" name="모서리가 둥근 직사각형 29"/>
          <p:cNvSpPr/>
          <p:nvPr/>
        </p:nvSpPr>
        <p:spPr>
          <a:xfrm>
            <a:off x="214290" y="2000232"/>
            <a:ext cx="3286718" cy="285750"/>
          </a:xfrm>
          <a:prstGeom prst="roundRect">
            <a:avLst/>
          </a:prstGeom>
          <a:ln>
            <a:noFill/>
          </a:ln>
        </p:spPr>
        <p:style>
          <a:lnRef idx="2">
            <a:schemeClr val="accent6"/>
          </a:lnRef>
          <a:fillRef idx="1">
            <a:schemeClr val="lt1"/>
          </a:fillRef>
          <a:effectRef idx="0">
            <a:schemeClr val="accent6"/>
          </a:effectRef>
          <a:fontRef idx="minor">
            <a:schemeClr val="dk1"/>
          </a:fontRef>
        </p:style>
        <p:txBody>
          <a:bodyPr anchor="ctr"/>
          <a:lstStyle/>
          <a:p>
            <a:pPr>
              <a:defRPr/>
            </a:pPr>
            <a:r>
              <a:rPr lang="en-US" altLang="ko-KR" sz="1200" b="1" dirty="0"/>
              <a:t>①</a:t>
            </a:r>
            <a:r>
              <a:rPr lang="en-US" altLang="ko-KR" sz="1200" b="1" dirty="0" smtClean="0"/>
              <a:t> STB </a:t>
            </a:r>
            <a:r>
              <a:rPr lang="en-US" altLang="ko-KR" sz="1200" b="1" dirty="0" err="1" smtClean="0"/>
              <a:t>Deamon</a:t>
            </a:r>
            <a:r>
              <a:rPr lang="en-US" altLang="ko-KR" sz="1200" b="1" dirty="0" smtClean="0"/>
              <a:t> Communication</a:t>
            </a:r>
            <a:endParaRPr lang="ko-KR" altLang="en-US" sz="1200" b="1" dirty="0"/>
          </a:p>
        </p:txBody>
      </p:sp>
      <p:graphicFrame>
        <p:nvGraphicFramePr>
          <p:cNvPr id="32" name="표 31"/>
          <p:cNvGraphicFramePr>
            <a:graphicFrameLocks noGrp="1"/>
          </p:cNvGraphicFramePr>
          <p:nvPr>
            <p:extLst>
              <p:ext uri="{D42A27DB-BD31-4B8C-83A1-F6EECF244321}">
                <p14:modId xmlns:p14="http://schemas.microsoft.com/office/powerpoint/2010/main" val="2338839539"/>
              </p:ext>
            </p:extLst>
          </p:nvPr>
        </p:nvGraphicFramePr>
        <p:xfrm>
          <a:off x="357166" y="2357422"/>
          <a:ext cx="6072230" cy="2987040"/>
        </p:xfrm>
        <a:graphic>
          <a:graphicData uri="http://schemas.openxmlformats.org/drawingml/2006/table">
            <a:tbl>
              <a:tblPr firstRow="1" bandRow="1">
                <a:tableStyleId>{5C22544A-7EE6-4342-B048-85BDC9FD1C3A}</a:tableStyleId>
              </a:tblPr>
              <a:tblGrid>
                <a:gridCol w="1556982">
                  <a:extLst>
                    <a:ext uri="{9D8B030D-6E8A-4147-A177-3AD203B41FA5}">
                      <a16:colId xmlns:a16="http://schemas.microsoft.com/office/drawing/2014/main" val="20000"/>
                    </a:ext>
                  </a:extLst>
                </a:gridCol>
                <a:gridCol w="4515248">
                  <a:extLst>
                    <a:ext uri="{9D8B030D-6E8A-4147-A177-3AD203B41FA5}">
                      <a16:colId xmlns:a16="http://schemas.microsoft.com/office/drawing/2014/main" val="20001"/>
                    </a:ext>
                  </a:extLst>
                </a:gridCol>
              </a:tblGrid>
              <a:tr h="227808">
                <a:tc>
                  <a:txBody>
                    <a:bodyPr/>
                    <a:lstStyle/>
                    <a:p>
                      <a:pPr algn="ctr" latinLnBrk="1"/>
                      <a:r>
                        <a:rPr lang="en-US" altLang="ko-KR" sz="1000" dirty="0" smtClean="0">
                          <a:latin typeface="+mn-lt"/>
                        </a:rPr>
                        <a:t>Item</a:t>
                      </a:r>
                      <a:endParaRPr lang="ko-KR" altLang="en-US" sz="1000" dirty="0">
                        <a:latin typeface="+mn-lt"/>
                      </a:endParaRPr>
                    </a:p>
                  </a:txBody>
                  <a:tcPr/>
                </a:tc>
                <a:tc>
                  <a:txBody>
                    <a:bodyPr/>
                    <a:lstStyle/>
                    <a:p>
                      <a:pPr algn="ctr" latinLnBrk="1"/>
                      <a:r>
                        <a:rPr lang="en-US" altLang="ko-KR" sz="1000" dirty="0" smtClean="0">
                          <a:latin typeface="+mn-lt"/>
                        </a:rPr>
                        <a:t>Description</a:t>
                      </a:r>
                      <a:endParaRPr lang="ko-KR" altLang="en-US" sz="1000" dirty="0">
                        <a:latin typeface="+mn-lt"/>
                      </a:endParaRPr>
                    </a:p>
                  </a:txBody>
                  <a:tcPr/>
                </a:tc>
                <a:extLst>
                  <a:ext uri="{0D108BD9-81ED-4DB2-BD59-A6C34878D82A}">
                    <a16:rowId xmlns:a16="http://schemas.microsoft.com/office/drawing/2014/main" val="10000"/>
                  </a:ext>
                </a:extLst>
              </a:tr>
              <a:tr h="370187">
                <a:tc>
                  <a:txBody>
                    <a:bodyPr/>
                    <a:lstStyle/>
                    <a:p>
                      <a:pPr latinLnBrk="1"/>
                      <a:r>
                        <a:rPr lang="en-US" altLang="ko-KR" sz="1000" dirty="0" smtClean="0">
                          <a:latin typeface="+mn-lt"/>
                        </a:rPr>
                        <a:t>Contents</a:t>
                      </a:r>
                      <a:endParaRPr lang="ko-KR" altLang="en-US" sz="1000" dirty="0">
                        <a:latin typeface="+mn-lt"/>
                      </a:endParaRPr>
                    </a:p>
                  </a:txBody>
                  <a:tcPr anchor="ctr" anchorCtr="1"/>
                </a:tc>
                <a:tc>
                  <a:txBody>
                    <a:bodyPr/>
                    <a:lstStyle/>
                    <a:p>
                      <a:pPr latinLnBrk="1"/>
                      <a:r>
                        <a:rPr lang="en-US" altLang="ko-KR" sz="1000" b="0" i="0" kern="1200" dirty="0" smtClean="0">
                          <a:solidFill>
                            <a:schemeClr val="dk1"/>
                          </a:solidFill>
                          <a:effectLst/>
                          <a:latin typeface="+mn-lt"/>
                          <a:ea typeface="+mn-ea"/>
                          <a:cs typeface="+mn-cs"/>
                        </a:rPr>
                        <a:t>STB Daemon registers STB's IP information in the management server when STB is connected to a network.</a:t>
                      </a:r>
                      <a:endParaRPr lang="ko-KR" altLang="en-US" sz="1000" dirty="0">
                        <a:latin typeface="+mn-lt"/>
                      </a:endParaRPr>
                    </a:p>
                  </a:txBody>
                  <a:tcPr/>
                </a:tc>
                <a:extLst>
                  <a:ext uri="{0D108BD9-81ED-4DB2-BD59-A6C34878D82A}">
                    <a16:rowId xmlns:a16="http://schemas.microsoft.com/office/drawing/2014/main" val="10001"/>
                  </a:ext>
                </a:extLst>
              </a:tr>
              <a:tr h="227808">
                <a:tc>
                  <a:txBody>
                    <a:bodyPr/>
                    <a:lstStyle/>
                    <a:p>
                      <a:pPr latinLnBrk="1"/>
                      <a:r>
                        <a:rPr lang="en-US" altLang="ko-KR" sz="1000" dirty="0" smtClean="0">
                          <a:latin typeface="+mn-lt"/>
                        </a:rPr>
                        <a:t>ASP</a:t>
                      </a:r>
                      <a:endParaRPr lang="ko-KR" altLang="en-US" sz="1000" dirty="0">
                        <a:latin typeface="+mn-lt"/>
                      </a:endParaRPr>
                    </a:p>
                  </a:txBody>
                  <a:tcPr anchor="ctr" anchorCtr="1"/>
                </a:tc>
                <a:tc>
                  <a:txBody>
                    <a:bodyPr/>
                    <a:lstStyle/>
                    <a:p>
                      <a:pPr latinLnBrk="1"/>
                      <a:r>
                        <a:rPr lang="en-US" altLang="ko-KR" sz="1000" kern="1200" dirty="0" smtClean="0">
                          <a:solidFill>
                            <a:schemeClr val="tx1"/>
                          </a:solidFill>
                          <a:latin typeface="+mn-lt"/>
                          <a:ea typeface="+mn-ea"/>
                          <a:cs typeface="+mn-cs"/>
                          <a:hlinkClick r:id="rId3"/>
                        </a:rPr>
                        <a:t>http://Management</a:t>
                      </a:r>
                      <a:r>
                        <a:rPr lang="en-US" altLang="ko-KR" sz="1000" kern="1200" dirty="0" smtClean="0">
                          <a:solidFill>
                            <a:schemeClr val="tx1"/>
                          </a:solidFill>
                          <a:latin typeface="+mn-lt"/>
                          <a:ea typeface="+mn-ea"/>
                          <a:cs typeface="+mn-cs"/>
                        </a:rPr>
                        <a:t> server </a:t>
                      </a:r>
                      <a:r>
                        <a:rPr lang="en-US" altLang="ko-KR" sz="1000" kern="1200" dirty="0" err="1" smtClean="0">
                          <a:solidFill>
                            <a:schemeClr val="tx1"/>
                          </a:solidFill>
                          <a:latin typeface="+mn-lt"/>
                          <a:ea typeface="+mn-ea"/>
                          <a:cs typeface="+mn-cs"/>
                        </a:rPr>
                        <a:t>IP:Port</a:t>
                      </a:r>
                      <a:r>
                        <a:rPr lang="en-US" altLang="ko-KR" sz="1000" kern="1200" dirty="0" smtClean="0">
                          <a:solidFill>
                            <a:schemeClr val="tx1"/>
                          </a:solidFill>
                          <a:latin typeface="+mn-lt"/>
                          <a:ea typeface="+mn-ea"/>
                          <a:cs typeface="+mn-cs"/>
                        </a:rPr>
                        <a:t> No.</a:t>
                      </a:r>
                      <a:r>
                        <a:rPr lang="en-US" altLang="ko-KR" sz="1000" dirty="0" smtClean="0">
                          <a:solidFill>
                            <a:schemeClr val="tx1"/>
                          </a:solidFill>
                          <a:latin typeface="+mn-lt"/>
                        </a:rPr>
                        <a:t>/</a:t>
                      </a:r>
                      <a:r>
                        <a:rPr lang="en-US" altLang="ko-KR" sz="1000" dirty="0" smtClean="0">
                          <a:solidFill>
                            <a:schemeClr val="tx1"/>
                          </a:solidFill>
                          <a:latin typeface="+mn-lt"/>
                        </a:rPr>
                        <a:t>STBInfo_Insert_new2.asp</a:t>
                      </a:r>
                      <a:endParaRPr lang="ko-KR" altLang="en-US" sz="1000" dirty="0">
                        <a:solidFill>
                          <a:schemeClr val="tx1"/>
                        </a:solidFill>
                        <a:latin typeface="+mn-lt"/>
                      </a:endParaRPr>
                    </a:p>
                  </a:txBody>
                  <a:tcPr/>
                </a:tc>
                <a:extLst>
                  <a:ext uri="{0D108BD9-81ED-4DB2-BD59-A6C34878D82A}">
                    <a16:rowId xmlns:a16="http://schemas.microsoft.com/office/drawing/2014/main" val="10002"/>
                  </a:ext>
                </a:extLst>
              </a:tr>
              <a:tr h="1366845">
                <a:tc>
                  <a:txBody>
                    <a:bodyPr/>
                    <a:lstStyle/>
                    <a:p>
                      <a:pPr latinLnBrk="1"/>
                      <a:r>
                        <a:rPr lang="en-US" altLang="ko-KR" sz="1000" dirty="0" smtClean="0">
                          <a:latin typeface="+mn-lt"/>
                        </a:rPr>
                        <a:t>Included Information</a:t>
                      </a:r>
                      <a:endParaRPr lang="ko-KR" altLang="en-US" sz="1000" dirty="0">
                        <a:latin typeface="+mn-lt"/>
                      </a:endParaRPr>
                    </a:p>
                  </a:txBody>
                  <a:tcPr anchor="ctr" anchorCtr="1"/>
                </a:tc>
                <a:tc>
                  <a:txBody>
                    <a:bodyPr/>
                    <a:lstStyle/>
                    <a:p>
                      <a:pPr latinLnBrk="1"/>
                      <a:r>
                        <a:rPr lang="en-US" altLang="ko-KR" sz="1000" dirty="0" smtClean="0">
                          <a:solidFill>
                            <a:schemeClr val="tx1"/>
                          </a:solidFill>
                          <a:latin typeface="+mn-lt"/>
                        </a:rPr>
                        <a:t>STB_MAC:001122334455</a:t>
                      </a:r>
                    </a:p>
                    <a:p>
                      <a:pPr latinLnBrk="1"/>
                      <a:r>
                        <a:rPr lang="en-US" altLang="ko-KR" sz="1000" dirty="0" smtClean="0">
                          <a:solidFill>
                            <a:schemeClr val="tx1"/>
                          </a:solidFill>
                          <a:latin typeface="+mn-lt"/>
                        </a:rPr>
                        <a:t>STB_IP:111.222.111.111</a:t>
                      </a:r>
                    </a:p>
                    <a:p>
                      <a:pPr latinLnBrk="1"/>
                      <a:r>
                        <a:rPr lang="en-US" altLang="ko-KR" sz="1000" dirty="0" smtClean="0">
                          <a:solidFill>
                            <a:schemeClr val="tx1"/>
                          </a:solidFill>
                          <a:latin typeface="+mn-lt"/>
                        </a:rPr>
                        <a:t>AUTHENTICATION:0(</a:t>
                      </a:r>
                      <a:r>
                        <a:rPr lang="en-US" altLang="ko-KR" sz="1000" kern="1200" dirty="0" smtClean="0">
                          <a:solidFill>
                            <a:schemeClr val="tx1"/>
                          </a:solidFill>
                          <a:latin typeface="+mn-lt"/>
                          <a:ea typeface="+mn-ea"/>
                          <a:cs typeface="+mn-cs"/>
                        </a:rPr>
                        <a:t>0 : No authentication, 1 : Authentication)</a:t>
                      </a:r>
                    </a:p>
                    <a:p>
                      <a:pPr latinLnBrk="1"/>
                      <a:r>
                        <a:rPr lang="en-US" altLang="ko-KR" sz="1000" dirty="0" smtClean="0">
                          <a:solidFill>
                            <a:schemeClr val="tx1"/>
                          </a:solidFill>
                          <a:latin typeface="+mn-lt"/>
                        </a:rPr>
                        <a:t>REBOOT_STEP:1(1 </a:t>
                      </a:r>
                      <a:r>
                        <a:rPr lang="en-US" altLang="ko-KR" sz="1000" dirty="0" smtClean="0">
                          <a:solidFill>
                            <a:schemeClr val="tx1"/>
                          </a:solidFill>
                          <a:latin typeface="+mn-lt"/>
                        </a:rPr>
                        <a:t>~ 3)</a:t>
                      </a:r>
                    </a:p>
                    <a:p>
                      <a:pPr latinLnBrk="1"/>
                      <a:r>
                        <a:rPr lang="en-US" altLang="ko-KR" sz="1000" dirty="0" smtClean="0">
                          <a:solidFill>
                            <a:schemeClr val="tx1"/>
                          </a:solidFill>
                          <a:latin typeface="+mn-lt"/>
                        </a:rPr>
                        <a:t>STB_SW_VER:1.1.1.1</a:t>
                      </a:r>
                    </a:p>
                    <a:p>
                      <a:pPr latinLnBrk="1"/>
                      <a:r>
                        <a:rPr lang="en-US" altLang="ko-KR" sz="1000" dirty="0" smtClean="0">
                          <a:solidFill>
                            <a:schemeClr val="tx1"/>
                          </a:solidFill>
                          <a:latin typeface="+mn-lt"/>
                        </a:rPr>
                        <a:t>STB_PARTIAL_VER:0.0.0.1</a:t>
                      </a:r>
                    </a:p>
                    <a:p>
                      <a:pPr latinLnBrk="1"/>
                      <a:r>
                        <a:rPr lang="en-US" altLang="ko-KR" sz="1000" dirty="0" smtClean="0">
                          <a:solidFill>
                            <a:schemeClr val="tx1"/>
                          </a:solidFill>
                          <a:latin typeface="+mn-lt"/>
                        </a:rPr>
                        <a:t>STB_MODEL:TD0202</a:t>
                      </a:r>
                    </a:p>
                    <a:p>
                      <a:pPr latinLnBrk="1"/>
                      <a:r>
                        <a:rPr lang="en-US" altLang="ko-KR" sz="1000" dirty="0" smtClean="0">
                          <a:solidFill>
                            <a:schemeClr val="tx1"/>
                          </a:solidFill>
                          <a:latin typeface="+mn-lt"/>
                        </a:rPr>
                        <a:t>DAEMON_VER:160614</a:t>
                      </a:r>
                    </a:p>
                    <a:p>
                      <a:pPr latinLnBrk="1"/>
                      <a:r>
                        <a:rPr lang="en-US" altLang="ko-KR" sz="1000" dirty="0" smtClean="0">
                          <a:solidFill>
                            <a:schemeClr val="tx1"/>
                          </a:solidFill>
                          <a:latin typeface="+mn-lt"/>
                        </a:rPr>
                        <a:t>* </a:t>
                      </a:r>
                      <a:r>
                        <a:rPr lang="en-US" altLang="ko-KR" sz="1000" kern="1200" dirty="0" smtClean="0">
                          <a:solidFill>
                            <a:schemeClr val="tx1"/>
                          </a:solidFill>
                          <a:latin typeface="+mn-lt"/>
                          <a:ea typeface="+mn-ea"/>
                          <a:cs typeface="+mn-cs"/>
                        </a:rPr>
                        <a:t>Data Classification</a:t>
                      </a:r>
                      <a:r>
                        <a:rPr lang="en-US" altLang="ko-KR" sz="1000" dirty="0" smtClean="0">
                          <a:solidFill>
                            <a:schemeClr val="tx1"/>
                          </a:solidFill>
                          <a:latin typeface="+mn-lt"/>
                        </a:rPr>
                        <a:t>: </a:t>
                      </a:r>
                      <a:r>
                        <a:rPr lang="en-US" altLang="ko-KR" sz="1000" dirty="0" smtClean="0">
                          <a:solidFill>
                            <a:schemeClr val="tx1"/>
                          </a:solidFill>
                          <a:latin typeface="+mn-lt"/>
                        </a:rPr>
                        <a:t>&amp;</a:t>
                      </a:r>
                      <a:endParaRPr lang="ko-KR" altLang="en-US" sz="1000" dirty="0">
                        <a:solidFill>
                          <a:schemeClr val="tx1"/>
                        </a:solidFill>
                        <a:latin typeface="+mn-lt"/>
                      </a:endParaRPr>
                    </a:p>
                  </a:txBody>
                  <a:tcPr/>
                </a:tc>
                <a:extLst>
                  <a:ext uri="{0D108BD9-81ED-4DB2-BD59-A6C34878D82A}">
                    <a16:rowId xmlns:a16="http://schemas.microsoft.com/office/drawing/2014/main" val="10003"/>
                  </a:ext>
                </a:extLst>
              </a:tr>
              <a:tr h="227808">
                <a:tc>
                  <a:txBody>
                    <a:bodyPr/>
                    <a:lstStyle/>
                    <a:p>
                      <a:pPr latinLnBrk="1"/>
                      <a:r>
                        <a:rPr lang="en-US" altLang="ko-KR" sz="1000" dirty="0" smtClean="0">
                          <a:latin typeface="+mn-lt"/>
                        </a:rPr>
                        <a:t>Query method</a:t>
                      </a:r>
                      <a:endParaRPr lang="ko-KR" altLang="en-US" sz="1000" dirty="0">
                        <a:latin typeface="+mn-lt"/>
                      </a:endParaRPr>
                    </a:p>
                  </a:txBody>
                  <a:tcPr anchor="ctr" anchorCtr="1"/>
                </a:tc>
                <a:tc>
                  <a:txBody>
                    <a:bodyPr/>
                    <a:lstStyle/>
                    <a:p>
                      <a:pPr latinLnBrk="1"/>
                      <a:r>
                        <a:rPr lang="en-US" altLang="ko-KR" sz="1000" dirty="0" smtClean="0">
                          <a:solidFill>
                            <a:schemeClr val="tx1"/>
                          </a:solidFill>
                          <a:latin typeface="+mn-lt"/>
                        </a:rPr>
                        <a:t>POST</a:t>
                      </a:r>
                      <a:endParaRPr lang="ko-KR" altLang="en-US" sz="1000" dirty="0">
                        <a:solidFill>
                          <a:schemeClr val="tx1"/>
                        </a:solidFill>
                        <a:latin typeface="+mn-lt"/>
                      </a:endParaRPr>
                    </a:p>
                  </a:txBody>
                  <a:tcPr/>
                </a:tc>
                <a:extLst>
                  <a:ext uri="{0D108BD9-81ED-4DB2-BD59-A6C34878D82A}">
                    <a16:rowId xmlns:a16="http://schemas.microsoft.com/office/drawing/2014/main" val="10004"/>
                  </a:ext>
                </a:extLst>
              </a:tr>
              <a:tr h="370187">
                <a:tc>
                  <a:txBody>
                    <a:bodyPr/>
                    <a:lstStyle/>
                    <a:p>
                      <a:pPr latinLnBrk="1"/>
                      <a:r>
                        <a:rPr lang="en-US" altLang="ko-KR" sz="1000" dirty="0" err="1" smtClean="0">
                          <a:latin typeface="+mn-lt"/>
                        </a:rPr>
                        <a:t>Managem</a:t>
                      </a:r>
                      <a:r>
                        <a:rPr lang="en-US" altLang="ko-KR" sz="1000" dirty="0" smtClean="0">
                          <a:latin typeface="+mn-lt"/>
                        </a:rPr>
                        <a:t>. server resp.</a:t>
                      </a:r>
                      <a:endParaRPr lang="ko-KR" altLang="en-US" sz="1000" dirty="0">
                        <a:latin typeface="+mn-lt"/>
                      </a:endParaRPr>
                    </a:p>
                  </a:txBody>
                  <a:tcPr anchor="ctr" anchorCtr="1"/>
                </a:tc>
                <a:tc>
                  <a:txBody>
                    <a:bodyPr/>
                    <a:lstStyle/>
                    <a:p>
                      <a:pPr latinLnBrk="1"/>
                      <a:r>
                        <a:rPr lang="en-US" altLang="ko-KR" sz="1000" dirty="0" smtClean="0">
                          <a:solidFill>
                            <a:schemeClr val="tx1"/>
                          </a:solidFill>
                          <a:latin typeface="+mn-lt"/>
                        </a:rPr>
                        <a:t>SUCCESS : </a:t>
                      </a:r>
                      <a:r>
                        <a:rPr lang="ko-KR" altLang="en-US" sz="1000" dirty="0" smtClean="0">
                          <a:solidFill>
                            <a:schemeClr val="tx1"/>
                          </a:solidFill>
                          <a:latin typeface="+mn-lt"/>
                        </a:rPr>
                        <a:t>업데이트 성공</a:t>
                      </a:r>
                      <a:endParaRPr lang="en-US" altLang="ko-KR" sz="1000" dirty="0" smtClean="0">
                        <a:solidFill>
                          <a:schemeClr val="tx1"/>
                        </a:solidFill>
                        <a:latin typeface="+mn-lt"/>
                      </a:endParaRPr>
                    </a:p>
                    <a:p>
                      <a:pPr latinLnBrk="1"/>
                      <a:r>
                        <a:rPr lang="en-US" altLang="ko-KR" sz="1000" dirty="0" smtClean="0">
                          <a:solidFill>
                            <a:schemeClr val="tx1"/>
                          </a:solidFill>
                          <a:latin typeface="+mn-lt"/>
                        </a:rPr>
                        <a:t>FAILURE : </a:t>
                      </a:r>
                      <a:r>
                        <a:rPr lang="ko-KR" altLang="en-US" sz="1000" dirty="0" smtClean="0">
                          <a:solidFill>
                            <a:schemeClr val="tx1"/>
                          </a:solidFill>
                          <a:latin typeface="+mn-lt"/>
                        </a:rPr>
                        <a:t>업데이트 실패</a:t>
                      </a:r>
                      <a:endParaRPr lang="ko-KR" altLang="en-US" sz="1000" dirty="0">
                        <a:solidFill>
                          <a:schemeClr val="tx1"/>
                        </a:solidFill>
                        <a:latin typeface="+mn-lt"/>
                      </a:endParaRPr>
                    </a:p>
                  </a:txBody>
                  <a:tcPr/>
                </a:tc>
                <a:extLst>
                  <a:ext uri="{0D108BD9-81ED-4DB2-BD59-A6C34878D82A}">
                    <a16:rowId xmlns:a16="http://schemas.microsoft.com/office/drawing/2014/main" val="10005"/>
                  </a:ext>
                </a:extLst>
              </a:tr>
            </a:tbl>
          </a:graphicData>
        </a:graphic>
      </p:graphicFrame>
      <p:graphicFrame>
        <p:nvGraphicFramePr>
          <p:cNvPr id="33" name="표 32"/>
          <p:cNvGraphicFramePr>
            <a:graphicFrameLocks noGrp="1"/>
          </p:cNvGraphicFramePr>
          <p:nvPr>
            <p:extLst>
              <p:ext uri="{D42A27DB-BD31-4B8C-83A1-F6EECF244321}">
                <p14:modId xmlns:p14="http://schemas.microsoft.com/office/powerpoint/2010/main" val="1329309801"/>
              </p:ext>
            </p:extLst>
          </p:nvPr>
        </p:nvGraphicFramePr>
        <p:xfrm>
          <a:off x="357166" y="5600640"/>
          <a:ext cx="6072230" cy="3291840"/>
        </p:xfrm>
        <a:graphic>
          <a:graphicData uri="http://schemas.openxmlformats.org/drawingml/2006/table">
            <a:tbl>
              <a:tblPr firstRow="1" bandRow="1">
                <a:tableStyleId>{5C22544A-7EE6-4342-B048-85BDC9FD1C3A}</a:tableStyleId>
              </a:tblPr>
              <a:tblGrid>
                <a:gridCol w="1556982">
                  <a:extLst>
                    <a:ext uri="{9D8B030D-6E8A-4147-A177-3AD203B41FA5}">
                      <a16:colId xmlns:a16="http://schemas.microsoft.com/office/drawing/2014/main" val="20000"/>
                    </a:ext>
                  </a:extLst>
                </a:gridCol>
                <a:gridCol w="4515248">
                  <a:extLst>
                    <a:ext uri="{9D8B030D-6E8A-4147-A177-3AD203B41FA5}">
                      <a16:colId xmlns:a16="http://schemas.microsoft.com/office/drawing/2014/main" val="20001"/>
                    </a:ext>
                  </a:extLst>
                </a:gridCol>
              </a:tblGrid>
              <a:tr h="0">
                <a:tc>
                  <a:txBody>
                    <a:bodyPr/>
                    <a:lstStyle/>
                    <a:p>
                      <a:pPr algn="ctr" latinLnBrk="1"/>
                      <a:r>
                        <a:rPr lang="en-US" altLang="ko-KR" sz="1000" dirty="0" smtClean="0">
                          <a:latin typeface="+mn-lt"/>
                        </a:rPr>
                        <a:t>Item</a:t>
                      </a:r>
                      <a:endParaRPr lang="ko-KR" altLang="en-US" sz="1000" dirty="0">
                        <a:latin typeface="+mn-lt"/>
                      </a:endParaRPr>
                    </a:p>
                  </a:txBody>
                  <a:tcPr/>
                </a:tc>
                <a:tc>
                  <a:txBody>
                    <a:bodyPr/>
                    <a:lstStyle/>
                    <a:p>
                      <a:pPr algn="ctr" latinLnBrk="1"/>
                      <a:r>
                        <a:rPr lang="en-US" altLang="ko-KR" sz="1000" dirty="0" smtClean="0">
                          <a:latin typeface="+mn-lt"/>
                        </a:rPr>
                        <a:t>Description</a:t>
                      </a:r>
                      <a:endParaRPr lang="ko-KR" altLang="en-US" sz="1000" dirty="0">
                        <a:latin typeface="+mn-lt"/>
                      </a:endParaRPr>
                    </a:p>
                  </a:txBody>
                  <a:tcPr/>
                </a:tc>
                <a:extLst>
                  <a:ext uri="{0D108BD9-81ED-4DB2-BD59-A6C34878D82A}">
                    <a16:rowId xmlns:a16="http://schemas.microsoft.com/office/drawing/2014/main" val="10000"/>
                  </a:ext>
                </a:extLst>
              </a:tr>
              <a:tr h="0">
                <a:tc>
                  <a:txBody>
                    <a:bodyPr/>
                    <a:lstStyle/>
                    <a:p>
                      <a:pPr latinLnBrk="1"/>
                      <a:r>
                        <a:rPr lang="en-US" altLang="ko-KR" sz="1000" dirty="0" smtClean="0">
                          <a:latin typeface="+mn-lt"/>
                        </a:rPr>
                        <a:t>Contents</a:t>
                      </a:r>
                      <a:endParaRPr lang="ko-KR" altLang="en-US" sz="1000" dirty="0">
                        <a:latin typeface="+mn-lt"/>
                      </a:endParaRPr>
                    </a:p>
                  </a:txBody>
                  <a:tcPr anchor="ctr" anchorCtr="1"/>
                </a:tc>
                <a:tc>
                  <a:txBody>
                    <a:bodyPr/>
                    <a:lstStyle/>
                    <a:p>
                      <a:pPr latinLnBrk="1"/>
                      <a:r>
                        <a:rPr lang="en-US" altLang="ko-KR" sz="1000" b="0" i="0" kern="1200" dirty="0" smtClean="0">
                          <a:solidFill>
                            <a:schemeClr val="dk1"/>
                          </a:solidFill>
                          <a:effectLst/>
                          <a:latin typeface="+mn-lt"/>
                          <a:ea typeface="+mn-ea"/>
                          <a:cs typeface="+mn-cs"/>
                        </a:rPr>
                        <a:t>The STB ATT program queries IP information of STB from</a:t>
                      </a:r>
                      <a:r>
                        <a:rPr lang="en-US" altLang="ko-KR" sz="1000" b="0" i="0" kern="1200" baseline="0" dirty="0" smtClean="0">
                          <a:solidFill>
                            <a:schemeClr val="dk1"/>
                          </a:solidFill>
                          <a:effectLst/>
                          <a:latin typeface="+mn-lt"/>
                          <a:ea typeface="+mn-ea"/>
                          <a:cs typeface="+mn-cs"/>
                        </a:rPr>
                        <a:t> </a:t>
                      </a:r>
                      <a:r>
                        <a:rPr lang="en-US" altLang="ko-KR" sz="1000" b="0" i="0" kern="1200" dirty="0" smtClean="0">
                          <a:solidFill>
                            <a:schemeClr val="dk1"/>
                          </a:solidFill>
                          <a:effectLst/>
                          <a:latin typeface="+mn-lt"/>
                          <a:ea typeface="+mn-ea"/>
                          <a:cs typeface="+mn-cs"/>
                        </a:rPr>
                        <a:t>the management server in order to access STB over the network.</a:t>
                      </a:r>
                      <a:endParaRPr lang="ko-KR" altLang="en-US" sz="1000" dirty="0">
                        <a:latin typeface="+mn-lt"/>
                        <a:ea typeface="+mj-ea"/>
                      </a:endParaRPr>
                    </a:p>
                  </a:txBody>
                  <a:tcPr/>
                </a:tc>
                <a:extLst>
                  <a:ext uri="{0D108BD9-81ED-4DB2-BD59-A6C34878D82A}">
                    <a16:rowId xmlns:a16="http://schemas.microsoft.com/office/drawing/2014/main" val="10001"/>
                  </a:ext>
                </a:extLst>
              </a:tr>
              <a:tr h="0">
                <a:tc>
                  <a:txBody>
                    <a:bodyPr/>
                    <a:lstStyle/>
                    <a:p>
                      <a:pPr latinLnBrk="1"/>
                      <a:r>
                        <a:rPr lang="en-US" altLang="ko-KR" sz="1000" dirty="0" smtClean="0">
                          <a:latin typeface="+mn-lt"/>
                          <a:ea typeface="+mj-ea"/>
                        </a:rPr>
                        <a:t>ASP</a:t>
                      </a:r>
                      <a:endParaRPr lang="ko-KR" altLang="en-US" sz="1000" dirty="0">
                        <a:latin typeface="+mn-lt"/>
                        <a:ea typeface="+mj-ea"/>
                      </a:endParaRPr>
                    </a:p>
                  </a:txBody>
                  <a:tcPr anchor="ctr" anchorCtr="1"/>
                </a:tc>
                <a:tc>
                  <a:txBody>
                    <a:bodyPr/>
                    <a:lstStyle/>
                    <a:p>
                      <a:pPr latinLnBrk="1"/>
                      <a:r>
                        <a:rPr lang="en-US" altLang="ko-KR" sz="1000" dirty="0" smtClean="0">
                          <a:solidFill>
                            <a:schemeClr val="tx1"/>
                          </a:solidFill>
                          <a:latin typeface="+mn-lt"/>
                          <a:ea typeface="+mj-ea"/>
                          <a:hlinkClick r:id="rId3"/>
                        </a:rPr>
                        <a:t>http</a:t>
                      </a:r>
                      <a:r>
                        <a:rPr lang="en-US" altLang="ko-KR" sz="1000" dirty="0" smtClean="0">
                          <a:solidFill>
                            <a:schemeClr val="tx1"/>
                          </a:solidFill>
                          <a:latin typeface="+mn-lt"/>
                          <a:ea typeface="+mj-ea"/>
                          <a:hlinkClick r:id="rId3"/>
                        </a:rPr>
                        <a:t>://Management</a:t>
                      </a:r>
                      <a:r>
                        <a:rPr lang="en-US" altLang="ko-KR" sz="1000" dirty="0" smtClean="0">
                          <a:solidFill>
                            <a:schemeClr val="tx1"/>
                          </a:solidFill>
                          <a:latin typeface="+mn-lt"/>
                          <a:ea typeface="+mj-ea"/>
                        </a:rPr>
                        <a:t> server </a:t>
                      </a:r>
                      <a:r>
                        <a:rPr lang="en-US" altLang="ko-KR" sz="1000" dirty="0" err="1" smtClean="0">
                          <a:solidFill>
                            <a:schemeClr val="tx1"/>
                          </a:solidFill>
                          <a:latin typeface="+mn-lt"/>
                          <a:ea typeface="+mj-ea"/>
                        </a:rPr>
                        <a:t>IP:Port</a:t>
                      </a:r>
                      <a:r>
                        <a:rPr lang="en-US" altLang="ko-KR" sz="1000" dirty="0" smtClean="0">
                          <a:solidFill>
                            <a:schemeClr val="tx1"/>
                          </a:solidFill>
                          <a:latin typeface="+mn-lt"/>
                          <a:ea typeface="+mj-ea"/>
                        </a:rPr>
                        <a:t> No./</a:t>
                      </a:r>
                      <a:r>
                        <a:rPr lang="en-US" altLang="ko-KR" sz="1000" dirty="0" smtClean="0">
                          <a:solidFill>
                            <a:schemeClr val="tx1"/>
                          </a:solidFill>
                          <a:latin typeface="+mn-lt"/>
                          <a:ea typeface="+mj-ea"/>
                        </a:rPr>
                        <a:t>STBInfo_Query_new.asp</a:t>
                      </a:r>
                      <a:endParaRPr lang="ko-KR" altLang="en-US" sz="1000" dirty="0">
                        <a:solidFill>
                          <a:schemeClr val="tx1"/>
                        </a:solidFill>
                        <a:latin typeface="+mn-lt"/>
                        <a:ea typeface="+mj-ea"/>
                      </a:endParaRPr>
                    </a:p>
                  </a:txBody>
                  <a:tcPr/>
                </a:tc>
                <a:extLst>
                  <a:ext uri="{0D108BD9-81ED-4DB2-BD59-A6C34878D82A}">
                    <a16:rowId xmlns:a16="http://schemas.microsoft.com/office/drawing/2014/main" val="10002"/>
                  </a:ext>
                </a:extLst>
              </a:tr>
              <a:tr h="0">
                <a:tc>
                  <a:txBody>
                    <a:bodyPr/>
                    <a:lstStyle/>
                    <a:p>
                      <a:pPr latinLnBrk="1"/>
                      <a:r>
                        <a:rPr lang="en-US" altLang="ko-KR" sz="1000" dirty="0" smtClean="0">
                          <a:latin typeface="+mn-lt"/>
                        </a:rPr>
                        <a:t>Included Information</a:t>
                      </a:r>
                      <a:endParaRPr lang="ko-KR" altLang="en-US" sz="1000" dirty="0">
                        <a:latin typeface="+mn-lt"/>
                      </a:endParaRPr>
                    </a:p>
                  </a:txBody>
                  <a:tcPr anchor="ctr" anchorCtr="1"/>
                </a:tc>
                <a:tc>
                  <a:txBody>
                    <a:bodyPr/>
                    <a:lstStyle/>
                    <a:p>
                      <a:pPr latinLnBrk="1"/>
                      <a:r>
                        <a:rPr lang="en-US" altLang="ko-KR" sz="1000" dirty="0" smtClean="0">
                          <a:solidFill>
                            <a:schemeClr val="tx1"/>
                          </a:solidFill>
                          <a:latin typeface="+mn-lt"/>
                          <a:ea typeface="+mj-ea"/>
                        </a:rPr>
                        <a:t>STB_MAC:001122334455</a:t>
                      </a:r>
                    </a:p>
                  </a:txBody>
                  <a:tcPr/>
                </a:tc>
                <a:extLst>
                  <a:ext uri="{0D108BD9-81ED-4DB2-BD59-A6C34878D82A}">
                    <a16:rowId xmlns:a16="http://schemas.microsoft.com/office/drawing/2014/main" val="10003"/>
                  </a:ext>
                </a:extLst>
              </a:tr>
              <a:tr h="0">
                <a:tc>
                  <a:txBody>
                    <a:bodyPr/>
                    <a:lstStyle/>
                    <a:p>
                      <a:pPr latinLnBrk="1"/>
                      <a:r>
                        <a:rPr lang="en-US" altLang="ko-KR" sz="1000" dirty="0" smtClean="0">
                          <a:latin typeface="+mn-lt"/>
                        </a:rPr>
                        <a:t>Query method</a:t>
                      </a:r>
                      <a:endParaRPr lang="ko-KR" altLang="en-US" sz="1000" dirty="0">
                        <a:latin typeface="+mn-lt"/>
                      </a:endParaRPr>
                    </a:p>
                  </a:txBody>
                  <a:tcPr anchor="ctr" anchorCtr="1"/>
                </a:tc>
                <a:tc>
                  <a:txBody>
                    <a:bodyPr/>
                    <a:lstStyle/>
                    <a:p>
                      <a:pPr latinLnBrk="1"/>
                      <a:r>
                        <a:rPr lang="en-US" altLang="ko-KR" sz="1000" dirty="0" smtClean="0">
                          <a:solidFill>
                            <a:schemeClr val="tx1"/>
                          </a:solidFill>
                          <a:latin typeface="+mn-lt"/>
                          <a:ea typeface="+mj-ea"/>
                        </a:rPr>
                        <a:t>POST</a:t>
                      </a:r>
                      <a:endParaRPr lang="ko-KR" altLang="en-US" sz="1000" dirty="0">
                        <a:solidFill>
                          <a:schemeClr val="tx1"/>
                        </a:solidFill>
                        <a:latin typeface="+mn-lt"/>
                        <a:ea typeface="+mj-ea"/>
                      </a:endParaRPr>
                    </a:p>
                  </a:txBody>
                  <a:tcPr/>
                </a:tc>
                <a:extLst>
                  <a:ext uri="{0D108BD9-81ED-4DB2-BD59-A6C34878D82A}">
                    <a16:rowId xmlns:a16="http://schemas.microsoft.com/office/drawing/2014/main" val="10004"/>
                  </a:ext>
                </a:extLst>
              </a:tr>
              <a:tr h="0">
                <a:tc>
                  <a:txBody>
                    <a:bodyPr/>
                    <a:lstStyle/>
                    <a:p>
                      <a:pPr latinLnBrk="1"/>
                      <a:r>
                        <a:rPr lang="en-US" altLang="ko-KR" sz="1000" dirty="0" err="1" smtClean="0">
                          <a:latin typeface="+mn-lt"/>
                        </a:rPr>
                        <a:t>Managem</a:t>
                      </a:r>
                      <a:r>
                        <a:rPr lang="en-US" altLang="ko-KR" sz="1000" dirty="0" smtClean="0">
                          <a:latin typeface="+mn-lt"/>
                        </a:rPr>
                        <a:t>. server resp.</a:t>
                      </a:r>
                      <a:endParaRPr lang="ko-KR" altLang="en-US" sz="1000" dirty="0">
                        <a:latin typeface="+mn-lt"/>
                      </a:endParaRPr>
                    </a:p>
                  </a:txBody>
                  <a:tcPr anchor="ctr" anchorCtr="1"/>
                </a:tc>
                <a:tc>
                  <a:txBody>
                    <a:bodyPr/>
                    <a:lstStyle/>
                    <a:p>
                      <a:pPr latinLnBrk="1"/>
                      <a:r>
                        <a:rPr lang="en-US" altLang="ko-KR" sz="1000" dirty="0" smtClean="0">
                          <a:solidFill>
                            <a:schemeClr val="tx1"/>
                          </a:solidFill>
                          <a:latin typeface="+mn-lt"/>
                          <a:ea typeface="+mj-ea"/>
                        </a:rPr>
                        <a:t>NOTFIND</a:t>
                      </a:r>
                      <a:r>
                        <a:rPr lang="en-US" altLang="ko-KR" sz="1000" baseline="0" dirty="0" smtClean="0">
                          <a:solidFill>
                            <a:schemeClr val="tx1"/>
                          </a:solidFill>
                          <a:latin typeface="+mn-lt"/>
                          <a:ea typeface="+mj-ea"/>
                        </a:rPr>
                        <a:t> : </a:t>
                      </a:r>
                      <a:r>
                        <a:rPr lang="en-US" altLang="ko-KR" sz="1000" baseline="0" dirty="0" smtClean="0">
                          <a:solidFill>
                            <a:schemeClr val="tx1"/>
                          </a:solidFill>
                          <a:latin typeface="+mn-lt"/>
                          <a:ea typeface="+mj-ea"/>
                        </a:rPr>
                        <a:t>No information with that MAC (No Information)</a:t>
                      </a:r>
                      <a:endParaRPr lang="en-US" altLang="ko-KR" sz="1000" baseline="0" dirty="0" smtClean="0">
                        <a:solidFill>
                          <a:schemeClr val="tx1"/>
                        </a:solidFill>
                        <a:latin typeface="+mn-lt"/>
                        <a:ea typeface="+mj-ea"/>
                      </a:endParaRPr>
                    </a:p>
                    <a:p>
                      <a:pPr latinLnBrk="1"/>
                      <a:endParaRPr lang="en-US" altLang="ko-KR" sz="1000" baseline="0" dirty="0" smtClean="0">
                        <a:solidFill>
                          <a:schemeClr val="tx1"/>
                        </a:solidFill>
                        <a:latin typeface="+mn-lt"/>
                        <a:ea typeface="+mj-ea"/>
                      </a:endParaRPr>
                    </a:p>
                    <a:p>
                      <a:pPr latinLnBrk="1"/>
                      <a:r>
                        <a:rPr lang="en-US" altLang="ko-KR" sz="1000" dirty="0" smtClean="0">
                          <a:solidFill>
                            <a:schemeClr val="tx1"/>
                          </a:solidFill>
                          <a:latin typeface="+mn-lt"/>
                          <a:ea typeface="+mj-ea"/>
                        </a:rPr>
                        <a:t>SUCCESS : </a:t>
                      </a:r>
                      <a:r>
                        <a:rPr lang="en-US" altLang="ko-KR" sz="1000" dirty="0" smtClean="0">
                          <a:solidFill>
                            <a:schemeClr val="tx1"/>
                          </a:solidFill>
                          <a:latin typeface="+mn-lt"/>
                          <a:ea typeface="+mj-ea"/>
                        </a:rPr>
                        <a:t>There is information with that MAC(</a:t>
                      </a:r>
                      <a:r>
                        <a:rPr lang="en-US" altLang="ko-KR" sz="1000" baseline="0" dirty="0" smtClean="0">
                          <a:solidFill>
                            <a:schemeClr val="tx1"/>
                          </a:solidFill>
                          <a:latin typeface="+mn-lt"/>
                          <a:ea typeface="+mj-ea"/>
                        </a:rPr>
                        <a:t>Include Information)</a:t>
                      </a:r>
                      <a:endParaRPr lang="en-US" altLang="ko-KR" sz="1000" baseline="0" dirty="0" smtClean="0">
                        <a:solidFill>
                          <a:schemeClr val="tx1"/>
                        </a:solidFill>
                        <a:latin typeface="+mn-lt"/>
                        <a:ea typeface="+mj-ea"/>
                      </a:endParaRPr>
                    </a:p>
                    <a:p>
                      <a:pPr latinLnBrk="1"/>
                      <a:r>
                        <a:rPr lang="en-US" altLang="ko-KR" sz="1000" dirty="0" smtClean="0">
                          <a:solidFill>
                            <a:schemeClr val="tx1"/>
                          </a:solidFill>
                          <a:latin typeface="+mn-lt"/>
                          <a:ea typeface="+mj-ea"/>
                        </a:rPr>
                        <a:t>STB_MAC:001122334455</a:t>
                      </a:r>
                    </a:p>
                    <a:p>
                      <a:pPr latinLnBrk="1"/>
                      <a:r>
                        <a:rPr lang="en-US" altLang="ko-KR" sz="1000" dirty="0" smtClean="0">
                          <a:solidFill>
                            <a:schemeClr val="tx1"/>
                          </a:solidFill>
                          <a:latin typeface="+mn-lt"/>
                          <a:ea typeface="+mj-ea"/>
                        </a:rPr>
                        <a:t>STB_IP:111.222.111.111</a:t>
                      </a:r>
                    </a:p>
                    <a:p>
                      <a:pPr latinLnBrk="1"/>
                      <a:r>
                        <a:rPr lang="en-US" altLang="ko-KR" sz="1000" dirty="0" smtClean="0">
                          <a:solidFill>
                            <a:schemeClr val="tx1"/>
                          </a:solidFill>
                          <a:latin typeface="+mn-lt"/>
                          <a:ea typeface="+mj-ea"/>
                        </a:rPr>
                        <a:t>AUTHENTICATION:0(0 </a:t>
                      </a:r>
                      <a:r>
                        <a:rPr lang="en-US" altLang="ko-KR" sz="1000" dirty="0" smtClean="0">
                          <a:solidFill>
                            <a:schemeClr val="tx1"/>
                          </a:solidFill>
                          <a:latin typeface="+mn-lt"/>
                          <a:ea typeface="+mj-ea"/>
                        </a:rPr>
                        <a:t>: No authentication, </a:t>
                      </a:r>
                      <a:r>
                        <a:rPr lang="en-US" altLang="ko-KR" sz="1000" dirty="0" smtClean="0">
                          <a:solidFill>
                            <a:schemeClr val="tx1"/>
                          </a:solidFill>
                          <a:latin typeface="+mn-lt"/>
                          <a:ea typeface="+mj-ea"/>
                        </a:rPr>
                        <a:t>1 : </a:t>
                      </a:r>
                      <a:r>
                        <a:rPr lang="en-US" altLang="ko-KR" sz="1000" dirty="0" smtClean="0">
                          <a:solidFill>
                            <a:schemeClr val="tx1"/>
                          </a:solidFill>
                          <a:latin typeface="+mn-lt"/>
                          <a:ea typeface="+mj-ea"/>
                        </a:rPr>
                        <a:t>Authentication)</a:t>
                      </a:r>
                      <a:endParaRPr lang="en-US" altLang="ko-KR" sz="1000" dirty="0" smtClean="0">
                        <a:solidFill>
                          <a:schemeClr val="tx1"/>
                        </a:solidFill>
                        <a:latin typeface="+mn-lt"/>
                        <a:ea typeface="+mj-ea"/>
                      </a:endParaRPr>
                    </a:p>
                    <a:p>
                      <a:pPr latinLnBrk="1"/>
                      <a:r>
                        <a:rPr lang="en-US" altLang="ko-KR" sz="1000" dirty="0" smtClean="0">
                          <a:solidFill>
                            <a:schemeClr val="tx1"/>
                          </a:solidFill>
                          <a:latin typeface="+mn-lt"/>
                          <a:ea typeface="+mj-ea"/>
                        </a:rPr>
                        <a:t>UPDATE_DATE</a:t>
                      </a:r>
                      <a:r>
                        <a:rPr lang="en-US" altLang="ko-KR" sz="1000" baseline="0" dirty="0" smtClean="0">
                          <a:solidFill>
                            <a:schemeClr val="tx1"/>
                          </a:solidFill>
                          <a:latin typeface="+mn-lt"/>
                          <a:ea typeface="+mj-ea"/>
                        </a:rPr>
                        <a:t>:2012-02-28 13:21:21</a:t>
                      </a:r>
                    </a:p>
                    <a:p>
                      <a:pPr latinLnBrk="1"/>
                      <a:r>
                        <a:rPr lang="en-US" altLang="ko-KR" sz="1000" baseline="0" dirty="0" smtClean="0">
                          <a:solidFill>
                            <a:schemeClr val="tx1"/>
                          </a:solidFill>
                          <a:latin typeface="+mn-lt"/>
                          <a:ea typeface="+mj-ea"/>
                        </a:rPr>
                        <a:t>REBOOT_STEP:2</a:t>
                      </a:r>
                    </a:p>
                    <a:p>
                      <a:pPr latinLnBrk="1"/>
                      <a:r>
                        <a:rPr lang="en-US" altLang="ko-KR" sz="1000" dirty="0" smtClean="0">
                          <a:solidFill>
                            <a:schemeClr val="tx1"/>
                          </a:solidFill>
                          <a:latin typeface="+mn-lt"/>
                        </a:rPr>
                        <a:t>STB_SW_VER:1.1.1.1</a:t>
                      </a:r>
                    </a:p>
                    <a:p>
                      <a:pPr latinLnBrk="1"/>
                      <a:r>
                        <a:rPr lang="en-US" altLang="ko-KR" sz="1000" dirty="0" smtClean="0">
                          <a:solidFill>
                            <a:schemeClr val="tx1"/>
                          </a:solidFill>
                          <a:latin typeface="+mn-lt"/>
                        </a:rPr>
                        <a:t>STB_PARTIAL_VER:0.0.0.1</a:t>
                      </a:r>
                    </a:p>
                    <a:p>
                      <a:pPr latinLnBrk="1"/>
                      <a:r>
                        <a:rPr lang="en-US" altLang="ko-KR" sz="1000" dirty="0" smtClean="0">
                          <a:solidFill>
                            <a:schemeClr val="tx1"/>
                          </a:solidFill>
                          <a:latin typeface="+mn-lt"/>
                        </a:rPr>
                        <a:t>STB_MODEL:TD0202</a:t>
                      </a:r>
                    </a:p>
                    <a:p>
                      <a:pPr marL="0" marR="0" indent="0" algn="l" defTabSz="914400" rtl="0" eaLnBrk="1" fontAlgn="auto" latinLnBrk="1" hangingPunct="1">
                        <a:lnSpc>
                          <a:spcPct val="100000"/>
                        </a:lnSpc>
                        <a:spcBef>
                          <a:spcPts val="0"/>
                        </a:spcBef>
                        <a:spcAft>
                          <a:spcPts val="0"/>
                        </a:spcAft>
                        <a:buClrTx/>
                        <a:buSzTx/>
                        <a:buFontTx/>
                        <a:buNone/>
                        <a:tabLst/>
                        <a:defRPr/>
                      </a:pPr>
                      <a:r>
                        <a:rPr lang="en-US" altLang="ko-KR" sz="1000" dirty="0" smtClean="0">
                          <a:solidFill>
                            <a:schemeClr val="tx1"/>
                          </a:solidFill>
                          <a:latin typeface="+mn-lt"/>
                          <a:ea typeface="+mj-ea"/>
                        </a:rPr>
                        <a:t>* </a:t>
                      </a:r>
                      <a:r>
                        <a:rPr lang="en-US" altLang="ko-KR" sz="1000" dirty="0" smtClean="0">
                          <a:solidFill>
                            <a:schemeClr val="tx1"/>
                          </a:solidFill>
                          <a:latin typeface="+mn-lt"/>
                          <a:ea typeface="+mj-ea"/>
                        </a:rPr>
                        <a:t>Data Classification: </a:t>
                      </a:r>
                      <a:r>
                        <a:rPr lang="en-US" altLang="ko-KR" sz="1000" dirty="0" smtClean="0">
                          <a:solidFill>
                            <a:schemeClr val="tx1"/>
                          </a:solidFill>
                          <a:latin typeface="+mn-lt"/>
                          <a:ea typeface="+mj-ea"/>
                        </a:rPr>
                        <a:t>,</a:t>
                      </a:r>
                      <a:endParaRPr lang="ko-KR" altLang="en-US" sz="1000" dirty="0" smtClean="0">
                        <a:solidFill>
                          <a:schemeClr val="tx1"/>
                        </a:solidFill>
                        <a:latin typeface="+mn-lt"/>
                        <a:ea typeface="+mj-ea"/>
                      </a:endParaRPr>
                    </a:p>
                  </a:txBody>
                  <a:tcPr/>
                </a:tc>
                <a:extLst>
                  <a:ext uri="{0D108BD9-81ED-4DB2-BD59-A6C34878D82A}">
                    <a16:rowId xmlns:a16="http://schemas.microsoft.com/office/drawing/2014/main" val="10005"/>
                  </a:ext>
                </a:extLst>
              </a:tr>
            </a:tbl>
          </a:graphicData>
        </a:graphic>
      </p:graphicFrame>
      <p:sp>
        <p:nvSpPr>
          <p:cNvPr id="16" name="슬라이드 번호 개체 틀 15"/>
          <p:cNvSpPr>
            <a:spLocks noGrp="1"/>
          </p:cNvSpPr>
          <p:nvPr>
            <p:ph type="sldNum" sz="quarter" idx="12"/>
          </p:nvPr>
        </p:nvSpPr>
        <p:spPr>
          <a:xfrm>
            <a:off x="5213176" y="8693679"/>
            <a:ext cx="1600200" cy="486833"/>
          </a:xfrm>
        </p:spPr>
        <p:txBody>
          <a:bodyPr/>
          <a:lstStyle/>
          <a:p>
            <a:fld id="{4AFB1CAC-E0B2-4E67-BA47-1772C30776A2}" type="slidenum">
              <a:rPr lang="ko-KR" altLang="en-US" smtClean="0"/>
              <a:pPr/>
              <a:t>26</a:t>
            </a:fld>
            <a:endParaRPr lang="ko-KR" altLang="en-US"/>
          </a:p>
        </p:txBody>
      </p:sp>
      <p:sp>
        <p:nvSpPr>
          <p:cNvPr id="31" name="모서리가 둥근 직사각형 30"/>
          <p:cNvSpPr/>
          <p:nvPr/>
        </p:nvSpPr>
        <p:spPr>
          <a:xfrm>
            <a:off x="214290" y="5314890"/>
            <a:ext cx="3502742" cy="293160"/>
          </a:xfrm>
          <a:prstGeom prst="roundRect">
            <a:avLst/>
          </a:prstGeom>
          <a:ln>
            <a:noFill/>
          </a:ln>
        </p:spPr>
        <p:style>
          <a:lnRef idx="2">
            <a:schemeClr val="accent6"/>
          </a:lnRef>
          <a:fillRef idx="1">
            <a:schemeClr val="lt1"/>
          </a:fillRef>
          <a:effectRef idx="0">
            <a:schemeClr val="accent6"/>
          </a:effectRef>
          <a:fontRef idx="minor">
            <a:schemeClr val="dk1"/>
          </a:fontRef>
        </p:style>
        <p:txBody>
          <a:bodyPr anchor="ctr"/>
          <a:lstStyle/>
          <a:p>
            <a:pPr>
              <a:defRPr/>
            </a:pPr>
            <a:r>
              <a:rPr lang="en-US" altLang="ko-KR" sz="1200" b="1" dirty="0" smtClean="0"/>
              <a:t>② STB ATT </a:t>
            </a:r>
            <a:r>
              <a:rPr lang="en-US" altLang="ko-KR" sz="1200" b="1" dirty="0" smtClean="0"/>
              <a:t>Program communication</a:t>
            </a:r>
            <a:endParaRPr lang="ko-KR" altLang="en-US" sz="1200" b="1" dirty="0"/>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9"/>
          <p:cNvSpPr>
            <a:spLocks noChangeArrowheads="1"/>
          </p:cNvSpPr>
          <p:nvPr/>
        </p:nvSpPr>
        <p:spPr bwMode="auto">
          <a:xfrm>
            <a:off x="214313" y="1976292"/>
            <a:ext cx="6429375" cy="6988196"/>
          </a:xfrm>
          <a:prstGeom prst="roundRect">
            <a:avLst>
              <a:gd name="adj" fmla="val 3815"/>
            </a:avLst>
          </a:prstGeom>
          <a:noFill/>
          <a:ln>
            <a:headEnd/>
            <a:tailEnd/>
          </a:ln>
        </p:spPr>
        <p:style>
          <a:lnRef idx="2">
            <a:schemeClr val="accent5"/>
          </a:lnRef>
          <a:fillRef idx="1">
            <a:schemeClr val="lt1"/>
          </a:fillRef>
          <a:effectRef idx="0">
            <a:schemeClr val="accent5"/>
          </a:effectRef>
          <a:fontRef idx="minor">
            <a:schemeClr val="dk1"/>
          </a:fontRef>
        </p:style>
        <p:txBody>
          <a:bodyPr wrap="none" anchor="ctr"/>
          <a:lstStyle/>
          <a:p>
            <a:pPr fontAlgn="auto">
              <a:spcBef>
                <a:spcPts val="0"/>
              </a:spcBef>
              <a:spcAft>
                <a:spcPts val="0"/>
              </a:spcAft>
              <a:defRPr/>
            </a:pPr>
            <a:endParaRPr kumimoji="0" lang="ko-KR" altLang="en-US"/>
          </a:p>
        </p:txBody>
      </p:sp>
      <p:grpSp>
        <p:nvGrpSpPr>
          <p:cNvPr id="3" name="그룹 2"/>
          <p:cNvGrpSpPr/>
          <p:nvPr/>
        </p:nvGrpSpPr>
        <p:grpSpPr>
          <a:xfrm>
            <a:off x="0" y="0"/>
            <a:ext cx="6858000" cy="512763"/>
            <a:chOff x="0" y="0"/>
            <a:chExt cx="6858000" cy="512763"/>
          </a:xfrm>
        </p:grpSpPr>
        <p:sp>
          <p:nvSpPr>
            <p:cNvPr id="4" name="직사각형 3"/>
            <p:cNvSpPr/>
            <p:nvPr/>
          </p:nvSpPr>
          <p:spPr>
            <a:xfrm>
              <a:off x="0" y="0"/>
              <a:ext cx="6858000" cy="500063"/>
            </a:xfrm>
            <a:prstGeom prst="rect">
              <a:avLst/>
            </a:prstGeom>
          </p:spPr>
          <p:style>
            <a:lnRef idx="1">
              <a:schemeClr val="accent6"/>
            </a:lnRef>
            <a:fillRef idx="3">
              <a:schemeClr val="accent6"/>
            </a:fillRef>
            <a:effectRef idx="2">
              <a:schemeClr val="accent6"/>
            </a:effectRef>
            <a:fontRef idx="minor">
              <a:schemeClr val="lt1"/>
            </a:fontRef>
          </p:style>
          <p:txBody>
            <a:bodyPr anchor="ctr"/>
            <a:lstStyle/>
            <a:p>
              <a:pPr algn="ctr" fontAlgn="auto">
                <a:spcBef>
                  <a:spcPts val="0"/>
                </a:spcBef>
                <a:spcAft>
                  <a:spcPts val="0"/>
                </a:spcAft>
                <a:defRPr/>
              </a:pPr>
              <a:endParaRPr kumimoji="0" lang="ko-KR" altLang="en-US"/>
            </a:p>
          </p:txBody>
        </p:sp>
        <p:pic>
          <p:nvPicPr>
            <p:cNvPr id="5" name="Picture 3"/>
            <p:cNvPicPr>
              <a:picLocks noChangeAspect="1" noChangeArrowheads="1"/>
            </p:cNvPicPr>
            <p:nvPr/>
          </p:nvPicPr>
          <p:blipFill>
            <a:blip r:embed="rId2" cstate="print"/>
            <a:srcRect/>
            <a:stretch>
              <a:fillRect/>
            </a:stretch>
          </p:blipFill>
          <p:spPr bwMode="auto">
            <a:xfrm>
              <a:off x="0" y="0"/>
              <a:ext cx="1358900" cy="512763"/>
            </a:xfrm>
            <a:prstGeom prst="rect">
              <a:avLst/>
            </a:prstGeom>
            <a:ln>
              <a:noFill/>
            </a:ln>
            <a:effectLst>
              <a:softEdge rad="63500"/>
            </a:effectLst>
          </p:spPr>
        </p:pic>
      </p:grpSp>
      <p:cxnSp>
        <p:nvCxnSpPr>
          <p:cNvPr id="6" name="직선 연결선 5"/>
          <p:cNvCxnSpPr/>
          <p:nvPr/>
        </p:nvCxnSpPr>
        <p:spPr>
          <a:xfrm>
            <a:off x="214313" y="1792758"/>
            <a:ext cx="6429375" cy="1588"/>
          </a:xfrm>
          <a:prstGeom prst="line">
            <a:avLst/>
          </a:prstGeom>
        </p:spPr>
        <p:style>
          <a:lnRef idx="2">
            <a:schemeClr val="accent6"/>
          </a:lnRef>
          <a:fillRef idx="0">
            <a:schemeClr val="accent6"/>
          </a:fillRef>
          <a:effectRef idx="1">
            <a:schemeClr val="accent6"/>
          </a:effectRef>
          <a:fontRef idx="minor">
            <a:schemeClr val="tx1"/>
          </a:fontRef>
        </p:style>
      </p:cxnSp>
      <p:sp>
        <p:nvSpPr>
          <p:cNvPr id="7" name="모서리가 둥근 직사각형 6"/>
          <p:cNvSpPr/>
          <p:nvPr/>
        </p:nvSpPr>
        <p:spPr>
          <a:xfrm>
            <a:off x="214313" y="1547664"/>
            <a:ext cx="2926655" cy="285750"/>
          </a:xfrm>
          <a:prstGeom prst="roundRect">
            <a:avLst/>
          </a:prstGeom>
        </p:spPr>
        <p:style>
          <a:lnRef idx="1">
            <a:schemeClr val="accent6"/>
          </a:lnRef>
          <a:fillRef idx="3">
            <a:schemeClr val="accent6"/>
          </a:fillRef>
          <a:effectRef idx="2">
            <a:schemeClr val="accent6"/>
          </a:effectRef>
          <a:fontRef idx="minor">
            <a:schemeClr val="lt1"/>
          </a:fontRef>
        </p:style>
        <p:txBody>
          <a:bodyPr anchor="ctr"/>
          <a:lstStyle/>
          <a:p>
            <a:pPr fontAlgn="auto">
              <a:spcBef>
                <a:spcPts val="0"/>
              </a:spcBef>
              <a:spcAft>
                <a:spcPts val="0"/>
              </a:spcAft>
              <a:defRPr/>
            </a:pPr>
            <a:r>
              <a:rPr kumimoji="0" lang="en-US" altLang="ko-KR" sz="1000" b="1" dirty="0" smtClean="0"/>
              <a:t>4.1 </a:t>
            </a:r>
            <a:r>
              <a:rPr kumimoji="0" lang="en-US" altLang="ko-KR" sz="1000" b="1" dirty="0" smtClean="0"/>
              <a:t>Process for screen adjustment</a:t>
            </a:r>
            <a:endParaRPr kumimoji="0" lang="en-US" altLang="ko-KR" sz="1000" b="1" dirty="0" smtClean="0"/>
          </a:p>
        </p:txBody>
      </p:sp>
      <p:sp>
        <p:nvSpPr>
          <p:cNvPr id="8" name="모서리가 둥근 직사각형 7"/>
          <p:cNvSpPr/>
          <p:nvPr/>
        </p:nvSpPr>
        <p:spPr bwMode="auto">
          <a:xfrm>
            <a:off x="214313" y="714375"/>
            <a:ext cx="6429375" cy="714375"/>
          </a:xfrm>
          <a:prstGeom prst="roundRect">
            <a:avLst/>
          </a:prstGeom>
        </p:spPr>
        <p:style>
          <a:lnRef idx="3">
            <a:schemeClr val="lt1"/>
          </a:lnRef>
          <a:fillRef idx="1">
            <a:schemeClr val="accent6"/>
          </a:fillRef>
          <a:effectRef idx="1">
            <a:schemeClr val="accent6"/>
          </a:effectRef>
          <a:fontRef idx="minor">
            <a:schemeClr val="lt1"/>
          </a:fontRef>
        </p:style>
        <p:txBody>
          <a:bodyPr anchor="ctr"/>
          <a:lstStyle/>
          <a:p>
            <a:pPr algn="ctr" fontAlgn="auto">
              <a:spcBef>
                <a:spcPts val="0"/>
              </a:spcBef>
              <a:spcAft>
                <a:spcPts val="0"/>
              </a:spcAft>
              <a:defRPr/>
            </a:pPr>
            <a:endParaRPr kumimoji="0" lang="ko-KR" altLang="en-US"/>
          </a:p>
        </p:txBody>
      </p:sp>
      <p:sp>
        <p:nvSpPr>
          <p:cNvPr id="9" name="모서리가 둥근 직사각형 8"/>
          <p:cNvSpPr/>
          <p:nvPr/>
        </p:nvSpPr>
        <p:spPr bwMode="auto">
          <a:xfrm>
            <a:off x="357188" y="785813"/>
            <a:ext cx="6143625" cy="581025"/>
          </a:xfrm>
          <a:prstGeom prst="roundRect">
            <a:avLst/>
          </a:prstGeom>
          <a:ln>
            <a:solidFill>
              <a:schemeClr val="accent6">
                <a:lumMod val="75000"/>
              </a:schemeClr>
            </a:solidFill>
          </a:ln>
        </p:spPr>
        <p:style>
          <a:lnRef idx="2">
            <a:schemeClr val="accent6"/>
          </a:lnRef>
          <a:fillRef idx="1">
            <a:schemeClr val="lt1"/>
          </a:fillRef>
          <a:effectRef idx="0">
            <a:schemeClr val="accent6"/>
          </a:effectRef>
          <a:fontRef idx="minor">
            <a:schemeClr val="dk1"/>
          </a:fontRef>
        </p:style>
        <p:txBody>
          <a:bodyPr anchor="ctr"/>
          <a:lstStyle/>
          <a:p>
            <a:pPr algn="ctr" fontAlgn="auto">
              <a:spcBef>
                <a:spcPts val="0"/>
              </a:spcBef>
              <a:spcAft>
                <a:spcPts val="0"/>
              </a:spcAft>
              <a:defRPr/>
            </a:pPr>
            <a:r>
              <a:rPr lang="en-US" altLang="ko-KR" sz="2000" dirty="0" smtClean="0">
                <a:latin typeface="HY견고딕" pitchFamily="18" charset="-127"/>
                <a:ea typeface="HY견고딕" pitchFamily="18" charset="-127"/>
              </a:rPr>
              <a:t>4</a:t>
            </a:r>
            <a:r>
              <a:rPr kumimoji="0" lang="en-US" altLang="ko-KR" sz="2000" dirty="0" smtClean="0">
                <a:latin typeface="HY견고딕" pitchFamily="18" charset="-127"/>
                <a:ea typeface="HY견고딕" pitchFamily="18" charset="-127"/>
              </a:rPr>
              <a:t>. Additional Information</a:t>
            </a:r>
            <a:endParaRPr kumimoji="0" lang="ko-KR" altLang="en-US" sz="2000" dirty="0">
              <a:latin typeface="HY견고딕" pitchFamily="18" charset="-127"/>
              <a:ea typeface="HY견고딕" pitchFamily="18" charset="-127"/>
            </a:endParaRPr>
          </a:p>
        </p:txBody>
      </p:sp>
      <p:sp>
        <p:nvSpPr>
          <p:cNvPr id="10" name="모서리가 둥근 직사각형 9"/>
          <p:cNvSpPr/>
          <p:nvPr/>
        </p:nvSpPr>
        <p:spPr>
          <a:xfrm>
            <a:off x="332656" y="2123728"/>
            <a:ext cx="6143625" cy="1080120"/>
          </a:xfrm>
          <a:prstGeom prst="roundRect">
            <a:avLst/>
          </a:prstGeom>
          <a:solidFill>
            <a:schemeClr val="bg1">
              <a:lumMod val="95000"/>
            </a:schemeClr>
          </a:solidFill>
          <a:ln>
            <a:solidFill>
              <a:schemeClr val="bg1"/>
            </a:solidFill>
          </a:ln>
        </p:spPr>
        <p:style>
          <a:lnRef idx="1">
            <a:schemeClr val="dk1"/>
          </a:lnRef>
          <a:fillRef idx="2">
            <a:schemeClr val="dk1"/>
          </a:fillRef>
          <a:effectRef idx="1">
            <a:schemeClr val="dk1"/>
          </a:effectRef>
          <a:fontRef idx="minor">
            <a:schemeClr val="dk1"/>
          </a:fontRef>
        </p:style>
        <p:txBody>
          <a:bodyPr anchor="ctr"/>
          <a:lstStyle/>
          <a:p>
            <a:pPr fontAlgn="auto">
              <a:spcBef>
                <a:spcPts val="0"/>
              </a:spcBef>
              <a:spcAft>
                <a:spcPts val="0"/>
              </a:spcAft>
              <a:defRPr/>
            </a:pPr>
            <a:r>
              <a:rPr lang="en-US" altLang="ko-KR" sz="1000" dirty="0"/>
              <a:t>Smart STB display the menu that requests screen adjustment when booting after factory reset or full batch. STB daemon has a "screen adjustment scenario" in text form, and it is loaded when it runs. </a:t>
            </a:r>
            <a:r>
              <a:rPr lang="en-US" altLang="ko-KR" sz="1000" dirty="0" smtClean="0"/>
              <a:t>And it </a:t>
            </a:r>
            <a:r>
              <a:rPr lang="en-US" altLang="ko-KR" sz="1000" dirty="0"/>
              <a:t>receives LOGIN messages from ATT programs when it runs. After run the screen adjustment scenario, authentication process will be run.</a:t>
            </a:r>
            <a:endParaRPr kumimoji="0" lang="ko-KR" altLang="en-US" sz="1000" dirty="0">
              <a:solidFill>
                <a:srgbClr val="002060"/>
              </a:solidFill>
              <a:ea typeface="HY중고딕" pitchFamily="18" charset="-127"/>
            </a:endParaRPr>
          </a:p>
        </p:txBody>
      </p:sp>
      <p:sp>
        <p:nvSpPr>
          <p:cNvPr id="12" name="직사각형 11"/>
          <p:cNvSpPr/>
          <p:nvPr/>
        </p:nvSpPr>
        <p:spPr>
          <a:xfrm>
            <a:off x="476672" y="3923928"/>
            <a:ext cx="1512168" cy="576064"/>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en-US" altLang="ko-KR" sz="1200" dirty="0" smtClean="0"/>
              <a:t>Full Patch</a:t>
            </a:r>
            <a:endParaRPr lang="ko-KR" altLang="en-US" sz="1200" dirty="0"/>
          </a:p>
        </p:txBody>
      </p:sp>
      <p:sp>
        <p:nvSpPr>
          <p:cNvPr id="13" name="모서리가 둥근 직사각형 12"/>
          <p:cNvSpPr/>
          <p:nvPr/>
        </p:nvSpPr>
        <p:spPr>
          <a:xfrm>
            <a:off x="332656" y="3419872"/>
            <a:ext cx="1800200" cy="288032"/>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altLang="ko-KR" sz="1200" b="1" dirty="0" smtClean="0"/>
              <a:t>STB </a:t>
            </a:r>
            <a:r>
              <a:rPr lang="en-US" altLang="ko-KR" sz="1200" b="1" dirty="0" smtClean="0"/>
              <a:t>and</a:t>
            </a:r>
            <a:r>
              <a:rPr lang="ko-KR" altLang="en-US" sz="1200" b="1" dirty="0" smtClean="0"/>
              <a:t> </a:t>
            </a:r>
            <a:r>
              <a:rPr lang="en-US" altLang="ko-KR" sz="1200" b="1" dirty="0" smtClean="0"/>
              <a:t>ATT </a:t>
            </a:r>
            <a:r>
              <a:rPr lang="en-US" altLang="ko-KR" sz="1200" b="1" dirty="0" smtClean="0"/>
              <a:t>Agency</a:t>
            </a:r>
            <a:endParaRPr lang="ko-KR" altLang="en-US" sz="1200" b="1" dirty="0"/>
          </a:p>
        </p:txBody>
      </p:sp>
      <p:sp>
        <p:nvSpPr>
          <p:cNvPr id="14" name="직사각형 13"/>
          <p:cNvSpPr/>
          <p:nvPr/>
        </p:nvSpPr>
        <p:spPr>
          <a:xfrm>
            <a:off x="332656" y="3779912"/>
            <a:ext cx="1800200" cy="5040560"/>
          </a:xfrm>
          <a:prstGeom prst="rect">
            <a:avLst/>
          </a:prstGeom>
          <a:noFill/>
          <a:ln w="31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5" name="아래쪽 화살표 14"/>
          <p:cNvSpPr/>
          <p:nvPr/>
        </p:nvSpPr>
        <p:spPr>
          <a:xfrm>
            <a:off x="1052736" y="4644008"/>
            <a:ext cx="360040" cy="144016"/>
          </a:xfrm>
          <a:prstGeom prst="downArrow">
            <a:avLst/>
          </a:prstGeom>
        </p:spPr>
        <p:style>
          <a:lnRef idx="1">
            <a:schemeClr val="accent5"/>
          </a:lnRef>
          <a:fillRef idx="2">
            <a:schemeClr val="accent5"/>
          </a:fillRef>
          <a:effectRef idx="1">
            <a:schemeClr val="accent5"/>
          </a:effectRef>
          <a:fontRef idx="minor">
            <a:schemeClr val="dk1"/>
          </a:fontRef>
        </p:style>
        <p:txBody>
          <a:bodyPr rtlCol="0" anchor="ctr"/>
          <a:lstStyle/>
          <a:p>
            <a:pPr algn="ctr"/>
            <a:endParaRPr lang="ko-KR" altLang="en-US"/>
          </a:p>
        </p:txBody>
      </p:sp>
      <p:sp>
        <p:nvSpPr>
          <p:cNvPr id="16" name="직사각형 15"/>
          <p:cNvSpPr/>
          <p:nvPr/>
        </p:nvSpPr>
        <p:spPr>
          <a:xfrm>
            <a:off x="476672" y="5868144"/>
            <a:ext cx="1512168" cy="792088"/>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en-US" altLang="ko-KR" sz="1200" dirty="0" smtClean="0"/>
              <a:t>Screen Adjustment</a:t>
            </a:r>
            <a:endParaRPr lang="en-US" altLang="ko-KR" sz="1200" dirty="0" smtClean="0"/>
          </a:p>
          <a:p>
            <a:pPr algn="ctr"/>
            <a:r>
              <a:rPr lang="en-US" altLang="ko-KR" sz="1200" dirty="0" smtClean="0"/>
              <a:t>Or</a:t>
            </a:r>
          </a:p>
          <a:p>
            <a:pPr algn="ctr"/>
            <a:r>
              <a:rPr lang="en-US" altLang="ko-KR" sz="1200" dirty="0" smtClean="0"/>
              <a:t>Authentication screen</a:t>
            </a:r>
            <a:endParaRPr lang="ko-KR" altLang="en-US" sz="1200" dirty="0"/>
          </a:p>
        </p:txBody>
      </p:sp>
      <p:sp>
        <p:nvSpPr>
          <p:cNvPr id="18" name="모서리가 둥근 직사각형 17"/>
          <p:cNvSpPr/>
          <p:nvPr/>
        </p:nvSpPr>
        <p:spPr>
          <a:xfrm>
            <a:off x="2564904" y="3419872"/>
            <a:ext cx="1800200" cy="288032"/>
          </a:xfrm>
          <a:prstGeom prst="round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r>
              <a:rPr lang="en-US" altLang="ko-KR" sz="1200" b="1" dirty="0" smtClean="0"/>
              <a:t>STB </a:t>
            </a:r>
            <a:r>
              <a:rPr lang="en-US" altLang="ko-KR" sz="1200" b="1" dirty="0" err="1" smtClean="0"/>
              <a:t>Deamon</a:t>
            </a:r>
            <a:endParaRPr lang="ko-KR" altLang="en-US" sz="1200" b="1" dirty="0"/>
          </a:p>
        </p:txBody>
      </p:sp>
      <p:sp>
        <p:nvSpPr>
          <p:cNvPr id="19" name="직사각형 18"/>
          <p:cNvSpPr/>
          <p:nvPr/>
        </p:nvSpPr>
        <p:spPr>
          <a:xfrm>
            <a:off x="2564904" y="3779912"/>
            <a:ext cx="1800200" cy="5040560"/>
          </a:xfrm>
          <a:prstGeom prst="rect">
            <a:avLst/>
          </a:prstGeom>
          <a:noFill/>
          <a:ln w="31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20" name="아래쪽 화살표 19"/>
          <p:cNvSpPr/>
          <p:nvPr/>
        </p:nvSpPr>
        <p:spPr>
          <a:xfrm>
            <a:off x="1052736" y="6804248"/>
            <a:ext cx="360040" cy="936104"/>
          </a:xfrm>
          <a:prstGeom prst="downArrow">
            <a:avLst/>
          </a:prstGeom>
        </p:spPr>
        <p:style>
          <a:lnRef idx="1">
            <a:schemeClr val="accent5"/>
          </a:lnRef>
          <a:fillRef idx="2">
            <a:schemeClr val="accent5"/>
          </a:fillRef>
          <a:effectRef idx="1">
            <a:schemeClr val="accent5"/>
          </a:effectRef>
          <a:fontRef idx="minor">
            <a:schemeClr val="dk1"/>
          </a:fontRef>
        </p:style>
        <p:txBody>
          <a:bodyPr rtlCol="0" anchor="ctr"/>
          <a:lstStyle/>
          <a:p>
            <a:pPr algn="ctr"/>
            <a:endParaRPr lang="ko-KR" altLang="en-US"/>
          </a:p>
        </p:txBody>
      </p:sp>
      <p:sp>
        <p:nvSpPr>
          <p:cNvPr id="21" name="직사각형 20"/>
          <p:cNvSpPr/>
          <p:nvPr/>
        </p:nvSpPr>
        <p:spPr>
          <a:xfrm>
            <a:off x="476672" y="7884368"/>
            <a:ext cx="1512168" cy="576064"/>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en-US" altLang="ko-KR" sz="1200" dirty="0" smtClean="0"/>
              <a:t>Screen adjustment</a:t>
            </a:r>
            <a:endParaRPr lang="en-US" altLang="ko-KR" sz="1200" dirty="0" smtClean="0"/>
          </a:p>
        </p:txBody>
      </p:sp>
      <p:sp>
        <p:nvSpPr>
          <p:cNvPr id="22" name="직사각형 21"/>
          <p:cNvSpPr/>
          <p:nvPr/>
        </p:nvSpPr>
        <p:spPr>
          <a:xfrm>
            <a:off x="476672" y="4860032"/>
            <a:ext cx="1512168" cy="576064"/>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en-US" altLang="ko-KR" sz="1200" dirty="0" smtClean="0"/>
              <a:t>STB </a:t>
            </a:r>
            <a:r>
              <a:rPr lang="en-US" altLang="ko-KR" sz="1200" dirty="0" err="1" smtClean="0"/>
              <a:t>Deamon</a:t>
            </a:r>
            <a:r>
              <a:rPr lang="en-US" altLang="ko-KR" sz="1200" dirty="0" smtClean="0"/>
              <a:t> Installation</a:t>
            </a:r>
            <a:endParaRPr lang="ko-KR" altLang="en-US" sz="1200" dirty="0"/>
          </a:p>
        </p:txBody>
      </p:sp>
      <p:sp>
        <p:nvSpPr>
          <p:cNvPr id="23" name="아래쪽 화살표 22"/>
          <p:cNvSpPr/>
          <p:nvPr/>
        </p:nvSpPr>
        <p:spPr>
          <a:xfrm>
            <a:off x="1052736" y="5580112"/>
            <a:ext cx="360040" cy="144016"/>
          </a:xfrm>
          <a:prstGeom prst="downArrow">
            <a:avLst/>
          </a:prstGeom>
        </p:spPr>
        <p:style>
          <a:lnRef idx="1">
            <a:schemeClr val="accent5"/>
          </a:lnRef>
          <a:fillRef idx="2">
            <a:schemeClr val="accent5"/>
          </a:fillRef>
          <a:effectRef idx="1">
            <a:schemeClr val="accent5"/>
          </a:effectRef>
          <a:fontRef idx="minor">
            <a:schemeClr val="dk1"/>
          </a:fontRef>
        </p:style>
        <p:txBody>
          <a:bodyPr rtlCol="0" anchor="ctr"/>
          <a:lstStyle/>
          <a:p>
            <a:pPr algn="ctr"/>
            <a:endParaRPr lang="ko-KR" altLang="en-US"/>
          </a:p>
        </p:txBody>
      </p:sp>
      <p:sp>
        <p:nvSpPr>
          <p:cNvPr id="24" name="직사각형 23"/>
          <p:cNvSpPr/>
          <p:nvPr/>
        </p:nvSpPr>
        <p:spPr>
          <a:xfrm>
            <a:off x="2708920" y="4860032"/>
            <a:ext cx="1512168" cy="576064"/>
          </a:xfrm>
          <a:prstGeom prst="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n-US" altLang="ko-KR" sz="1200" dirty="0" smtClean="0"/>
              <a:t>ATT </a:t>
            </a:r>
            <a:r>
              <a:rPr lang="en-US" altLang="ko-KR" sz="1200" dirty="0" smtClean="0"/>
              <a:t>preparation</a:t>
            </a:r>
            <a:endParaRPr lang="ko-KR" altLang="en-US" sz="1200" dirty="0"/>
          </a:p>
        </p:txBody>
      </p:sp>
      <p:sp>
        <p:nvSpPr>
          <p:cNvPr id="25" name="직사각형 24"/>
          <p:cNvSpPr/>
          <p:nvPr/>
        </p:nvSpPr>
        <p:spPr>
          <a:xfrm>
            <a:off x="2708920" y="5868144"/>
            <a:ext cx="1512168" cy="576064"/>
          </a:xfrm>
          <a:prstGeom prst="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n-US" altLang="ko-KR" sz="1200" dirty="0" smtClean="0"/>
              <a:t>Run Screen adjustment process</a:t>
            </a:r>
            <a:endParaRPr lang="ko-KR" altLang="en-US" sz="1200" dirty="0"/>
          </a:p>
        </p:txBody>
      </p:sp>
      <p:sp>
        <p:nvSpPr>
          <p:cNvPr id="28" name="아래쪽 화살표 27"/>
          <p:cNvSpPr/>
          <p:nvPr/>
        </p:nvSpPr>
        <p:spPr>
          <a:xfrm>
            <a:off x="3284984" y="5580112"/>
            <a:ext cx="360040" cy="144016"/>
          </a:xfrm>
          <a:prstGeom prst="downArrow">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ko-KR" altLang="en-US"/>
          </a:p>
        </p:txBody>
      </p:sp>
      <p:sp>
        <p:nvSpPr>
          <p:cNvPr id="29" name="모서리가 둥근 사각형 설명선 28"/>
          <p:cNvSpPr/>
          <p:nvPr/>
        </p:nvSpPr>
        <p:spPr>
          <a:xfrm>
            <a:off x="4509120" y="5868143"/>
            <a:ext cx="2016224" cy="1459905"/>
          </a:xfrm>
          <a:prstGeom prst="wedgeRoundRectCallout">
            <a:avLst>
              <a:gd name="adj1" fmla="val -63044"/>
              <a:gd name="adj2" fmla="val -27288"/>
              <a:gd name="adj3" fmla="val 16667"/>
            </a:avLst>
          </a:prstGeom>
        </p:spPr>
        <p:style>
          <a:lnRef idx="1">
            <a:schemeClr val="accent3"/>
          </a:lnRef>
          <a:fillRef idx="2">
            <a:schemeClr val="accent3"/>
          </a:fillRef>
          <a:effectRef idx="1">
            <a:schemeClr val="accent3"/>
          </a:effectRef>
          <a:fontRef idx="minor">
            <a:schemeClr val="dk1"/>
          </a:fontRef>
        </p:style>
        <p:txBody>
          <a:bodyPr rtlCol="0" anchor="ctr"/>
          <a:lstStyle/>
          <a:p>
            <a:r>
              <a:rPr lang="en-US" altLang="ko-KR" sz="1000" dirty="0" smtClean="0">
                <a:latin typeface="+mn-ea"/>
              </a:rPr>
              <a:t>When </a:t>
            </a:r>
            <a:r>
              <a:rPr lang="en-US" altLang="ko-KR" sz="1000" dirty="0">
                <a:latin typeface="+mn-ea"/>
              </a:rPr>
              <a:t>receiving LOGIN commands from ATT </a:t>
            </a:r>
            <a:r>
              <a:rPr lang="en-US" altLang="ko-KR" sz="1000" dirty="0" smtClean="0">
                <a:latin typeface="+mn-ea"/>
              </a:rPr>
              <a:t>program, run screen adjust-</a:t>
            </a:r>
            <a:r>
              <a:rPr lang="en-US" altLang="ko-KR" sz="1000" dirty="0" err="1" smtClean="0">
                <a:latin typeface="+mn-ea"/>
              </a:rPr>
              <a:t>ment</a:t>
            </a:r>
            <a:r>
              <a:rPr lang="en-US" altLang="ko-KR" sz="1000" dirty="0" smtClean="0">
                <a:latin typeface="+mn-ea"/>
              </a:rPr>
              <a:t> </a:t>
            </a:r>
            <a:r>
              <a:rPr lang="en-US" altLang="ko-KR" sz="1000" dirty="0">
                <a:latin typeface="+mn-ea"/>
              </a:rPr>
              <a:t>scenario, and </a:t>
            </a:r>
            <a:r>
              <a:rPr lang="en-US" altLang="ko-KR" sz="1000" dirty="0" smtClean="0">
                <a:latin typeface="+mn-ea"/>
              </a:rPr>
              <a:t>then run authentication.</a:t>
            </a:r>
            <a:endParaRPr lang="en-US" altLang="ko-KR" sz="1000" dirty="0" smtClean="0">
              <a:latin typeface="+mn-ea"/>
            </a:endParaRPr>
          </a:p>
          <a:p>
            <a:r>
              <a:rPr lang="en-US" altLang="ko-KR" sz="1000" dirty="0">
                <a:latin typeface="+mn-ea"/>
              </a:rPr>
              <a:t>Perform the screen </a:t>
            </a:r>
            <a:r>
              <a:rPr lang="en-US" altLang="ko-KR" sz="1000" dirty="0" smtClean="0">
                <a:latin typeface="+mn-ea"/>
              </a:rPr>
              <a:t>adjust-</a:t>
            </a:r>
            <a:r>
              <a:rPr lang="en-US" altLang="ko-KR" sz="1000" dirty="0" err="1" smtClean="0">
                <a:latin typeface="+mn-ea"/>
              </a:rPr>
              <a:t>ment</a:t>
            </a:r>
            <a:r>
              <a:rPr lang="en-US" altLang="ko-KR" sz="1000" dirty="0" smtClean="0">
                <a:latin typeface="+mn-ea"/>
              </a:rPr>
              <a:t> </a:t>
            </a:r>
            <a:r>
              <a:rPr lang="en-US" altLang="ko-KR" sz="1000" dirty="0">
                <a:latin typeface="+mn-ea"/>
              </a:rPr>
              <a:t>scenario, even if the authentication window is </a:t>
            </a:r>
            <a:r>
              <a:rPr lang="en-US" altLang="ko-KR" sz="1000" dirty="0" smtClean="0">
                <a:latin typeface="+mn-ea"/>
              </a:rPr>
              <a:t>opened</a:t>
            </a:r>
            <a:endParaRPr lang="ko-KR" altLang="en-US" sz="1000" dirty="0">
              <a:latin typeface="+mn-ea"/>
            </a:endParaRPr>
          </a:p>
        </p:txBody>
      </p:sp>
      <p:sp>
        <p:nvSpPr>
          <p:cNvPr id="30" name="아래쪽 화살표 29"/>
          <p:cNvSpPr/>
          <p:nvPr/>
        </p:nvSpPr>
        <p:spPr>
          <a:xfrm>
            <a:off x="3284984" y="6588224"/>
            <a:ext cx="360040" cy="1152128"/>
          </a:xfrm>
          <a:prstGeom prst="downArrow">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ko-KR" altLang="en-US"/>
          </a:p>
        </p:txBody>
      </p:sp>
      <p:sp>
        <p:nvSpPr>
          <p:cNvPr id="31" name="직사각형 30"/>
          <p:cNvSpPr/>
          <p:nvPr/>
        </p:nvSpPr>
        <p:spPr>
          <a:xfrm>
            <a:off x="2708920" y="7884368"/>
            <a:ext cx="1512168" cy="792088"/>
          </a:xfrm>
          <a:prstGeom prst="rect">
            <a:avLst/>
          </a:prstGeom>
        </p:spPr>
        <p:style>
          <a:lnRef idx="1">
            <a:schemeClr val="accent6"/>
          </a:lnRef>
          <a:fillRef idx="2">
            <a:schemeClr val="accent6"/>
          </a:fillRef>
          <a:effectRef idx="1">
            <a:schemeClr val="accent6"/>
          </a:effectRef>
          <a:fontRef idx="minor">
            <a:schemeClr val="dk1"/>
          </a:fontRef>
        </p:style>
        <p:txBody>
          <a:bodyPr rtlCol="0" anchor="ctr"/>
          <a:lstStyle/>
          <a:p>
            <a:r>
              <a:rPr lang="en-US" altLang="ko-KR" sz="1000" dirty="0"/>
              <a:t>Allow screen </a:t>
            </a:r>
            <a:r>
              <a:rPr lang="en-US" altLang="ko-KR" sz="1000" dirty="0" smtClean="0"/>
              <a:t>adjust-</a:t>
            </a:r>
            <a:r>
              <a:rPr lang="en-US" altLang="ko-KR" sz="1000" dirty="0" err="1" smtClean="0"/>
              <a:t>ment</a:t>
            </a:r>
            <a:r>
              <a:rPr lang="en-US" altLang="ko-KR" sz="1000" dirty="0" smtClean="0"/>
              <a:t> menu to </a:t>
            </a:r>
            <a:r>
              <a:rPr lang="en-US" altLang="ko-KR" sz="1000" dirty="0"/>
              <a:t>be opened when ATT is </a:t>
            </a:r>
            <a:r>
              <a:rPr lang="en-US" altLang="ko-KR" sz="1000" dirty="0" smtClean="0"/>
              <a:t>ran </a:t>
            </a:r>
            <a:r>
              <a:rPr lang="en-US" altLang="ko-KR" sz="1000" dirty="0"/>
              <a:t>and reset</a:t>
            </a:r>
            <a:endParaRPr lang="ko-KR" altLang="en-US" sz="1000" dirty="0">
              <a:solidFill>
                <a:srgbClr val="FF0000"/>
              </a:solidFill>
            </a:endParaRPr>
          </a:p>
        </p:txBody>
      </p:sp>
      <p:cxnSp>
        <p:nvCxnSpPr>
          <p:cNvPr id="33" name="꺾인 연결선 32"/>
          <p:cNvCxnSpPr>
            <a:stCxn id="22" idx="3"/>
            <a:endCxn id="18" idx="1"/>
          </p:cNvCxnSpPr>
          <p:nvPr/>
        </p:nvCxnSpPr>
        <p:spPr>
          <a:xfrm flipV="1">
            <a:off x="1988840" y="3563888"/>
            <a:ext cx="576064" cy="1584176"/>
          </a:xfrm>
          <a:prstGeom prst="bentConnector3">
            <a:avLst>
              <a:gd name="adj1" fmla="val 50000"/>
            </a:avLst>
          </a:prstGeom>
          <a:ln>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35" name="직사각형 34"/>
          <p:cNvSpPr/>
          <p:nvPr/>
        </p:nvSpPr>
        <p:spPr>
          <a:xfrm>
            <a:off x="4581128" y="4067944"/>
            <a:ext cx="1895152" cy="1512168"/>
          </a:xfrm>
          <a:prstGeom prst="rect">
            <a:avLst/>
          </a:prstGeom>
          <a:solidFill>
            <a:schemeClr val="bg2">
              <a:lumMod val="90000"/>
            </a:schemeClr>
          </a:solidFill>
          <a:ln w="3175">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ko-KR" sz="1000" dirty="0" smtClean="0">
                <a:solidFill>
                  <a:schemeClr val="tx1"/>
                </a:solidFill>
              </a:rPr>
              <a:t>12,1000</a:t>
            </a:r>
          </a:p>
          <a:p>
            <a:pPr algn="ctr"/>
            <a:r>
              <a:rPr lang="en-US" altLang="ko-KR" sz="1000" dirty="0" smtClean="0">
                <a:solidFill>
                  <a:schemeClr val="tx1"/>
                </a:solidFill>
              </a:rPr>
              <a:t>12,1000</a:t>
            </a:r>
          </a:p>
          <a:p>
            <a:pPr algn="ctr"/>
            <a:r>
              <a:rPr lang="en-US" altLang="ko-KR" sz="1000" dirty="0" smtClean="0">
                <a:solidFill>
                  <a:schemeClr val="tx1"/>
                </a:solidFill>
              </a:rPr>
              <a:t>12,1000</a:t>
            </a:r>
            <a:endParaRPr lang="ko-KR" altLang="en-US" sz="1000" dirty="0" smtClean="0">
              <a:solidFill>
                <a:schemeClr val="tx1"/>
              </a:solidFill>
            </a:endParaRPr>
          </a:p>
          <a:p>
            <a:pPr algn="ctr"/>
            <a:r>
              <a:rPr lang="en-US" altLang="ko-KR" sz="1000" dirty="0" smtClean="0">
                <a:solidFill>
                  <a:schemeClr val="tx1"/>
                </a:solidFill>
              </a:rPr>
              <a:t>12,1000</a:t>
            </a:r>
            <a:endParaRPr lang="ko-KR" altLang="en-US" sz="1000" dirty="0" smtClean="0">
              <a:solidFill>
                <a:schemeClr val="tx1"/>
              </a:solidFill>
            </a:endParaRPr>
          </a:p>
          <a:p>
            <a:pPr algn="ctr"/>
            <a:r>
              <a:rPr lang="en-US" altLang="ko-KR" sz="1000" dirty="0" smtClean="0">
                <a:solidFill>
                  <a:schemeClr val="tx1"/>
                </a:solidFill>
              </a:rPr>
              <a:t>12,1000</a:t>
            </a:r>
            <a:endParaRPr lang="ko-KR" altLang="en-US" sz="1000" dirty="0" smtClean="0">
              <a:solidFill>
                <a:schemeClr val="tx1"/>
              </a:solidFill>
            </a:endParaRPr>
          </a:p>
          <a:p>
            <a:pPr algn="ctr"/>
            <a:r>
              <a:rPr lang="en-US" altLang="ko-KR" sz="1000" dirty="0" smtClean="0">
                <a:solidFill>
                  <a:schemeClr val="tx1"/>
                </a:solidFill>
              </a:rPr>
              <a:t>12,1000</a:t>
            </a:r>
            <a:endParaRPr lang="ko-KR" altLang="en-US" sz="1000" dirty="0" smtClean="0">
              <a:solidFill>
                <a:schemeClr val="tx1"/>
              </a:solidFill>
            </a:endParaRPr>
          </a:p>
          <a:p>
            <a:pPr algn="ctr"/>
            <a:r>
              <a:rPr lang="en-US" altLang="ko-KR" sz="1000" dirty="0" smtClean="0">
                <a:solidFill>
                  <a:schemeClr val="tx1"/>
                </a:solidFill>
              </a:rPr>
              <a:t>12,1000</a:t>
            </a:r>
            <a:endParaRPr lang="ko-KR" altLang="en-US" sz="1000" dirty="0" smtClean="0">
              <a:solidFill>
                <a:schemeClr val="tx1"/>
              </a:solidFill>
            </a:endParaRPr>
          </a:p>
          <a:p>
            <a:pPr algn="ctr"/>
            <a:r>
              <a:rPr lang="en-US" altLang="ko-KR" sz="1000" dirty="0" smtClean="0">
                <a:solidFill>
                  <a:schemeClr val="tx1"/>
                </a:solidFill>
              </a:rPr>
              <a:t>12,1000</a:t>
            </a:r>
            <a:endParaRPr lang="ko-KR" altLang="en-US" sz="1000" dirty="0" smtClean="0">
              <a:solidFill>
                <a:schemeClr val="tx1"/>
              </a:solidFill>
            </a:endParaRPr>
          </a:p>
        </p:txBody>
      </p:sp>
      <p:sp>
        <p:nvSpPr>
          <p:cNvPr id="36" name="직사각형 35"/>
          <p:cNvSpPr/>
          <p:nvPr/>
        </p:nvSpPr>
        <p:spPr>
          <a:xfrm>
            <a:off x="4581127" y="3491880"/>
            <a:ext cx="1895153" cy="576064"/>
          </a:xfrm>
          <a:prstGeom prst="rect">
            <a:avLst/>
          </a:prstGeom>
          <a:solidFill>
            <a:schemeClr val="bg2">
              <a:lumMod val="50000"/>
            </a:schemeClr>
          </a:solidFill>
          <a:ln w="3175">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altLang="ko-KR" sz="1000" b="1" dirty="0" smtClean="0">
                <a:solidFill>
                  <a:schemeClr val="tx1"/>
                </a:solidFill>
              </a:rPr>
              <a:t>Screen Adjustment Scenario</a:t>
            </a:r>
          </a:p>
          <a:p>
            <a:r>
              <a:rPr lang="en-US" altLang="ko-KR" sz="1000" dirty="0" smtClean="0">
                <a:solidFill>
                  <a:schemeClr val="tx1"/>
                </a:solidFill>
              </a:rPr>
              <a:t>(STB </a:t>
            </a:r>
            <a:r>
              <a:rPr lang="en-US" altLang="ko-KR" sz="1000" dirty="0" err="1" smtClean="0">
                <a:solidFill>
                  <a:schemeClr val="tx1"/>
                </a:solidFill>
              </a:rPr>
              <a:t>deamon</a:t>
            </a:r>
            <a:r>
              <a:rPr lang="en-US" altLang="ko-KR" sz="1000" dirty="0" smtClean="0">
                <a:solidFill>
                  <a:schemeClr val="tx1"/>
                </a:solidFill>
              </a:rPr>
              <a:t> has text file)</a:t>
            </a:r>
            <a:endParaRPr lang="ko-KR" altLang="en-US" sz="1000" dirty="0" smtClean="0">
              <a:solidFill>
                <a:schemeClr val="tx1"/>
              </a:solidFill>
            </a:endParaRPr>
          </a:p>
        </p:txBody>
      </p:sp>
      <p:sp>
        <p:nvSpPr>
          <p:cNvPr id="37" name="모서리가 둥근 사각형 설명선 36"/>
          <p:cNvSpPr/>
          <p:nvPr/>
        </p:nvSpPr>
        <p:spPr>
          <a:xfrm>
            <a:off x="4509120" y="7956376"/>
            <a:ext cx="2016224" cy="648072"/>
          </a:xfrm>
          <a:prstGeom prst="wedgeRoundRectCallout">
            <a:avLst>
              <a:gd name="adj1" fmla="val -63044"/>
              <a:gd name="adj2" fmla="val -27288"/>
              <a:gd name="adj3" fmla="val 16667"/>
            </a:avLst>
          </a:prstGeom>
        </p:spPr>
        <p:style>
          <a:lnRef idx="1">
            <a:schemeClr val="accent3"/>
          </a:lnRef>
          <a:fillRef idx="2">
            <a:schemeClr val="accent3"/>
          </a:fillRef>
          <a:effectRef idx="1">
            <a:schemeClr val="accent3"/>
          </a:effectRef>
          <a:fontRef idx="minor">
            <a:schemeClr val="dk1"/>
          </a:fontRef>
        </p:style>
        <p:txBody>
          <a:bodyPr rtlCol="0" anchor="ctr"/>
          <a:lstStyle/>
          <a:p>
            <a:r>
              <a:rPr lang="en-US" altLang="ko-KR" sz="1000" dirty="0"/>
              <a:t>The screen adjustment </a:t>
            </a:r>
            <a:r>
              <a:rPr lang="en-US" altLang="ko-KR" sz="1000" dirty="0" smtClean="0"/>
              <a:t>menu </a:t>
            </a:r>
            <a:r>
              <a:rPr lang="en-US" altLang="ko-KR" sz="1000" dirty="0"/>
              <a:t>should be displayed when </a:t>
            </a:r>
            <a:r>
              <a:rPr lang="en-US" altLang="ko-KR" sz="1000" dirty="0" smtClean="0"/>
              <a:t>it installed in the </a:t>
            </a:r>
            <a:r>
              <a:rPr lang="en-US" altLang="ko-KR" sz="1000" dirty="0"/>
              <a:t>customer's house.</a:t>
            </a:r>
            <a:endParaRPr lang="ko-KR" altLang="en-US" sz="1000" dirty="0"/>
          </a:p>
        </p:txBody>
      </p:sp>
      <p:sp>
        <p:nvSpPr>
          <p:cNvPr id="38" name="TextBox 37"/>
          <p:cNvSpPr txBox="1"/>
          <p:nvPr/>
        </p:nvSpPr>
        <p:spPr>
          <a:xfrm>
            <a:off x="793828" y="7020272"/>
            <a:ext cx="865301" cy="307777"/>
          </a:xfrm>
          <a:prstGeom prst="rect">
            <a:avLst/>
          </a:prstGeom>
          <a:noFill/>
        </p:spPr>
        <p:txBody>
          <a:bodyPr wrap="none" rtlCol="0">
            <a:spAutoFit/>
          </a:bodyPr>
          <a:lstStyle/>
          <a:p>
            <a:r>
              <a:rPr lang="en-US" altLang="ko-KR" sz="1400" dirty="0" smtClean="0"/>
              <a:t>Run ATT</a:t>
            </a:r>
            <a:endParaRPr lang="ko-KR" altLang="en-US" sz="1400" dirty="0"/>
          </a:p>
        </p:txBody>
      </p:sp>
      <p:sp>
        <p:nvSpPr>
          <p:cNvPr id="39" name="TextBox 38"/>
          <p:cNvSpPr txBox="1"/>
          <p:nvPr/>
        </p:nvSpPr>
        <p:spPr>
          <a:xfrm>
            <a:off x="3026076" y="7020272"/>
            <a:ext cx="865301" cy="307777"/>
          </a:xfrm>
          <a:prstGeom prst="rect">
            <a:avLst/>
          </a:prstGeom>
          <a:noFill/>
        </p:spPr>
        <p:txBody>
          <a:bodyPr wrap="none" rtlCol="0">
            <a:spAutoFit/>
          </a:bodyPr>
          <a:lstStyle/>
          <a:p>
            <a:r>
              <a:rPr lang="en-US" altLang="ko-KR" sz="1400" dirty="0" smtClean="0"/>
              <a:t>Run ATT</a:t>
            </a:r>
            <a:endParaRPr lang="ko-KR" altLang="en-US" sz="1400" dirty="0"/>
          </a:p>
        </p:txBody>
      </p:sp>
      <p:sp>
        <p:nvSpPr>
          <p:cNvPr id="34" name="슬라이드 번호 개체 틀 33"/>
          <p:cNvSpPr>
            <a:spLocks noGrp="1"/>
          </p:cNvSpPr>
          <p:nvPr>
            <p:ph type="sldNum" sz="quarter" idx="12"/>
          </p:nvPr>
        </p:nvSpPr>
        <p:spPr>
          <a:xfrm>
            <a:off x="5213176" y="8693679"/>
            <a:ext cx="1600200" cy="486833"/>
          </a:xfrm>
        </p:spPr>
        <p:txBody>
          <a:bodyPr/>
          <a:lstStyle/>
          <a:p>
            <a:fld id="{4AFB1CAC-E0B2-4E67-BA47-1772C30776A2}" type="slidenum">
              <a:rPr lang="ko-KR" altLang="en-US" smtClean="0"/>
              <a:pPr/>
              <a:t>27</a:t>
            </a:fld>
            <a:endParaRPr lang="ko-KR" altLang="en-US"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그룹 2"/>
          <p:cNvGrpSpPr/>
          <p:nvPr/>
        </p:nvGrpSpPr>
        <p:grpSpPr>
          <a:xfrm>
            <a:off x="0" y="0"/>
            <a:ext cx="6858000" cy="512763"/>
            <a:chOff x="0" y="0"/>
            <a:chExt cx="6858000" cy="512763"/>
          </a:xfrm>
        </p:grpSpPr>
        <p:sp>
          <p:nvSpPr>
            <p:cNvPr id="4" name="직사각형 3"/>
            <p:cNvSpPr/>
            <p:nvPr/>
          </p:nvSpPr>
          <p:spPr>
            <a:xfrm>
              <a:off x="0" y="0"/>
              <a:ext cx="6858000" cy="500063"/>
            </a:xfrm>
            <a:prstGeom prst="rect">
              <a:avLst/>
            </a:prstGeom>
          </p:spPr>
          <p:style>
            <a:lnRef idx="1">
              <a:schemeClr val="accent6"/>
            </a:lnRef>
            <a:fillRef idx="3">
              <a:schemeClr val="accent6"/>
            </a:fillRef>
            <a:effectRef idx="2">
              <a:schemeClr val="accent6"/>
            </a:effectRef>
            <a:fontRef idx="minor">
              <a:schemeClr val="lt1"/>
            </a:fontRef>
          </p:style>
          <p:txBody>
            <a:bodyPr anchor="ctr"/>
            <a:lstStyle/>
            <a:p>
              <a:pPr algn="ctr" fontAlgn="auto">
                <a:spcBef>
                  <a:spcPts val="0"/>
                </a:spcBef>
                <a:spcAft>
                  <a:spcPts val="0"/>
                </a:spcAft>
                <a:defRPr/>
              </a:pPr>
              <a:endParaRPr kumimoji="0" lang="ko-KR" altLang="en-US"/>
            </a:p>
          </p:txBody>
        </p:sp>
        <p:pic>
          <p:nvPicPr>
            <p:cNvPr id="5" name="Picture 3"/>
            <p:cNvPicPr>
              <a:picLocks noChangeAspect="1" noChangeArrowheads="1"/>
            </p:cNvPicPr>
            <p:nvPr/>
          </p:nvPicPr>
          <p:blipFill>
            <a:blip r:embed="rId2" cstate="print"/>
            <a:srcRect/>
            <a:stretch>
              <a:fillRect/>
            </a:stretch>
          </p:blipFill>
          <p:spPr bwMode="auto">
            <a:xfrm>
              <a:off x="0" y="0"/>
              <a:ext cx="1358900" cy="512763"/>
            </a:xfrm>
            <a:prstGeom prst="rect">
              <a:avLst/>
            </a:prstGeom>
            <a:ln>
              <a:noFill/>
            </a:ln>
            <a:effectLst>
              <a:softEdge rad="63500"/>
            </a:effectLst>
          </p:spPr>
        </p:pic>
      </p:grpSp>
      <p:sp>
        <p:nvSpPr>
          <p:cNvPr id="6" name="AutoShape 9"/>
          <p:cNvSpPr>
            <a:spLocks noChangeArrowheads="1"/>
          </p:cNvSpPr>
          <p:nvPr/>
        </p:nvSpPr>
        <p:spPr bwMode="auto">
          <a:xfrm>
            <a:off x="214313" y="971600"/>
            <a:ext cx="6429375" cy="7992888"/>
          </a:xfrm>
          <a:prstGeom prst="roundRect">
            <a:avLst>
              <a:gd name="adj" fmla="val 3815"/>
            </a:avLst>
          </a:prstGeom>
          <a:noFill/>
          <a:ln>
            <a:headEnd/>
            <a:tailEnd/>
          </a:ln>
        </p:spPr>
        <p:style>
          <a:lnRef idx="2">
            <a:schemeClr val="accent5"/>
          </a:lnRef>
          <a:fillRef idx="1">
            <a:schemeClr val="lt1"/>
          </a:fillRef>
          <a:effectRef idx="0">
            <a:schemeClr val="accent5"/>
          </a:effectRef>
          <a:fontRef idx="minor">
            <a:schemeClr val="dk1"/>
          </a:fontRef>
        </p:style>
        <p:txBody>
          <a:bodyPr wrap="none" anchor="ctr"/>
          <a:lstStyle/>
          <a:p>
            <a:pPr fontAlgn="auto">
              <a:spcBef>
                <a:spcPts val="0"/>
              </a:spcBef>
              <a:spcAft>
                <a:spcPts val="0"/>
              </a:spcAft>
              <a:defRPr/>
            </a:pPr>
            <a:endParaRPr kumimoji="0" lang="ko-KR" altLang="en-US"/>
          </a:p>
        </p:txBody>
      </p:sp>
      <p:cxnSp>
        <p:nvCxnSpPr>
          <p:cNvPr id="7" name="직선 연결선 6"/>
          <p:cNvCxnSpPr/>
          <p:nvPr/>
        </p:nvCxnSpPr>
        <p:spPr>
          <a:xfrm>
            <a:off x="214313" y="856654"/>
            <a:ext cx="6429375" cy="1588"/>
          </a:xfrm>
          <a:prstGeom prst="line">
            <a:avLst/>
          </a:prstGeom>
        </p:spPr>
        <p:style>
          <a:lnRef idx="2">
            <a:schemeClr val="accent6"/>
          </a:lnRef>
          <a:fillRef idx="0">
            <a:schemeClr val="accent6"/>
          </a:fillRef>
          <a:effectRef idx="1">
            <a:schemeClr val="accent6"/>
          </a:effectRef>
          <a:fontRef idx="minor">
            <a:schemeClr val="tx1"/>
          </a:fontRef>
        </p:style>
      </p:cxnSp>
      <p:sp>
        <p:nvSpPr>
          <p:cNvPr id="8" name="모서리가 둥근 직사각형 7"/>
          <p:cNvSpPr/>
          <p:nvPr/>
        </p:nvSpPr>
        <p:spPr>
          <a:xfrm>
            <a:off x="214313" y="611560"/>
            <a:ext cx="2782639" cy="285750"/>
          </a:xfrm>
          <a:prstGeom prst="roundRect">
            <a:avLst/>
          </a:prstGeom>
        </p:spPr>
        <p:style>
          <a:lnRef idx="1">
            <a:schemeClr val="accent6"/>
          </a:lnRef>
          <a:fillRef idx="3">
            <a:schemeClr val="accent6"/>
          </a:fillRef>
          <a:effectRef idx="2">
            <a:schemeClr val="accent6"/>
          </a:effectRef>
          <a:fontRef idx="minor">
            <a:schemeClr val="lt1"/>
          </a:fontRef>
        </p:style>
        <p:txBody>
          <a:bodyPr anchor="ctr"/>
          <a:lstStyle/>
          <a:p>
            <a:pPr fontAlgn="auto">
              <a:spcBef>
                <a:spcPts val="0"/>
              </a:spcBef>
              <a:spcAft>
                <a:spcPts val="0"/>
              </a:spcAft>
              <a:defRPr/>
            </a:pPr>
            <a:r>
              <a:rPr kumimoji="0" lang="en-US" altLang="ko-KR" sz="1000" b="1" dirty="0" smtClean="0"/>
              <a:t>4.2 </a:t>
            </a:r>
            <a:r>
              <a:rPr lang="en-US" altLang="ko-KR" sz="1000" dirty="0"/>
              <a:t>Middleware support for </a:t>
            </a:r>
            <a:r>
              <a:rPr lang="en-US" altLang="ko-KR" sz="1000" dirty="0" smtClean="0"/>
              <a:t>daemon</a:t>
            </a:r>
            <a:r>
              <a:rPr kumimoji="0" lang="en-US" altLang="ko-KR" sz="1000" b="1" dirty="0" smtClean="0"/>
              <a:t>(1/2</a:t>
            </a:r>
            <a:r>
              <a:rPr kumimoji="0" lang="en-US" altLang="ko-KR" sz="1000" b="1" dirty="0" smtClean="0"/>
              <a:t>) </a:t>
            </a:r>
          </a:p>
        </p:txBody>
      </p:sp>
      <p:grpSp>
        <p:nvGrpSpPr>
          <p:cNvPr id="11" name="그룹 10"/>
          <p:cNvGrpSpPr/>
          <p:nvPr/>
        </p:nvGrpSpPr>
        <p:grpSpPr>
          <a:xfrm>
            <a:off x="4653136" y="35496"/>
            <a:ext cx="2160240" cy="432048"/>
            <a:chOff x="214313" y="714375"/>
            <a:chExt cx="6429375" cy="714375"/>
          </a:xfrm>
        </p:grpSpPr>
        <p:sp>
          <p:nvSpPr>
            <p:cNvPr id="12" name="모서리가 둥근 직사각형 11"/>
            <p:cNvSpPr/>
            <p:nvPr/>
          </p:nvSpPr>
          <p:spPr bwMode="auto">
            <a:xfrm>
              <a:off x="214313" y="714375"/>
              <a:ext cx="6429375" cy="714375"/>
            </a:xfrm>
            <a:prstGeom prst="roundRect">
              <a:avLst/>
            </a:prstGeom>
          </p:spPr>
          <p:style>
            <a:lnRef idx="3">
              <a:schemeClr val="lt1"/>
            </a:lnRef>
            <a:fillRef idx="1">
              <a:schemeClr val="accent6"/>
            </a:fillRef>
            <a:effectRef idx="1">
              <a:schemeClr val="accent6"/>
            </a:effectRef>
            <a:fontRef idx="minor">
              <a:schemeClr val="lt1"/>
            </a:fontRef>
          </p:style>
          <p:txBody>
            <a:bodyPr anchor="ctr"/>
            <a:lstStyle/>
            <a:p>
              <a:pPr algn="ctr" fontAlgn="auto">
                <a:spcBef>
                  <a:spcPts val="0"/>
                </a:spcBef>
                <a:spcAft>
                  <a:spcPts val="0"/>
                </a:spcAft>
                <a:defRPr/>
              </a:pPr>
              <a:endParaRPr kumimoji="0" lang="ko-KR" altLang="en-US" sz="1000"/>
            </a:p>
          </p:txBody>
        </p:sp>
        <p:sp>
          <p:nvSpPr>
            <p:cNvPr id="13" name="모서리가 둥근 직사각형 12"/>
            <p:cNvSpPr/>
            <p:nvPr/>
          </p:nvSpPr>
          <p:spPr bwMode="auto">
            <a:xfrm>
              <a:off x="357188" y="785813"/>
              <a:ext cx="6143625" cy="581025"/>
            </a:xfrm>
            <a:prstGeom prst="roundRect">
              <a:avLst/>
            </a:prstGeom>
            <a:ln>
              <a:solidFill>
                <a:schemeClr val="accent6">
                  <a:lumMod val="75000"/>
                </a:schemeClr>
              </a:solidFill>
            </a:ln>
          </p:spPr>
          <p:style>
            <a:lnRef idx="2">
              <a:schemeClr val="accent6"/>
            </a:lnRef>
            <a:fillRef idx="1">
              <a:schemeClr val="lt1"/>
            </a:fillRef>
            <a:effectRef idx="0">
              <a:schemeClr val="accent6"/>
            </a:effectRef>
            <a:fontRef idx="minor">
              <a:schemeClr val="dk1"/>
            </a:fontRef>
          </p:style>
          <p:txBody>
            <a:bodyPr anchor="ctr"/>
            <a:lstStyle/>
            <a:p>
              <a:pPr algn="ctr" fontAlgn="auto">
                <a:spcBef>
                  <a:spcPts val="0"/>
                </a:spcBef>
                <a:spcAft>
                  <a:spcPts val="0"/>
                </a:spcAft>
                <a:defRPr/>
              </a:pPr>
              <a:r>
                <a:rPr kumimoji="0" lang="en-US" altLang="ko-KR" sz="1000" dirty="0" smtClean="0">
                  <a:latin typeface="HY견고딕" pitchFamily="18" charset="-127"/>
                  <a:ea typeface="HY견고딕" pitchFamily="18" charset="-127"/>
                </a:rPr>
                <a:t>4. </a:t>
              </a:r>
              <a:r>
                <a:rPr lang="en-US" altLang="ko-KR" sz="1000" dirty="0" err="1" smtClean="0">
                  <a:latin typeface="HY견고딕" pitchFamily="18" charset="-127"/>
                  <a:ea typeface="HY견고딕" pitchFamily="18" charset="-127"/>
                </a:rPr>
                <a:t>Additonal</a:t>
              </a:r>
              <a:r>
                <a:rPr lang="en-US" altLang="ko-KR" sz="1000" dirty="0" smtClean="0">
                  <a:latin typeface="HY견고딕" pitchFamily="18" charset="-127"/>
                  <a:ea typeface="HY견고딕" pitchFamily="18" charset="-127"/>
                </a:rPr>
                <a:t> Information</a:t>
              </a:r>
              <a:endParaRPr kumimoji="0" lang="ko-KR" altLang="en-US" sz="1000" dirty="0">
                <a:latin typeface="HY견고딕" pitchFamily="18" charset="-127"/>
                <a:ea typeface="HY견고딕" pitchFamily="18" charset="-127"/>
              </a:endParaRPr>
            </a:p>
          </p:txBody>
        </p:sp>
      </p:grpSp>
      <p:graphicFrame>
        <p:nvGraphicFramePr>
          <p:cNvPr id="14" name="표 13"/>
          <p:cNvGraphicFramePr>
            <a:graphicFrameLocks noGrp="1"/>
          </p:cNvGraphicFramePr>
          <p:nvPr>
            <p:extLst>
              <p:ext uri="{D42A27DB-BD31-4B8C-83A1-F6EECF244321}">
                <p14:modId xmlns:p14="http://schemas.microsoft.com/office/powerpoint/2010/main" val="3562421383"/>
              </p:ext>
            </p:extLst>
          </p:nvPr>
        </p:nvGraphicFramePr>
        <p:xfrm>
          <a:off x="377280" y="1043608"/>
          <a:ext cx="6076056" cy="7535679"/>
        </p:xfrm>
        <a:graphic>
          <a:graphicData uri="http://schemas.openxmlformats.org/drawingml/2006/table">
            <a:tbl>
              <a:tblPr firstRow="1" bandRow="1">
                <a:tableStyleId>{5C22544A-7EE6-4342-B048-85BDC9FD1C3A}</a:tableStyleId>
              </a:tblPr>
              <a:tblGrid>
                <a:gridCol w="1282722">
                  <a:extLst>
                    <a:ext uri="{9D8B030D-6E8A-4147-A177-3AD203B41FA5}">
                      <a16:colId xmlns:a16="http://schemas.microsoft.com/office/drawing/2014/main" val="20000"/>
                    </a:ext>
                  </a:extLst>
                </a:gridCol>
                <a:gridCol w="3038028">
                  <a:extLst>
                    <a:ext uri="{9D8B030D-6E8A-4147-A177-3AD203B41FA5}">
                      <a16:colId xmlns:a16="http://schemas.microsoft.com/office/drawing/2014/main" val="20001"/>
                    </a:ext>
                  </a:extLst>
                </a:gridCol>
                <a:gridCol w="1755306">
                  <a:extLst>
                    <a:ext uri="{9D8B030D-6E8A-4147-A177-3AD203B41FA5}">
                      <a16:colId xmlns:a16="http://schemas.microsoft.com/office/drawing/2014/main" val="20002"/>
                    </a:ext>
                  </a:extLst>
                </a:gridCol>
              </a:tblGrid>
              <a:tr h="288032">
                <a:tc>
                  <a:txBody>
                    <a:bodyPr/>
                    <a:lstStyle/>
                    <a:p>
                      <a:pPr latinLnBrk="1"/>
                      <a:r>
                        <a:rPr lang="en-US" altLang="ko-KR" sz="1050" dirty="0" smtClean="0"/>
                        <a:t>Item</a:t>
                      </a:r>
                      <a:endParaRPr lang="ko-KR" altLang="en-US" sz="1050" dirty="0"/>
                    </a:p>
                  </a:txBody>
                  <a:tcPr anchor="ctr" anchorCtr="1"/>
                </a:tc>
                <a:tc>
                  <a:txBody>
                    <a:bodyPr/>
                    <a:lstStyle/>
                    <a:p>
                      <a:pPr latinLnBrk="1"/>
                      <a:r>
                        <a:rPr lang="en-US" altLang="ko-KR" sz="1050" dirty="0" err="1" smtClean="0"/>
                        <a:t>Deamon</a:t>
                      </a:r>
                      <a:r>
                        <a:rPr lang="en-US" altLang="ko-KR" sz="1050" dirty="0" smtClean="0"/>
                        <a:t> Functions</a:t>
                      </a:r>
                      <a:endParaRPr lang="ko-KR" altLang="en-US" sz="1050" dirty="0"/>
                    </a:p>
                  </a:txBody>
                  <a:tcPr anchor="ctr" anchorCtr="1"/>
                </a:tc>
                <a:tc>
                  <a:txBody>
                    <a:bodyPr/>
                    <a:lstStyle/>
                    <a:p>
                      <a:pPr latinLnBrk="1"/>
                      <a:r>
                        <a:rPr lang="en-US" altLang="ko-KR" sz="1050" dirty="0" smtClean="0"/>
                        <a:t>MW Support</a:t>
                      </a:r>
                      <a:endParaRPr lang="ko-KR" altLang="en-US" sz="1050" dirty="0"/>
                    </a:p>
                  </a:txBody>
                  <a:tcPr anchor="ctr" anchorCtr="1"/>
                </a:tc>
                <a:extLst>
                  <a:ext uri="{0D108BD9-81ED-4DB2-BD59-A6C34878D82A}">
                    <a16:rowId xmlns:a16="http://schemas.microsoft.com/office/drawing/2014/main" val="10000"/>
                  </a:ext>
                </a:extLst>
              </a:tr>
              <a:tr h="1195996">
                <a:tc>
                  <a:txBody>
                    <a:bodyPr/>
                    <a:lstStyle/>
                    <a:p>
                      <a:pPr latinLnBrk="1"/>
                      <a:r>
                        <a:rPr lang="en-US" altLang="ko-KR" sz="900" dirty="0" err="1" smtClean="0"/>
                        <a:t>Deamon</a:t>
                      </a:r>
                      <a:r>
                        <a:rPr lang="en-US" altLang="ko-KR" sz="900" baseline="0" dirty="0" smtClean="0"/>
                        <a:t> installation</a:t>
                      </a:r>
                      <a:endParaRPr lang="ko-KR" altLang="en-US" sz="900" dirty="0"/>
                    </a:p>
                  </a:txBody>
                  <a:tcPr anchor="ctr" anchorCtr="1"/>
                </a:tc>
                <a:tc gridSpan="2">
                  <a:txBody>
                    <a:bodyPr/>
                    <a:lstStyle/>
                    <a:p>
                      <a:pPr latinLnBrk="1"/>
                      <a:r>
                        <a:rPr lang="en-US" altLang="ko-KR" sz="900" b="0" i="0" kern="1200" dirty="0" smtClean="0">
                          <a:solidFill>
                            <a:schemeClr val="dk1"/>
                          </a:solidFill>
                          <a:effectLst/>
                          <a:latin typeface="+mn-lt"/>
                          <a:ea typeface="+mn-ea"/>
                          <a:cs typeface="+mn-cs"/>
                        </a:rPr>
                        <a:t>When you boot from a USB port with a flash drive,</a:t>
                      </a:r>
                      <a:r>
                        <a:rPr lang="en-US" altLang="ko-KR" sz="900" dirty="0" smtClean="0"/>
                        <a:t/>
                      </a:r>
                      <a:br>
                        <a:rPr lang="en-US" altLang="ko-KR" sz="900" dirty="0" smtClean="0"/>
                      </a:br>
                      <a:r>
                        <a:rPr lang="en-US" altLang="ko-KR" sz="900" b="0" i="0" kern="1200" dirty="0" smtClean="0">
                          <a:solidFill>
                            <a:schemeClr val="dk1"/>
                          </a:solidFill>
                          <a:effectLst/>
                          <a:latin typeface="+mn-lt"/>
                          <a:ea typeface="+mn-ea"/>
                          <a:cs typeface="+mn-cs"/>
                        </a:rPr>
                        <a:t>Specific script files on flash</a:t>
                      </a:r>
                      <a:r>
                        <a:rPr lang="en-US" altLang="ko-KR" sz="900" b="0" i="0" kern="1200" baseline="0" dirty="0" smtClean="0">
                          <a:solidFill>
                            <a:schemeClr val="dk1"/>
                          </a:solidFill>
                          <a:effectLst/>
                          <a:latin typeface="+mn-lt"/>
                          <a:ea typeface="+mn-ea"/>
                          <a:cs typeface="+mn-cs"/>
                        </a:rPr>
                        <a:t> drive </a:t>
                      </a:r>
                      <a:r>
                        <a:rPr lang="en-US" altLang="ko-KR" sz="900" b="0" i="0" kern="1200" dirty="0" smtClean="0">
                          <a:solidFill>
                            <a:schemeClr val="dk1"/>
                          </a:solidFill>
                          <a:effectLst/>
                          <a:latin typeface="+mn-lt"/>
                          <a:ea typeface="+mn-ea"/>
                          <a:cs typeface="+mn-cs"/>
                        </a:rPr>
                        <a:t>should be able to run, and the scripts performed should be able to copy and execute daemons to specific areas of STB.</a:t>
                      </a:r>
                      <a:endParaRPr lang="ko-KR" altLang="en-US" sz="900" dirty="0"/>
                    </a:p>
                  </a:txBody>
                  <a:tcPr anchor="ctr"/>
                </a:tc>
                <a:tc hMerge="1">
                  <a:txBody>
                    <a:bodyPr/>
                    <a:lstStyle/>
                    <a:p>
                      <a:pPr latinLnBrk="1"/>
                      <a:endParaRPr lang="ko-KR" altLang="en-US" sz="1200" dirty="0"/>
                    </a:p>
                  </a:txBody>
                  <a:tcPr anchor="ctr"/>
                </a:tc>
                <a:extLst>
                  <a:ext uri="{0D108BD9-81ED-4DB2-BD59-A6C34878D82A}">
                    <a16:rowId xmlns:a16="http://schemas.microsoft.com/office/drawing/2014/main" val="10001"/>
                  </a:ext>
                </a:extLst>
              </a:tr>
              <a:tr h="538937">
                <a:tc>
                  <a:txBody>
                    <a:bodyPr/>
                    <a:lstStyle/>
                    <a:p>
                      <a:pPr latinLnBrk="1"/>
                      <a:r>
                        <a:rPr lang="en-US" altLang="ko-KR" sz="900" dirty="0" err="1" smtClean="0"/>
                        <a:t>Deamon</a:t>
                      </a:r>
                      <a:r>
                        <a:rPr lang="en-US" altLang="ko-KR" sz="900" dirty="0" smtClean="0"/>
                        <a:t> deletion</a:t>
                      </a:r>
                      <a:endParaRPr lang="ko-KR" altLang="en-US" sz="900" dirty="0"/>
                    </a:p>
                  </a:txBody>
                  <a:tcPr anchor="ctr" anchorCtr="1"/>
                </a:tc>
                <a:tc>
                  <a:txBody>
                    <a:bodyPr/>
                    <a:lstStyle/>
                    <a:p>
                      <a:pPr algn="l" latinLnBrk="1"/>
                      <a:r>
                        <a:rPr lang="en-US" altLang="ko-KR" sz="900" dirty="0" smtClean="0"/>
                        <a:t>1. </a:t>
                      </a:r>
                      <a:r>
                        <a:rPr lang="en-US" altLang="ko-KR" sz="900" b="0" i="0" kern="1200" dirty="0" smtClean="0">
                          <a:solidFill>
                            <a:schemeClr val="dk1"/>
                          </a:solidFill>
                          <a:effectLst/>
                          <a:latin typeface="+mn-lt"/>
                          <a:ea typeface="+mn-ea"/>
                          <a:cs typeface="+mn-cs"/>
                        </a:rPr>
                        <a:t>When ATT is finished normally, </a:t>
                      </a:r>
                      <a:endParaRPr lang="en-US" altLang="ko-KR" sz="900" dirty="0" smtClean="0"/>
                    </a:p>
                    <a:p>
                      <a:pPr algn="l" latinLnBrk="1"/>
                      <a:r>
                        <a:rPr lang="en-US" altLang="ko-KR" sz="900" dirty="0" smtClean="0"/>
                        <a:t>2. </a:t>
                      </a:r>
                      <a:r>
                        <a:rPr lang="en-US" altLang="ko-KR" sz="900" b="0" i="0" kern="1200" dirty="0" smtClean="0">
                          <a:solidFill>
                            <a:schemeClr val="dk1"/>
                          </a:solidFill>
                          <a:effectLst/>
                          <a:latin typeface="+mn-lt"/>
                          <a:ea typeface="+mn-ea"/>
                          <a:cs typeface="+mn-cs"/>
                        </a:rPr>
                        <a:t>When STB boots, daemons must be deleted if the date on which they are installed is more than 24 hours old.</a:t>
                      </a:r>
                      <a:endParaRPr lang="ko-KR" altLang="en-US" sz="900" dirty="0"/>
                    </a:p>
                  </a:txBody>
                  <a:tcPr anchor="ctr"/>
                </a:tc>
                <a:tc>
                  <a:txBody>
                    <a:bodyPr/>
                    <a:lstStyle/>
                    <a:p>
                      <a:pPr latinLnBrk="1"/>
                      <a:endParaRPr lang="ko-KR" altLang="en-US" sz="900" dirty="0"/>
                    </a:p>
                  </a:txBody>
                  <a:tcPr anchor="ctr"/>
                </a:tc>
                <a:extLst>
                  <a:ext uri="{0D108BD9-81ED-4DB2-BD59-A6C34878D82A}">
                    <a16:rowId xmlns:a16="http://schemas.microsoft.com/office/drawing/2014/main" val="10002"/>
                  </a:ext>
                </a:extLst>
              </a:tr>
              <a:tr h="538937">
                <a:tc>
                  <a:txBody>
                    <a:bodyPr/>
                    <a:lstStyle/>
                    <a:p>
                      <a:pPr latinLnBrk="1"/>
                      <a:r>
                        <a:rPr lang="en-US" altLang="ko-KR" sz="900" dirty="0" smtClean="0"/>
                        <a:t>Revoke Authentication</a:t>
                      </a:r>
                      <a:endParaRPr lang="ko-KR" altLang="en-US" sz="900" dirty="0"/>
                    </a:p>
                  </a:txBody>
                  <a:tcPr anchor="ctr" anchorCtr="1"/>
                </a:tc>
                <a:tc>
                  <a:txBody>
                    <a:bodyPr/>
                    <a:lstStyle/>
                    <a:p>
                      <a:pPr algn="l" latinLnBrk="1"/>
                      <a:r>
                        <a:rPr lang="en-US" altLang="ko-KR" sz="900" b="0" i="0" kern="1200" dirty="0" smtClean="0">
                          <a:solidFill>
                            <a:schemeClr val="dk1"/>
                          </a:solidFill>
                          <a:effectLst/>
                          <a:latin typeface="+mn-lt"/>
                          <a:ea typeface="+mn-ea"/>
                          <a:cs typeface="+mn-cs"/>
                        </a:rPr>
                        <a:t>1. When installing daemon, </a:t>
                      </a:r>
                      <a:r>
                        <a:rPr lang="en-US" altLang="ko-KR" sz="900" dirty="0" smtClean="0"/>
                        <a:t/>
                      </a:r>
                      <a:br>
                        <a:rPr lang="en-US" altLang="ko-KR" sz="900" dirty="0" smtClean="0"/>
                      </a:br>
                      <a:r>
                        <a:rPr lang="en-US" altLang="ko-KR" sz="900" b="0" i="0" kern="1200" dirty="0" smtClean="0">
                          <a:solidFill>
                            <a:schemeClr val="dk1"/>
                          </a:solidFill>
                          <a:effectLst/>
                          <a:latin typeface="+mn-lt"/>
                          <a:ea typeface="+mn-ea"/>
                          <a:cs typeface="+mn-cs"/>
                        </a:rPr>
                        <a:t>2. When you receive an order to revoke </a:t>
                      </a:r>
                      <a:r>
                        <a:rPr lang="en-US" altLang="ko-KR" sz="900" b="0" i="0" kern="1200" dirty="0" err="1" smtClean="0">
                          <a:solidFill>
                            <a:schemeClr val="dk1"/>
                          </a:solidFill>
                          <a:effectLst/>
                          <a:latin typeface="+mn-lt"/>
                          <a:ea typeface="+mn-ea"/>
                          <a:cs typeface="+mn-cs"/>
                        </a:rPr>
                        <a:t>authen</a:t>
                      </a:r>
                      <a:r>
                        <a:rPr lang="en-US" altLang="ko-KR" sz="900" b="0" i="0" kern="1200" dirty="0" smtClean="0">
                          <a:solidFill>
                            <a:schemeClr val="dk1"/>
                          </a:solidFill>
                          <a:effectLst/>
                          <a:latin typeface="+mn-lt"/>
                          <a:ea typeface="+mn-ea"/>
                          <a:cs typeface="+mn-cs"/>
                        </a:rPr>
                        <a:t>-</a:t>
                      </a:r>
                      <a:br>
                        <a:rPr lang="en-US" altLang="ko-KR" sz="900" b="0" i="0" kern="1200" dirty="0" smtClean="0">
                          <a:solidFill>
                            <a:schemeClr val="dk1"/>
                          </a:solidFill>
                          <a:effectLst/>
                          <a:latin typeface="+mn-lt"/>
                          <a:ea typeface="+mn-ea"/>
                          <a:cs typeface="+mn-cs"/>
                        </a:rPr>
                      </a:br>
                      <a:r>
                        <a:rPr lang="en-US" altLang="ko-KR" sz="900" b="0" i="0" kern="1200" baseline="0" dirty="0" smtClean="0">
                          <a:solidFill>
                            <a:schemeClr val="dk1"/>
                          </a:solidFill>
                          <a:effectLst/>
                          <a:latin typeface="+mn-lt"/>
                          <a:ea typeface="+mn-ea"/>
                          <a:cs typeface="+mn-cs"/>
                        </a:rPr>
                        <a:t>   </a:t>
                      </a:r>
                      <a:r>
                        <a:rPr lang="en-US" altLang="ko-KR" sz="900" b="0" i="0" kern="1200" dirty="0" err="1" smtClean="0">
                          <a:solidFill>
                            <a:schemeClr val="dk1"/>
                          </a:solidFill>
                          <a:effectLst/>
                          <a:latin typeface="+mn-lt"/>
                          <a:ea typeface="+mn-ea"/>
                          <a:cs typeface="+mn-cs"/>
                        </a:rPr>
                        <a:t>tication</a:t>
                      </a:r>
                      <a:r>
                        <a:rPr lang="en-US" altLang="ko-KR" sz="900" b="0" i="0" kern="1200" dirty="0" smtClean="0">
                          <a:solidFill>
                            <a:schemeClr val="dk1"/>
                          </a:solidFill>
                          <a:effectLst/>
                          <a:latin typeface="+mn-lt"/>
                          <a:ea typeface="+mn-ea"/>
                          <a:cs typeface="+mn-cs"/>
                        </a:rPr>
                        <a:t> from the ATT program, you must    </a:t>
                      </a:r>
                      <a:br>
                        <a:rPr lang="en-US" altLang="ko-KR" sz="900" b="0" i="0" kern="1200" dirty="0" smtClean="0">
                          <a:solidFill>
                            <a:schemeClr val="dk1"/>
                          </a:solidFill>
                          <a:effectLst/>
                          <a:latin typeface="+mn-lt"/>
                          <a:ea typeface="+mn-ea"/>
                          <a:cs typeface="+mn-cs"/>
                        </a:rPr>
                      </a:br>
                      <a:r>
                        <a:rPr lang="en-US" altLang="ko-KR" sz="900" b="0" i="0" kern="1200" dirty="0" smtClean="0">
                          <a:solidFill>
                            <a:schemeClr val="dk1"/>
                          </a:solidFill>
                          <a:effectLst/>
                          <a:latin typeface="+mn-lt"/>
                          <a:ea typeface="+mn-ea"/>
                          <a:cs typeface="+mn-cs"/>
                        </a:rPr>
                        <a:t>   revoke the STB's certification.</a:t>
                      </a:r>
                      <a:endParaRPr lang="ko-KR" altLang="en-US" sz="900" dirty="0"/>
                    </a:p>
                  </a:txBody>
                  <a:tcPr anchor="ctr"/>
                </a:tc>
                <a:tc>
                  <a:txBody>
                    <a:bodyPr/>
                    <a:lstStyle/>
                    <a:p>
                      <a:pPr latinLnBrk="1"/>
                      <a:r>
                        <a:rPr lang="en-US" altLang="ko-KR" sz="900" dirty="0" smtClean="0"/>
                        <a:t>Provide how revoke the authentication(Remove</a:t>
                      </a:r>
                      <a:r>
                        <a:rPr lang="en-US" altLang="ko-KR" sz="900" baseline="0" dirty="0" smtClean="0"/>
                        <a:t> file ?)</a:t>
                      </a:r>
                      <a:endParaRPr lang="ko-KR" altLang="en-US" sz="900" dirty="0"/>
                    </a:p>
                  </a:txBody>
                  <a:tcPr anchor="ctr"/>
                </a:tc>
                <a:extLst>
                  <a:ext uri="{0D108BD9-81ED-4DB2-BD59-A6C34878D82A}">
                    <a16:rowId xmlns:a16="http://schemas.microsoft.com/office/drawing/2014/main" val="10003"/>
                  </a:ext>
                </a:extLst>
              </a:tr>
              <a:tr h="538937">
                <a:tc>
                  <a:txBody>
                    <a:bodyPr/>
                    <a:lstStyle/>
                    <a:p>
                      <a:pPr latinLnBrk="1"/>
                      <a:r>
                        <a:rPr lang="en-US" altLang="ko-KR" sz="900" dirty="0" smtClean="0"/>
                        <a:t>Basic</a:t>
                      </a:r>
                      <a:r>
                        <a:rPr lang="en-US" altLang="ko-KR" sz="900" baseline="0" dirty="0" smtClean="0"/>
                        <a:t> setting function</a:t>
                      </a:r>
                      <a:endParaRPr lang="ko-KR" altLang="en-US" sz="900" dirty="0"/>
                    </a:p>
                  </a:txBody>
                  <a:tcPr anchor="ctr" anchorCtr="1"/>
                </a:tc>
                <a:tc>
                  <a:txBody>
                    <a:bodyPr/>
                    <a:lstStyle/>
                    <a:p>
                      <a:pPr marL="228600" indent="-228600" algn="l" latinLnBrk="1">
                        <a:buNone/>
                      </a:pPr>
                      <a:r>
                        <a:rPr lang="en-US" altLang="ko-KR" sz="900" b="0" i="0" kern="1200" dirty="0" smtClean="0">
                          <a:solidFill>
                            <a:schemeClr val="dk1"/>
                          </a:solidFill>
                          <a:effectLst/>
                          <a:latin typeface="+mn-lt"/>
                          <a:ea typeface="+mn-ea"/>
                          <a:cs typeface="+mn-cs"/>
                        </a:rPr>
                        <a:t>When </a:t>
                      </a:r>
                      <a:r>
                        <a:rPr lang="en-US" altLang="ko-KR" sz="900" b="0" i="0" kern="1200" dirty="0" err="1" smtClean="0">
                          <a:solidFill>
                            <a:schemeClr val="dk1"/>
                          </a:solidFill>
                          <a:effectLst/>
                          <a:latin typeface="+mn-lt"/>
                          <a:ea typeface="+mn-ea"/>
                          <a:cs typeface="+mn-cs"/>
                        </a:rPr>
                        <a:t>Deamon</a:t>
                      </a:r>
                      <a:r>
                        <a:rPr lang="en-US" altLang="ko-KR" sz="900" b="0" i="0" kern="1200" baseline="0" dirty="0" smtClean="0">
                          <a:solidFill>
                            <a:schemeClr val="dk1"/>
                          </a:solidFill>
                          <a:effectLst/>
                          <a:latin typeface="+mn-lt"/>
                          <a:ea typeface="+mn-ea"/>
                          <a:cs typeface="+mn-cs"/>
                        </a:rPr>
                        <a:t> are installed, the settings below</a:t>
                      </a:r>
                    </a:p>
                    <a:p>
                      <a:pPr marL="228600" indent="-228600" algn="l" latinLnBrk="1">
                        <a:buNone/>
                      </a:pPr>
                      <a:r>
                        <a:rPr lang="en-US" altLang="ko-KR" sz="900" b="0" i="0" kern="1200" baseline="0" dirty="0" smtClean="0">
                          <a:solidFill>
                            <a:schemeClr val="dk1"/>
                          </a:solidFill>
                          <a:effectLst/>
                          <a:latin typeface="+mn-lt"/>
                          <a:ea typeface="+mn-ea"/>
                          <a:cs typeface="+mn-cs"/>
                        </a:rPr>
                        <a:t>should be set automatically.</a:t>
                      </a:r>
                      <a:r>
                        <a:rPr lang="en-US" altLang="ko-KR" sz="900" dirty="0" smtClean="0"/>
                        <a:t/>
                      </a:r>
                      <a:br>
                        <a:rPr lang="en-US" altLang="ko-KR" sz="900" dirty="0" smtClean="0"/>
                      </a:br>
                      <a:r>
                        <a:rPr lang="en-US" altLang="ko-KR" sz="900" dirty="0" smtClean="0"/>
                        <a:t>1. </a:t>
                      </a:r>
                      <a:r>
                        <a:rPr lang="en-US" altLang="ko-KR" sz="900" b="0" i="0" kern="1200" dirty="0" smtClean="0">
                          <a:solidFill>
                            <a:schemeClr val="dk1"/>
                          </a:solidFill>
                          <a:effectLst/>
                          <a:latin typeface="+mn-lt"/>
                          <a:ea typeface="+mn-ea"/>
                          <a:cs typeface="+mn-cs"/>
                        </a:rPr>
                        <a:t>Authenticate.</a:t>
                      </a:r>
                      <a:r>
                        <a:rPr lang="en-US" altLang="ko-KR" sz="900" dirty="0" smtClean="0"/>
                        <a:t/>
                      </a:r>
                      <a:br>
                        <a:rPr lang="en-US" altLang="ko-KR" sz="900" dirty="0" smtClean="0"/>
                      </a:br>
                      <a:r>
                        <a:rPr lang="en-US" altLang="ko-KR" sz="900" b="0" i="0" kern="1200" dirty="0" smtClean="0">
                          <a:solidFill>
                            <a:schemeClr val="dk1"/>
                          </a:solidFill>
                          <a:effectLst/>
                          <a:latin typeface="+mn-lt"/>
                          <a:ea typeface="+mn-ea"/>
                          <a:cs typeface="+mn-cs"/>
                        </a:rPr>
                        <a:t>2. Release the children's watch restriction</a:t>
                      </a:r>
                      <a:r>
                        <a:rPr lang="en-US" altLang="ko-KR" sz="900" dirty="0" smtClean="0"/>
                        <a:t/>
                      </a:r>
                      <a:br>
                        <a:rPr lang="en-US" altLang="ko-KR" sz="900" dirty="0" smtClean="0"/>
                      </a:br>
                      <a:r>
                        <a:rPr lang="en-US" altLang="ko-KR" sz="900" b="0" i="0" kern="1200" dirty="0" smtClean="0">
                          <a:solidFill>
                            <a:schemeClr val="dk1"/>
                          </a:solidFill>
                          <a:effectLst/>
                          <a:latin typeface="+mn-lt"/>
                          <a:ea typeface="+mn-ea"/>
                          <a:cs typeface="+mn-cs"/>
                        </a:rPr>
                        <a:t>3. Upgrade prohibited</a:t>
                      </a:r>
                      <a:r>
                        <a:rPr lang="en-US" altLang="ko-KR" sz="900" dirty="0" smtClean="0"/>
                        <a:t/>
                      </a:r>
                      <a:br>
                        <a:rPr lang="en-US" altLang="ko-KR" sz="900" dirty="0" smtClean="0"/>
                      </a:br>
                      <a:r>
                        <a:rPr lang="en-US" altLang="ko-KR" sz="900" b="0" i="0" kern="1200" dirty="0" smtClean="0">
                          <a:solidFill>
                            <a:schemeClr val="dk1"/>
                          </a:solidFill>
                          <a:effectLst/>
                          <a:latin typeface="+mn-lt"/>
                          <a:ea typeface="+mn-ea"/>
                          <a:cs typeface="+mn-cs"/>
                        </a:rPr>
                        <a:t>4. Dynamic IP Settings</a:t>
                      </a:r>
                      <a:endParaRPr lang="ko-KR" altLang="en-US" sz="900" dirty="0"/>
                    </a:p>
                  </a:txBody>
                  <a:tcPr anchor="ctr"/>
                </a:tc>
                <a:tc>
                  <a:txBody>
                    <a:bodyPr/>
                    <a:lstStyle/>
                    <a:p>
                      <a:pPr latinLnBrk="1"/>
                      <a:r>
                        <a:rPr lang="en-US" altLang="ko-KR" sz="900" dirty="0" smtClean="0"/>
                        <a:t>File</a:t>
                      </a:r>
                      <a:r>
                        <a:rPr lang="en-US" altLang="ko-KR" sz="900" baseline="0" dirty="0" smtClean="0"/>
                        <a:t> control or support script</a:t>
                      </a:r>
                      <a:endParaRPr lang="ko-KR" altLang="en-US" sz="900" dirty="0"/>
                    </a:p>
                  </a:txBody>
                  <a:tcPr anchor="ctr"/>
                </a:tc>
                <a:extLst>
                  <a:ext uri="{0D108BD9-81ED-4DB2-BD59-A6C34878D82A}">
                    <a16:rowId xmlns:a16="http://schemas.microsoft.com/office/drawing/2014/main" val="10004"/>
                  </a:ext>
                </a:extLst>
              </a:tr>
              <a:tr h="538937">
                <a:tc>
                  <a:txBody>
                    <a:bodyPr/>
                    <a:lstStyle/>
                    <a:p>
                      <a:pPr latinLnBrk="1"/>
                      <a:r>
                        <a:rPr lang="en-US" altLang="ko-KR" sz="900" dirty="0" smtClean="0"/>
                        <a:t>Collection</a:t>
                      </a:r>
                      <a:r>
                        <a:rPr lang="en-US" altLang="ko-KR" sz="900" baseline="0" dirty="0" smtClean="0"/>
                        <a:t> basic information</a:t>
                      </a:r>
                      <a:endParaRPr lang="ko-KR" altLang="en-US" sz="900" dirty="0"/>
                    </a:p>
                  </a:txBody>
                  <a:tcPr anchor="ctr" anchorCtr="1"/>
                </a:tc>
                <a:tc>
                  <a:txBody>
                    <a:bodyPr/>
                    <a:lstStyle/>
                    <a:p>
                      <a:pPr marL="228600" indent="-228600" algn="l" latinLnBrk="1">
                        <a:buAutoNum type="arabicPeriod"/>
                      </a:pPr>
                      <a:r>
                        <a:rPr lang="en-US" altLang="ko-KR" sz="900" dirty="0" smtClean="0"/>
                        <a:t>SW update date</a:t>
                      </a:r>
                      <a:endParaRPr lang="en-US" altLang="ko-KR" sz="900" baseline="0" dirty="0" smtClean="0"/>
                    </a:p>
                    <a:p>
                      <a:pPr marL="228600" indent="-228600" algn="l" latinLnBrk="1">
                        <a:buAutoNum type="arabicPeriod"/>
                      </a:pPr>
                      <a:r>
                        <a:rPr lang="en-US" altLang="ko-KR" sz="900" baseline="0" dirty="0" smtClean="0"/>
                        <a:t>Channel version</a:t>
                      </a:r>
                      <a:endParaRPr lang="en-US" altLang="ko-KR" sz="900" baseline="0" dirty="0" smtClean="0"/>
                    </a:p>
                    <a:p>
                      <a:pPr marL="228600" indent="-228600" algn="l" latinLnBrk="1">
                        <a:buAutoNum type="arabicPeriod"/>
                      </a:pPr>
                      <a:r>
                        <a:rPr lang="en-US" altLang="ko-KR" sz="900" baseline="0" dirty="0" smtClean="0"/>
                        <a:t>Channel update date</a:t>
                      </a:r>
                    </a:p>
                    <a:p>
                      <a:pPr marL="228600" indent="-228600" algn="l" latinLnBrk="1">
                        <a:buAutoNum type="arabicPeriod"/>
                      </a:pPr>
                      <a:r>
                        <a:rPr lang="en-US" altLang="ko-KR" sz="900" baseline="0" dirty="0" smtClean="0"/>
                        <a:t>HDD </a:t>
                      </a:r>
                      <a:r>
                        <a:rPr lang="en-US" altLang="ko-KR" sz="900" baseline="0" dirty="0" smtClean="0"/>
                        <a:t>or</a:t>
                      </a:r>
                      <a:r>
                        <a:rPr lang="ko-KR" altLang="en-US" sz="900" baseline="0" dirty="0" smtClean="0"/>
                        <a:t> </a:t>
                      </a:r>
                      <a:r>
                        <a:rPr lang="en-US" altLang="ko-KR" sz="900" baseline="0" dirty="0" smtClean="0"/>
                        <a:t>Memory information</a:t>
                      </a:r>
                      <a:endParaRPr lang="ko-KR" altLang="en-US" sz="900" dirty="0"/>
                    </a:p>
                  </a:txBody>
                  <a:tcPr anchor="ctr"/>
                </a:tc>
                <a:tc>
                  <a:txBody>
                    <a:bodyPr/>
                    <a:lstStyle/>
                    <a:p>
                      <a:pPr latinLnBrk="1"/>
                      <a:r>
                        <a:rPr lang="en-US" altLang="ko-KR" sz="900" dirty="0" smtClean="0"/>
                        <a:t>Provide information collection location</a:t>
                      </a:r>
                      <a:endParaRPr lang="ko-KR" altLang="en-US" sz="900" dirty="0"/>
                    </a:p>
                  </a:txBody>
                  <a:tcPr anchor="ctr"/>
                </a:tc>
                <a:extLst>
                  <a:ext uri="{0D108BD9-81ED-4DB2-BD59-A6C34878D82A}">
                    <a16:rowId xmlns:a16="http://schemas.microsoft.com/office/drawing/2014/main" val="10005"/>
                  </a:ext>
                </a:extLst>
              </a:tr>
              <a:tr h="538937">
                <a:tc>
                  <a:txBody>
                    <a:bodyPr/>
                    <a:lstStyle/>
                    <a:p>
                      <a:pPr latinLnBrk="1"/>
                      <a:r>
                        <a:rPr lang="en-US" altLang="ko-KR" sz="900" dirty="0" smtClean="0"/>
                        <a:t>PTS</a:t>
                      </a:r>
                      <a:r>
                        <a:rPr lang="en-US" altLang="ko-KR" sz="900" baseline="0" dirty="0" smtClean="0"/>
                        <a:t> </a:t>
                      </a:r>
                      <a:r>
                        <a:rPr lang="en-US" altLang="ko-KR" sz="900" baseline="0" dirty="0" smtClean="0"/>
                        <a:t>Collection</a:t>
                      </a:r>
                      <a:endParaRPr lang="ko-KR" altLang="en-US" sz="900" dirty="0"/>
                    </a:p>
                  </a:txBody>
                  <a:tcPr anchor="ctr" anchorCtr="1"/>
                </a:tc>
                <a:tc>
                  <a:txBody>
                    <a:bodyPr/>
                    <a:lstStyle/>
                    <a:p>
                      <a:pPr algn="l" latinLnBrk="1"/>
                      <a:r>
                        <a:rPr lang="en-US" altLang="ko-KR" sz="900" dirty="0" smtClean="0"/>
                        <a:t>Collect video and audio PTS</a:t>
                      </a:r>
                      <a:r>
                        <a:rPr lang="en-US" altLang="ko-KR" sz="900" baseline="0" dirty="0" smtClean="0"/>
                        <a:t> value</a:t>
                      </a:r>
                      <a:endParaRPr lang="ko-KR" altLang="en-US" sz="900" dirty="0"/>
                    </a:p>
                  </a:txBody>
                  <a:tcPr anchor="ctr"/>
                </a:tc>
                <a:tc>
                  <a:txBody>
                    <a:bodyPr/>
                    <a:lstStyle/>
                    <a:p>
                      <a:pPr marL="0" marR="0" indent="0" algn="l" defTabSz="914400" rtl="0" eaLnBrk="1" fontAlgn="auto" latinLnBrk="1" hangingPunct="1">
                        <a:lnSpc>
                          <a:spcPct val="100000"/>
                        </a:lnSpc>
                        <a:spcBef>
                          <a:spcPts val="0"/>
                        </a:spcBef>
                        <a:spcAft>
                          <a:spcPts val="0"/>
                        </a:spcAft>
                        <a:buClrTx/>
                        <a:buSzTx/>
                        <a:buFontTx/>
                        <a:buNone/>
                        <a:tabLst/>
                        <a:defRPr/>
                      </a:pPr>
                      <a:r>
                        <a:rPr lang="en-US" altLang="ko-KR" sz="900" dirty="0" smtClean="0"/>
                        <a:t>Provide information collection location</a:t>
                      </a:r>
                      <a:endParaRPr lang="ko-KR" altLang="en-US" sz="900" dirty="0" smtClean="0"/>
                    </a:p>
                  </a:txBody>
                  <a:tcPr anchor="ctr"/>
                </a:tc>
                <a:extLst>
                  <a:ext uri="{0D108BD9-81ED-4DB2-BD59-A6C34878D82A}">
                    <a16:rowId xmlns:a16="http://schemas.microsoft.com/office/drawing/2014/main" val="10006"/>
                  </a:ext>
                </a:extLst>
              </a:tr>
              <a:tr h="538937">
                <a:tc>
                  <a:txBody>
                    <a:bodyPr/>
                    <a:lstStyle/>
                    <a:p>
                      <a:pPr latinLnBrk="1"/>
                      <a:r>
                        <a:rPr lang="en-US" altLang="ko-KR" sz="900" dirty="0" smtClean="0"/>
                        <a:t>Collection Button/RCU signal inform.</a:t>
                      </a:r>
                      <a:endParaRPr lang="ko-KR" altLang="en-US" sz="900" dirty="0"/>
                    </a:p>
                  </a:txBody>
                  <a:tcPr anchor="ctr" anchorCtr="1"/>
                </a:tc>
                <a:tc>
                  <a:txBody>
                    <a:bodyPr/>
                    <a:lstStyle/>
                    <a:p>
                      <a:pPr algn="l" latinLnBrk="1"/>
                      <a:r>
                        <a:rPr lang="en-US" altLang="ko-KR" sz="900" dirty="0" smtClean="0"/>
                        <a:t>Identify Buttons and RCU signal</a:t>
                      </a:r>
                      <a:endParaRPr lang="ko-KR" altLang="en-US" sz="900" dirty="0"/>
                    </a:p>
                  </a:txBody>
                  <a:tcPr anchor="ctr"/>
                </a:tc>
                <a:tc>
                  <a:txBody>
                    <a:bodyPr/>
                    <a:lstStyle/>
                    <a:p>
                      <a:pPr marL="0" marR="0" indent="0" algn="l" defTabSz="914400" rtl="0" eaLnBrk="1" fontAlgn="auto" latinLnBrk="1" hangingPunct="1">
                        <a:lnSpc>
                          <a:spcPct val="100000"/>
                        </a:lnSpc>
                        <a:spcBef>
                          <a:spcPts val="0"/>
                        </a:spcBef>
                        <a:spcAft>
                          <a:spcPts val="0"/>
                        </a:spcAft>
                        <a:buClrTx/>
                        <a:buSzTx/>
                        <a:buFontTx/>
                        <a:buNone/>
                        <a:tabLst/>
                        <a:defRPr/>
                      </a:pPr>
                      <a:r>
                        <a:rPr lang="en-US" altLang="ko-KR" sz="900" dirty="0" smtClean="0"/>
                        <a:t>Provide information collection location</a:t>
                      </a:r>
                      <a:endParaRPr lang="ko-KR" altLang="en-US" sz="900" dirty="0" smtClean="0"/>
                    </a:p>
                  </a:txBody>
                  <a:tcPr anchor="ctr"/>
                </a:tc>
                <a:extLst>
                  <a:ext uri="{0D108BD9-81ED-4DB2-BD59-A6C34878D82A}">
                    <a16:rowId xmlns:a16="http://schemas.microsoft.com/office/drawing/2014/main" val="10007"/>
                  </a:ext>
                </a:extLst>
              </a:tr>
              <a:tr h="538937">
                <a:tc>
                  <a:txBody>
                    <a:bodyPr/>
                    <a:lstStyle/>
                    <a:p>
                      <a:pPr latinLnBrk="1"/>
                      <a:r>
                        <a:rPr lang="en-US" altLang="ko-KR" sz="900" dirty="0" smtClean="0"/>
                        <a:t>Run RCU Scenario</a:t>
                      </a:r>
                      <a:endParaRPr lang="ko-KR" altLang="en-US" sz="900" dirty="0"/>
                    </a:p>
                  </a:txBody>
                  <a:tcPr anchor="ctr" anchorCtr="1"/>
                </a:tc>
                <a:tc>
                  <a:txBody>
                    <a:bodyPr/>
                    <a:lstStyle/>
                    <a:p>
                      <a:pPr algn="l" latinLnBrk="1"/>
                      <a:r>
                        <a:rPr lang="en-US" altLang="ko-KR" sz="900" b="0" i="0" kern="1200" dirty="0" smtClean="0">
                          <a:solidFill>
                            <a:schemeClr val="dk1"/>
                          </a:solidFill>
                          <a:effectLst/>
                          <a:latin typeface="+mn-lt"/>
                          <a:ea typeface="+mn-ea"/>
                          <a:cs typeface="+mn-cs"/>
                        </a:rPr>
                        <a:t>Requires the function that can run RCU scenarios from the ATT program on the STB interface</a:t>
                      </a:r>
                      <a:r>
                        <a:rPr lang="en-US" altLang="ko-KR" sz="900" dirty="0" smtClean="0"/>
                        <a:t/>
                      </a:r>
                      <a:br>
                        <a:rPr lang="en-US" altLang="ko-KR" sz="900" dirty="0" smtClean="0"/>
                      </a:br>
                      <a:r>
                        <a:rPr lang="en-US" altLang="ko-KR" sz="900" b="0" i="0" kern="1200" dirty="0" smtClean="0">
                          <a:solidFill>
                            <a:schemeClr val="dk1"/>
                          </a:solidFill>
                          <a:effectLst/>
                          <a:latin typeface="+mn-lt"/>
                          <a:ea typeface="+mn-ea"/>
                          <a:cs typeface="+mn-cs"/>
                        </a:rPr>
                        <a:t>*Scenario consists of RCU key and latency time</a:t>
                      </a:r>
                      <a:endParaRPr lang="en-US" altLang="ko-KR" sz="900" dirty="0" smtClean="0"/>
                    </a:p>
                  </a:txBody>
                  <a:tcPr anchor="ctr"/>
                </a:tc>
                <a:tc>
                  <a:txBody>
                    <a:bodyPr/>
                    <a:lstStyle/>
                    <a:p>
                      <a:pPr latinLnBrk="1"/>
                      <a:endParaRPr lang="ko-KR" altLang="en-US" sz="900" dirty="0"/>
                    </a:p>
                  </a:txBody>
                  <a:tcPr anchor="ctr"/>
                </a:tc>
                <a:extLst>
                  <a:ext uri="{0D108BD9-81ED-4DB2-BD59-A6C34878D82A}">
                    <a16:rowId xmlns:a16="http://schemas.microsoft.com/office/drawing/2014/main" val="10008"/>
                  </a:ext>
                </a:extLst>
              </a:tr>
              <a:tr h="538937">
                <a:tc>
                  <a:txBody>
                    <a:bodyPr/>
                    <a:lstStyle/>
                    <a:p>
                      <a:pPr latinLnBrk="1"/>
                      <a:r>
                        <a:rPr lang="en-US" altLang="ko-KR" sz="900" dirty="0" smtClean="0"/>
                        <a:t>Display ‘*’</a:t>
                      </a:r>
                      <a:r>
                        <a:rPr lang="en-US" altLang="ko-KR" sz="900" baseline="0" dirty="0" smtClean="0"/>
                        <a:t>, when authentication number is entered</a:t>
                      </a:r>
                      <a:endParaRPr lang="ko-KR" altLang="en-US" sz="900" dirty="0"/>
                    </a:p>
                  </a:txBody>
                  <a:tcPr anchor="ctr" anchorCtr="1"/>
                </a:tc>
                <a:tc>
                  <a:txBody>
                    <a:bodyPr/>
                    <a:lstStyle/>
                    <a:p>
                      <a:pPr algn="l" latinLnBrk="1"/>
                      <a:r>
                        <a:rPr lang="en-US" altLang="ko-KR" sz="900" b="0" i="0" kern="1200" dirty="0" smtClean="0">
                          <a:solidFill>
                            <a:schemeClr val="dk1"/>
                          </a:solidFill>
                          <a:effectLst/>
                          <a:latin typeface="+mn-lt"/>
                          <a:ea typeface="+mn-ea"/>
                          <a:cs typeface="+mn-cs"/>
                        </a:rPr>
                        <a:t>Set System property and notify ATT boot (</a:t>
                      </a:r>
                      <a:r>
                        <a:rPr lang="en-US" altLang="ko-KR" sz="900" b="0" i="0" kern="1200" dirty="0" err="1" smtClean="0">
                          <a:solidFill>
                            <a:schemeClr val="dk1"/>
                          </a:solidFill>
                          <a:effectLst/>
                          <a:latin typeface="+mn-lt"/>
                          <a:ea typeface="+mn-ea"/>
                          <a:cs typeface="+mn-cs"/>
                        </a:rPr>
                        <a:t>sys.skb.hidecert</a:t>
                      </a:r>
                      <a:r>
                        <a:rPr lang="en-US" altLang="ko-KR" sz="900" b="0" i="0" kern="1200" dirty="0" smtClean="0">
                          <a:solidFill>
                            <a:schemeClr val="dk1"/>
                          </a:solidFill>
                          <a:effectLst/>
                          <a:latin typeface="+mn-lt"/>
                          <a:ea typeface="+mn-ea"/>
                          <a:cs typeface="+mn-cs"/>
                        </a:rPr>
                        <a:t>)</a:t>
                      </a:r>
                      <a:endParaRPr lang="en-US" altLang="ko-KR" sz="900" dirty="0" smtClean="0"/>
                    </a:p>
                    <a:p>
                      <a:pPr algn="l" latinLnBrk="1"/>
                      <a:endParaRPr lang="en-US" altLang="ko-KR" sz="900" dirty="0" smtClean="0"/>
                    </a:p>
                  </a:txBody>
                  <a:tcPr anchor="ctr"/>
                </a:tc>
                <a:tc>
                  <a:txBody>
                    <a:bodyPr/>
                    <a:lstStyle/>
                    <a:p>
                      <a:pPr latinLnBrk="1"/>
                      <a:r>
                        <a:rPr lang="en-US" altLang="ko-KR" sz="900" b="0" i="0" kern="1200" dirty="0" smtClean="0">
                          <a:solidFill>
                            <a:schemeClr val="dk1"/>
                          </a:solidFill>
                          <a:effectLst/>
                          <a:latin typeface="+mn-lt"/>
                          <a:ea typeface="+mn-ea"/>
                          <a:cs typeface="+mn-cs"/>
                        </a:rPr>
                        <a:t>Load System property and Display '*' when authenticating in ATT Mode.</a:t>
                      </a:r>
                      <a:r>
                        <a:rPr lang="en-US" altLang="ko-KR" sz="900" dirty="0" smtClean="0"/>
                        <a:t/>
                      </a:r>
                      <a:br>
                        <a:rPr lang="en-US" altLang="ko-KR" sz="900" dirty="0" smtClean="0"/>
                      </a:br>
                      <a:r>
                        <a:rPr lang="en-US" altLang="ko-KR" sz="900" b="0" i="0" kern="1200" dirty="0" smtClean="0">
                          <a:solidFill>
                            <a:schemeClr val="dk1"/>
                          </a:solidFill>
                          <a:effectLst/>
                          <a:latin typeface="+mn-lt"/>
                          <a:ea typeface="+mn-ea"/>
                          <a:cs typeface="+mn-cs"/>
                        </a:rPr>
                        <a:t>(UI development Company)</a:t>
                      </a:r>
                      <a:r>
                        <a:rPr lang="en-US" altLang="ko-KR" sz="900" dirty="0" smtClean="0"/>
                        <a:t/>
                      </a:r>
                      <a:br>
                        <a:rPr lang="en-US" altLang="ko-KR" sz="900" dirty="0" smtClean="0"/>
                      </a:br>
                      <a:r>
                        <a:rPr lang="en-US" altLang="ko-KR" sz="900" dirty="0" smtClean="0"/>
                        <a:t/>
                      </a:r>
                      <a:br>
                        <a:rPr lang="en-US" altLang="ko-KR" sz="900" dirty="0" smtClean="0"/>
                      </a:br>
                      <a:r>
                        <a:rPr lang="en-US" altLang="ko-KR" sz="900" b="0" i="0" kern="1200" dirty="0" smtClean="0">
                          <a:solidFill>
                            <a:schemeClr val="dk1"/>
                          </a:solidFill>
                          <a:effectLst/>
                          <a:latin typeface="+mn-lt"/>
                          <a:ea typeface="+mn-ea"/>
                          <a:cs typeface="+mn-cs"/>
                        </a:rPr>
                        <a:t># system properties</a:t>
                      </a:r>
                      <a:r>
                        <a:rPr lang="en-US" altLang="ko-KR" sz="900" dirty="0" smtClean="0"/>
                        <a:t/>
                      </a:r>
                      <a:br>
                        <a:rPr lang="en-US" altLang="ko-KR" sz="900" dirty="0" smtClean="0"/>
                      </a:br>
                      <a:r>
                        <a:rPr lang="en-US" altLang="ko-KR" sz="900" b="0" i="0" kern="1200" dirty="0" smtClean="0">
                          <a:solidFill>
                            <a:schemeClr val="dk1"/>
                          </a:solidFill>
                          <a:effectLst/>
                          <a:latin typeface="+mn-lt"/>
                          <a:ea typeface="+mn-ea"/>
                          <a:cs typeface="+mn-cs"/>
                        </a:rPr>
                        <a:t>System property value: </a:t>
                      </a:r>
                      <a:r>
                        <a:rPr lang="en-US" altLang="ko-KR" sz="900" b="0" i="0" kern="1200" dirty="0" err="1" smtClean="0">
                          <a:solidFill>
                            <a:schemeClr val="dk1"/>
                          </a:solidFill>
                          <a:effectLst/>
                          <a:latin typeface="+mn-lt"/>
                          <a:ea typeface="+mn-ea"/>
                          <a:cs typeface="+mn-cs"/>
                        </a:rPr>
                        <a:t>sys.skb.hidecert</a:t>
                      </a:r>
                      <a:r>
                        <a:rPr lang="en-US" altLang="ko-KR" sz="900" dirty="0" smtClean="0"/>
                        <a:t/>
                      </a:r>
                      <a:br>
                        <a:rPr lang="en-US" altLang="ko-KR" sz="900" dirty="0" smtClean="0"/>
                      </a:br>
                      <a:r>
                        <a:rPr lang="en-US" altLang="ko-KR" sz="900" b="0" i="0" kern="1200" dirty="0" smtClean="0">
                          <a:solidFill>
                            <a:schemeClr val="dk1"/>
                          </a:solidFill>
                          <a:effectLst/>
                          <a:latin typeface="+mn-lt"/>
                          <a:ea typeface="+mn-ea"/>
                          <a:cs typeface="+mn-cs"/>
                        </a:rPr>
                        <a:t>-&gt;1, then display '*' and</a:t>
                      </a:r>
                    </a:p>
                    <a:p>
                      <a:pPr latinLnBrk="1"/>
                      <a:r>
                        <a:rPr lang="en-US" altLang="ko-KR" sz="900" b="0" i="0" kern="1200" dirty="0" smtClean="0">
                          <a:solidFill>
                            <a:schemeClr val="dk1"/>
                          </a:solidFill>
                          <a:effectLst/>
                          <a:latin typeface="+mn-lt"/>
                          <a:ea typeface="+mn-ea"/>
                          <a:cs typeface="+mn-cs"/>
                        </a:rPr>
                        <a:t>   0 or NULL, then  processes normally</a:t>
                      </a:r>
                      <a:endParaRPr lang="ko-KR" altLang="en-US" sz="900" dirty="0"/>
                    </a:p>
                  </a:txBody>
                  <a:tcPr anchor="ctr"/>
                </a:tc>
                <a:extLst>
                  <a:ext uri="{0D108BD9-81ED-4DB2-BD59-A6C34878D82A}">
                    <a16:rowId xmlns:a16="http://schemas.microsoft.com/office/drawing/2014/main" val="10009"/>
                  </a:ext>
                </a:extLst>
              </a:tr>
            </a:tbl>
          </a:graphicData>
        </a:graphic>
      </p:graphicFrame>
      <p:sp>
        <p:nvSpPr>
          <p:cNvPr id="15" name="슬라이드 번호 개체 틀 33"/>
          <p:cNvSpPr>
            <a:spLocks noGrp="1"/>
          </p:cNvSpPr>
          <p:nvPr>
            <p:ph type="sldNum" sz="quarter" idx="12"/>
          </p:nvPr>
        </p:nvSpPr>
        <p:spPr>
          <a:xfrm>
            <a:off x="5213176" y="8693679"/>
            <a:ext cx="1600200" cy="486833"/>
          </a:xfrm>
        </p:spPr>
        <p:txBody>
          <a:bodyPr/>
          <a:lstStyle/>
          <a:p>
            <a:fld id="{4AFB1CAC-E0B2-4E67-BA47-1772C30776A2}" type="slidenum">
              <a:rPr lang="ko-KR" altLang="en-US" smtClean="0"/>
              <a:pPr/>
              <a:t>28</a:t>
            </a:fld>
            <a:endParaRPr lang="ko-KR" altLang="en-US"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그룹 2"/>
          <p:cNvGrpSpPr/>
          <p:nvPr/>
        </p:nvGrpSpPr>
        <p:grpSpPr>
          <a:xfrm>
            <a:off x="0" y="0"/>
            <a:ext cx="6858000" cy="512763"/>
            <a:chOff x="0" y="0"/>
            <a:chExt cx="6858000" cy="512763"/>
          </a:xfrm>
        </p:grpSpPr>
        <p:sp>
          <p:nvSpPr>
            <p:cNvPr id="4" name="직사각형 3"/>
            <p:cNvSpPr/>
            <p:nvPr/>
          </p:nvSpPr>
          <p:spPr>
            <a:xfrm>
              <a:off x="0" y="0"/>
              <a:ext cx="6858000" cy="500063"/>
            </a:xfrm>
            <a:prstGeom prst="rect">
              <a:avLst/>
            </a:prstGeom>
          </p:spPr>
          <p:style>
            <a:lnRef idx="1">
              <a:schemeClr val="accent6"/>
            </a:lnRef>
            <a:fillRef idx="3">
              <a:schemeClr val="accent6"/>
            </a:fillRef>
            <a:effectRef idx="2">
              <a:schemeClr val="accent6"/>
            </a:effectRef>
            <a:fontRef idx="minor">
              <a:schemeClr val="lt1"/>
            </a:fontRef>
          </p:style>
          <p:txBody>
            <a:bodyPr anchor="ctr"/>
            <a:lstStyle/>
            <a:p>
              <a:pPr algn="ctr" fontAlgn="auto">
                <a:spcBef>
                  <a:spcPts val="0"/>
                </a:spcBef>
                <a:spcAft>
                  <a:spcPts val="0"/>
                </a:spcAft>
                <a:defRPr/>
              </a:pPr>
              <a:endParaRPr kumimoji="0" lang="ko-KR" altLang="en-US"/>
            </a:p>
          </p:txBody>
        </p:sp>
        <p:pic>
          <p:nvPicPr>
            <p:cNvPr id="5" name="Picture 3"/>
            <p:cNvPicPr>
              <a:picLocks noChangeAspect="1" noChangeArrowheads="1"/>
            </p:cNvPicPr>
            <p:nvPr/>
          </p:nvPicPr>
          <p:blipFill>
            <a:blip r:embed="rId2" cstate="print"/>
            <a:srcRect/>
            <a:stretch>
              <a:fillRect/>
            </a:stretch>
          </p:blipFill>
          <p:spPr bwMode="auto">
            <a:xfrm>
              <a:off x="0" y="0"/>
              <a:ext cx="1358900" cy="512763"/>
            </a:xfrm>
            <a:prstGeom prst="rect">
              <a:avLst/>
            </a:prstGeom>
            <a:ln>
              <a:noFill/>
            </a:ln>
            <a:effectLst>
              <a:softEdge rad="63500"/>
            </a:effectLst>
          </p:spPr>
        </p:pic>
      </p:grpSp>
      <p:sp>
        <p:nvSpPr>
          <p:cNvPr id="6" name="AutoShape 9"/>
          <p:cNvSpPr>
            <a:spLocks noChangeArrowheads="1"/>
          </p:cNvSpPr>
          <p:nvPr/>
        </p:nvSpPr>
        <p:spPr bwMode="auto">
          <a:xfrm>
            <a:off x="214313" y="971600"/>
            <a:ext cx="6429375" cy="7992888"/>
          </a:xfrm>
          <a:prstGeom prst="roundRect">
            <a:avLst>
              <a:gd name="adj" fmla="val 3815"/>
            </a:avLst>
          </a:prstGeom>
          <a:noFill/>
          <a:ln>
            <a:headEnd/>
            <a:tailEnd/>
          </a:ln>
        </p:spPr>
        <p:style>
          <a:lnRef idx="2">
            <a:schemeClr val="accent5"/>
          </a:lnRef>
          <a:fillRef idx="1">
            <a:schemeClr val="lt1"/>
          </a:fillRef>
          <a:effectRef idx="0">
            <a:schemeClr val="accent5"/>
          </a:effectRef>
          <a:fontRef idx="minor">
            <a:schemeClr val="dk1"/>
          </a:fontRef>
        </p:style>
        <p:txBody>
          <a:bodyPr wrap="none" anchor="ctr"/>
          <a:lstStyle/>
          <a:p>
            <a:pPr fontAlgn="auto">
              <a:spcBef>
                <a:spcPts val="0"/>
              </a:spcBef>
              <a:spcAft>
                <a:spcPts val="0"/>
              </a:spcAft>
              <a:defRPr/>
            </a:pPr>
            <a:endParaRPr kumimoji="0" lang="ko-KR" altLang="en-US"/>
          </a:p>
        </p:txBody>
      </p:sp>
      <p:cxnSp>
        <p:nvCxnSpPr>
          <p:cNvPr id="7" name="직선 연결선 6"/>
          <p:cNvCxnSpPr/>
          <p:nvPr/>
        </p:nvCxnSpPr>
        <p:spPr>
          <a:xfrm>
            <a:off x="214313" y="856654"/>
            <a:ext cx="6429375" cy="1588"/>
          </a:xfrm>
          <a:prstGeom prst="line">
            <a:avLst/>
          </a:prstGeom>
        </p:spPr>
        <p:style>
          <a:lnRef idx="2">
            <a:schemeClr val="accent6"/>
          </a:lnRef>
          <a:fillRef idx="0">
            <a:schemeClr val="accent6"/>
          </a:fillRef>
          <a:effectRef idx="1">
            <a:schemeClr val="accent6"/>
          </a:effectRef>
          <a:fontRef idx="minor">
            <a:schemeClr val="tx1"/>
          </a:fontRef>
        </p:style>
      </p:cxnSp>
      <p:graphicFrame>
        <p:nvGraphicFramePr>
          <p:cNvPr id="12" name="표 11"/>
          <p:cNvGraphicFramePr>
            <a:graphicFrameLocks noGrp="1"/>
          </p:cNvGraphicFramePr>
          <p:nvPr>
            <p:extLst>
              <p:ext uri="{D42A27DB-BD31-4B8C-83A1-F6EECF244321}">
                <p14:modId xmlns:p14="http://schemas.microsoft.com/office/powerpoint/2010/main" val="3917163430"/>
              </p:ext>
            </p:extLst>
          </p:nvPr>
        </p:nvGraphicFramePr>
        <p:xfrm>
          <a:off x="377280" y="1043608"/>
          <a:ext cx="6076056" cy="3101489"/>
        </p:xfrm>
        <a:graphic>
          <a:graphicData uri="http://schemas.openxmlformats.org/drawingml/2006/table">
            <a:tbl>
              <a:tblPr firstRow="1" bandRow="1">
                <a:tableStyleId>{5C22544A-7EE6-4342-B048-85BDC9FD1C3A}</a:tableStyleId>
              </a:tblPr>
              <a:tblGrid>
                <a:gridCol w="1282722">
                  <a:extLst>
                    <a:ext uri="{9D8B030D-6E8A-4147-A177-3AD203B41FA5}">
                      <a16:colId xmlns:a16="http://schemas.microsoft.com/office/drawing/2014/main" val="20000"/>
                    </a:ext>
                  </a:extLst>
                </a:gridCol>
                <a:gridCol w="3038028">
                  <a:extLst>
                    <a:ext uri="{9D8B030D-6E8A-4147-A177-3AD203B41FA5}">
                      <a16:colId xmlns:a16="http://schemas.microsoft.com/office/drawing/2014/main" val="20001"/>
                    </a:ext>
                  </a:extLst>
                </a:gridCol>
                <a:gridCol w="1755306">
                  <a:extLst>
                    <a:ext uri="{9D8B030D-6E8A-4147-A177-3AD203B41FA5}">
                      <a16:colId xmlns:a16="http://schemas.microsoft.com/office/drawing/2014/main" val="20002"/>
                    </a:ext>
                  </a:extLst>
                </a:gridCol>
              </a:tblGrid>
              <a:tr h="288032">
                <a:tc>
                  <a:txBody>
                    <a:bodyPr/>
                    <a:lstStyle/>
                    <a:p>
                      <a:pPr latinLnBrk="1"/>
                      <a:r>
                        <a:rPr lang="en-US" altLang="ko-KR" sz="1050" dirty="0" smtClean="0"/>
                        <a:t>Item</a:t>
                      </a:r>
                      <a:endParaRPr lang="ko-KR" altLang="en-US" sz="1050" dirty="0"/>
                    </a:p>
                  </a:txBody>
                  <a:tcPr anchor="ctr" anchorCtr="1"/>
                </a:tc>
                <a:tc>
                  <a:txBody>
                    <a:bodyPr/>
                    <a:lstStyle/>
                    <a:p>
                      <a:pPr latinLnBrk="1"/>
                      <a:r>
                        <a:rPr lang="en-US" altLang="ko-KR" sz="1050" dirty="0" err="1" smtClean="0"/>
                        <a:t>Deamon</a:t>
                      </a:r>
                      <a:r>
                        <a:rPr lang="en-US" altLang="ko-KR" sz="1050" dirty="0" smtClean="0"/>
                        <a:t> Functions</a:t>
                      </a:r>
                      <a:endParaRPr lang="ko-KR" altLang="en-US" sz="1050" dirty="0"/>
                    </a:p>
                  </a:txBody>
                  <a:tcPr anchor="ctr" anchorCtr="1"/>
                </a:tc>
                <a:tc>
                  <a:txBody>
                    <a:bodyPr/>
                    <a:lstStyle/>
                    <a:p>
                      <a:pPr latinLnBrk="1"/>
                      <a:r>
                        <a:rPr lang="en-US" altLang="ko-KR" sz="1050" dirty="0" smtClean="0"/>
                        <a:t>MW Support</a:t>
                      </a:r>
                      <a:endParaRPr lang="ko-KR" altLang="en-US" sz="1050" dirty="0"/>
                    </a:p>
                  </a:txBody>
                  <a:tcPr anchor="ctr" anchorCtr="1"/>
                </a:tc>
                <a:extLst>
                  <a:ext uri="{0D108BD9-81ED-4DB2-BD59-A6C34878D82A}">
                    <a16:rowId xmlns:a16="http://schemas.microsoft.com/office/drawing/2014/main" val="10000"/>
                  </a:ext>
                </a:extLst>
              </a:tr>
              <a:tr h="538937">
                <a:tc>
                  <a:txBody>
                    <a:bodyPr/>
                    <a:lstStyle/>
                    <a:p>
                      <a:pPr latinLnBrk="1"/>
                      <a:r>
                        <a:rPr lang="en-US" altLang="ko-KR" sz="1050" dirty="0" smtClean="0"/>
                        <a:t>LED</a:t>
                      </a:r>
                      <a:r>
                        <a:rPr lang="en-US" altLang="ko-KR" sz="1050" baseline="0" dirty="0" smtClean="0"/>
                        <a:t> </a:t>
                      </a:r>
                      <a:r>
                        <a:rPr lang="en-US" altLang="ko-KR" sz="1050" baseline="0" dirty="0" smtClean="0"/>
                        <a:t>Control</a:t>
                      </a:r>
                      <a:endParaRPr lang="ko-KR" altLang="en-US" sz="1050" dirty="0"/>
                    </a:p>
                  </a:txBody>
                  <a:tcPr anchor="ctr" anchorCtr="1"/>
                </a:tc>
                <a:tc>
                  <a:txBody>
                    <a:bodyPr/>
                    <a:lstStyle/>
                    <a:p>
                      <a:pPr algn="l" latinLnBrk="1"/>
                      <a:r>
                        <a:rPr lang="en-US" altLang="ko-KR" sz="1000" b="0" i="0" kern="1200" dirty="0" smtClean="0">
                          <a:solidFill>
                            <a:schemeClr val="dk1"/>
                          </a:solidFill>
                          <a:effectLst/>
                          <a:latin typeface="+mn-lt"/>
                          <a:ea typeface="+mn-ea"/>
                          <a:cs typeface="+mn-cs"/>
                        </a:rPr>
                        <a:t>To indicate completion of daemon installation, flash three LEDs (status, network, power) in STB every 0.5 seconds.</a:t>
                      </a:r>
                      <a:endParaRPr lang="ko-KR" altLang="en-US" sz="1000" dirty="0"/>
                    </a:p>
                  </a:txBody>
                  <a:tcPr anchor="ctr"/>
                </a:tc>
                <a:tc>
                  <a:txBody>
                    <a:bodyPr/>
                    <a:lstStyle/>
                    <a:p>
                      <a:pPr marL="0" marR="0" indent="0" algn="l" defTabSz="914400" rtl="0" eaLnBrk="1" fontAlgn="auto" latinLnBrk="1" hangingPunct="1">
                        <a:lnSpc>
                          <a:spcPct val="100000"/>
                        </a:lnSpc>
                        <a:spcBef>
                          <a:spcPts val="0"/>
                        </a:spcBef>
                        <a:spcAft>
                          <a:spcPts val="0"/>
                        </a:spcAft>
                        <a:buClrTx/>
                        <a:buSzTx/>
                        <a:buFontTx/>
                        <a:buNone/>
                        <a:tabLst/>
                        <a:defRPr/>
                      </a:pPr>
                      <a:r>
                        <a:rPr lang="en-US" altLang="ko-KR" sz="1050" dirty="0" smtClean="0"/>
                        <a:t>Provide how to control LED</a:t>
                      </a:r>
                      <a:endParaRPr lang="ko-KR" altLang="en-US" sz="1050" dirty="0" smtClean="0"/>
                    </a:p>
                  </a:txBody>
                  <a:tcPr anchor="ctr"/>
                </a:tc>
                <a:extLst>
                  <a:ext uri="{0D108BD9-81ED-4DB2-BD59-A6C34878D82A}">
                    <a16:rowId xmlns:a16="http://schemas.microsoft.com/office/drawing/2014/main" val="10001"/>
                  </a:ext>
                </a:extLst>
              </a:tr>
              <a:tr h="868660">
                <a:tc>
                  <a:txBody>
                    <a:bodyPr/>
                    <a:lstStyle/>
                    <a:p>
                      <a:pPr latinLnBrk="1"/>
                      <a:r>
                        <a:rPr lang="en-US" altLang="ko-KR" sz="1050" dirty="0" smtClean="0"/>
                        <a:t>Check USB Port</a:t>
                      </a:r>
                      <a:endParaRPr lang="ko-KR" altLang="en-US" sz="1050" dirty="0"/>
                    </a:p>
                  </a:txBody>
                  <a:tcPr anchor="ctr" anchorCtr="1"/>
                </a:tc>
                <a:tc>
                  <a:txBody>
                    <a:bodyPr/>
                    <a:lstStyle/>
                    <a:p>
                      <a:pPr algn="l" latinLnBrk="1"/>
                      <a:r>
                        <a:rPr lang="en-US" altLang="ko-KR" sz="1000" b="0" i="0" kern="1200" dirty="0" smtClean="0">
                          <a:solidFill>
                            <a:schemeClr val="dk1"/>
                          </a:solidFill>
                          <a:effectLst/>
                          <a:latin typeface="+mn-lt"/>
                          <a:ea typeface="+mn-ea"/>
                          <a:cs typeface="+mn-cs"/>
                        </a:rPr>
                        <a:t>If the </a:t>
                      </a:r>
                      <a:r>
                        <a:rPr lang="en-US" altLang="ko-KR" sz="1000" b="0" i="0" kern="1200" dirty="0" err="1" smtClean="0">
                          <a:solidFill>
                            <a:schemeClr val="dk1"/>
                          </a:solidFill>
                          <a:effectLst/>
                          <a:latin typeface="+mn-lt"/>
                          <a:ea typeface="+mn-ea"/>
                          <a:cs typeface="+mn-cs"/>
                        </a:rPr>
                        <a:t>Deamon</a:t>
                      </a:r>
                      <a:r>
                        <a:rPr lang="en-US" altLang="ko-KR" sz="1000" b="0" i="0" kern="1200" dirty="0" smtClean="0">
                          <a:solidFill>
                            <a:schemeClr val="dk1"/>
                          </a:solidFill>
                          <a:effectLst/>
                          <a:latin typeface="+mn-lt"/>
                          <a:ea typeface="+mn-ea"/>
                          <a:cs typeface="+mn-cs"/>
                        </a:rPr>
                        <a:t> installation is complete, the LED is</a:t>
                      </a:r>
                      <a:r>
                        <a:rPr lang="en-US" altLang="ko-KR" sz="1000" b="0" i="0" kern="1200" baseline="0" dirty="0" smtClean="0">
                          <a:solidFill>
                            <a:schemeClr val="dk1"/>
                          </a:solidFill>
                          <a:effectLst/>
                          <a:latin typeface="+mn-lt"/>
                          <a:ea typeface="+mn-ea"/>
                          <a:cs typeface="+mn-cs"/>
                        </a:rPr>
                        <a:t> blinked</a:t>
                      </a:r>
                      <a:r>
                        <a:rPr lang="en-US" altLang="ko-KR" sz="1000" b="0" i="0" kern="1200" dirty="0" smtClean="0">
                          <a:solidFill>
                            <a:schemeClr val="dk1"/>
                          </a:solidFill>
                          <a:effectLst/>
                          <a:latin typeface="+mn-lt"/>
                          <a:ea typeface="+mn-ea"/>
                          <a:cs typeface="+mn-cs"/>
                        </a:rPr>
                        <a:t> and the status of the USB port should</a:t>
                      </a:r>
                      <a:r>
                        <a:rPr lang="en-US" altLang="ko-KR" sz="1000" b="0" i="0" kern="1200" baseline="0" dirty="0" smtClean="0">
                          <a:solidFill>
                            <a:schemeClr val="dk1"/>
                          </a:solidFill>
                          <a:effectLst/>
                          <a:latin typeface="+mn-lt"/>
                          <a:ea typeface="+mn-ea"/>
                          <a:cs typeface="+mn-cs"/>
                        </a:rPr>
                        <a:t> be</a:t>
                      </a:r>
                      <a:r>
                        <a:rPr lang="en-US" altLang="ko-KR" sz="1000" b="0" i="0" kern="1200" dirty="0" smtClean="0">
                          <a:solidFill>
                            <a:schemeClr val="dk1"/>
                          </a:solidFill>
                          <a:effectLst/>
                          <a:latin typeface="+mn-lt"/>
                          <a:ea typeface="+mn-ea"/>
                          <a:cs typeface="+mn-cs"/>
                        </a:rPr>
                        <a:t> checked periodically. If all USB ports are off, then proceed to the next step.</a:t>
                      </a:r>
                      <a:endParaRPr lang="ko-KR" altLang="en-US" sz="1000" dirty="0"/>
                    </a:p>
                  </a:txBody>
                  <a:tcPr anchor="ctr"/>
                </a:tc>
                <a:tc>
                  <a:txBody>
                    <a:bodyPr/>
                    <a:lstStyle/>
                    <a:p>
                      <a:pPr marL="0" marR="0" indent="0" algn="l" defTabSz="914400" rtl="0" eaLnBrk="1" fontAlgn="auto" latinLnBrk="1" hangingPunct="1">
                        <a:lnSpc>
                          <a:spcPct val="100000"/>
                        </a:lnSpc>
                        <a:spcBef>
                          <a:spcPts val="0"/>
                        </a:spcBef>
                        <a:spcAft>
                          <a:spcPts val="0"/>
                        </a:spcAft>
                        <a:buClrTx/>
                        <a:buSzTx/>
                        <a:buFontTx/>
                        <a:buNone/>
                        <a:tabLst/>
                        <a:defRPr/>
                      </a:pPr>
                      <a:r>
                        <a:rPr lang="en-US" altLang="ko-KR" sz="1050" dirty="0" smtClean="0"/>
                        <a:t>Provide how to check USB </a:t>
                      </a:r>
                      <a:r>
                        <a:rPr lang="en-US" altLang="ko-KR" sz="1050" dirty="0" smtClean="0"/>
                        <a:t>Port </a:t>
                      </a:r>
                      <a:r>
                        <a:rPr lang="en-US" altLang="ko-KR" sz="1050" dirty="0" smtClean="0"/>
                        <a:t>status</a:t>
                      </a:r>
                      <a:endParaRPr lang="ko-KR" altLang="en-US" sz="1050" dirty="0" smtClean="0"/>
                    </a:p>
                  </a:txBody>
                  <a:tcPr anchor="ctr"/>
                </a:tc>
                <a:extLst>
                  <a:ext uri="{0D108BD9-81ED-4DB2-BD59-A6C34878D82A}">
                    <a16:rowId xmlns:a16="http://schemas.microsoft.com/office/drawing/2014/main" val="10002"/>
                  </a:ext>
                </a:extLst>
              </a:tr>
              <a:tr h="857220">
                <a:tc>
                  <a:txBody>
                    <a:bodyPr/>
                    <a:lstStyle/>
                    <a:p>
                      <a:pPr latinLnBrk="1"/>
                      <a:r>
                        <a:rPr lang="en-US" altLang="ko-KR" sz="1050" dirty="0" smtClean="0"/>
                        <a:t>Check HDMI</a:t>
                      </a:r>
                      <a:r>
                        <a:rPr lang="en-US" altLang="ko-KR" sz="1050" baseline="0" dirty="0" smtClean="0"/>
                        <a:t> Port</a:t>
                      </a:r>
                      <a:endParaRPr lang="ko-KR" altLang="en-US" sz="1050" dirty="0"/>
                    </a:p>
                  </a:txBody>
                  <a:tcPr anchor="ctr" anchorCtr="1"/>
                </a:tc>
                <a:tc>
                  <a:txBody>
                    <a:bodyPr/>
                    <a:lstStyle/>
                    <a:p>
                      <a:pPr marL="0" indent="0" algn="l" latinLnBrk="1">
                        <a:buFont typeface="Arial" panose="020B0604020202020204" pitchFamily="34" charset="0"/>
                        <a:buNone/>
                      </a:pPr>
                      <a:r>
                        <a:rPr lang="en-US" altLang="ko-KR" sz="1000" b="0" i="0" kern="1200" dirty="0" smtClean="0">
                          <a:solidFill>
                            <a:schemeClr val="dk1"/>
                          </a:solidFill>
                          <a:effectLst/>
                          <a:latin typeface="+mn-lt"/>
                          <a:ea typeface="+mn-ea"/>
                          <a:cs typeface="+mn-cs"/>
                        </a:rPr>
                        <a:t>The daemon transmits</a:t>
                      </a:r>
                      <a:r>
                        <a:rPr lang="en-US" altLang="ko-KR" sz="1000" b="0" i="0" kern="1200" baseline="0" dirty="0" smtClean="0">
                          <a:solidFill>
                            <a:schemeClr val="dk1"/>
                          </a:solidFill>
                          <a:effectLst/>
                          <a:latin typeface="+mn-lt"/>
                          <a:ea typeface="+mn-ea"/>
                          <a:cs typeface="+mn-cs"/>
                        </a:rPr>
                        <a:t> </a:t>
                      </a:r>
                      <a:r>
                        <a:rPr lang="en-US" altLang="ko-KR" sz="1000" b="0" i="0" kern="1200" dirty="0" smtClean="0">
                          <a:solidFill>
                            <a:schemeClr val="dk1"/>
                          </a:solidFill>
                          <a:effectLst/>
                          <a:latin typeface="+mn-lt"/>
                          <a:ea typeface="+mn-ea"/>
                          <a:cs typeface="+mn-cs"/>
                        </a:rPr>
                        <a:t>the connection status to the ATT program when the HDMI is connected at a certain stage.</a:t>
                      </a:r>
                      <a:r>
                        <a:rPr lang="en-US" altLang="ko-KR" sz="1000" dirty="0" smtClean="0"/>
                        <a:t/>
                      </a:r>
                      <a:br>
                        <a:rPr lang="en-US" altLang="ko-KR" sz="1000" dirty="0" smtClean="0"/>
                      </a:br>
                      <a:r>
                        <a:rPr lang="en-US" altLang="ko-KR" sz="1000" b="0" i="0" kern="1200" dirty="0" smtClean="0">
                          <a:solidFill>
                            <a:schemeClr val="dk1"/>
                          </a:solidFill>
                          <a:effectLst/>
                          <a:latin typeface="+mn-lt"/>
                          <a:ea typeface="+mn-ea"/>
                          <a:cs typeface="+mn-cs"/>
                        </a:rPr>
                        <a:t>* Features to be added</a:t>
                      </a:r>
                      <a:endParaRPr lang="en-US" altLang="ko-KR" sz="1000" dirty="0" smtClean="0"/>
                    </a:p>
                  </a:txBody>
                  <a:tcPr anchor="ctr"/>
                </a:tc>
                <a:tc>
                  <a:txBody>
                    <a:bodyPr/>
                    <a:lstStyle/>
                    <a:p>
                      <a:pPr latinLnBrk="1"/>
                      <a:r>
                        <a:rPr lang="en-US" altLang="ko-KR" sz="1050" dirty="0" smtClean="0"/>
                        <a:t>Provide how to check HDMI</a:t>
                      </a:r>
                      <a:r>
                        <a:rPr lang="en-US" altLang="ko-KR" sz="1050" baseline="0" dirty="0" smtClean="0"/>
                        <a:t> Port</a:t>
                      </a:r>
                      <a:endParaRPr lang="ko-KR" altLang="en-US" sz="1050" dirty="0"/>
                    </a:p>
                  </a:txBody>
                  <a:tcPr anchor="ctr"/>
                </a:tc>
                <a:extLst>
                  <a:ext uri="{0D108BD9-81ED-4DB2-BD59-A6C34878D82A}">
                    <a16:rowId xmlns:a16="http://schemas.microsoft.com/office/drawing/2014/main" val="10003"/>
                  </a:ext>
                </a:extLst>
              </a:tr>
              <a:tr h="538937">
                <a:tc>
                  <a:txBody>
                    <a:bodyPr/>
                    <a:lstStyle/>
                    <a:p>
                      <a:pPr latinLnBrk="1"/>
                      <a:endParaRPr lang="ko-KR" altLang="en-US" sz="1050" dirty="0"/>
                    </a:p>
                  </a:txBody>
                  <a:tcPr anchor="ctr" anchorCtr="1"/>
                </a:tc>
                <a:tc>
                  <a:txBody>
                    <a:bodyPr/>
                    <a:lstStyle/>
                    <a:p>
                      <a:pPr algn="l" latinLnBrk="1"/>
                      <a:endParaRPr lang="en-US" altLang="ko-KR" sz="1050" dirty="0" smtClean="0"/>
                    </a:p>
                  </a:txBody>
                  <a:tcPr anchor="ctr"/>
                </a:tc>
                <a:tc>
                  <a:txBody>
                    <a:bodyPr/>
                    <a:lstStyle/>
                    <a:p>
                      <a:pPr latinLnBrk="1"/>
                      <a:endParaRPr lang="ko-KR" altLang="en-US" sz="1050" dirty="0"/>
                    </a:p>
                  </a:txBody>
                  <a:tcPr anchor="ctr"/>
                </a:tc>
                <a:extLst>
                  <a:ext uri="{0D108BD9-81ED-4DB2-BD59-A6C34878D82A}">
                    <a16:rowId xmlns:a16="http://schemas.microsoft.com/office/drawing/2014/main" val="10004"/>
                  </a:ext>
                </a:extLst>
              </a:tr>
            </a:tbl>
          </a:graphicData>
        </a:graphic>
      </p:graphicFrame>
      <p:sp>
        <p:nvSpPr>
          <p:cNvPr id="14" name="슬라이드 번호 개체 틀 33"/>
          <p:cNvSpPr>
            <a:spLocks noGrp="1"/>
          </p:cNvSpPr>
          <p:nvPr>
            <p:ph type="sldNum" sz="quarter" idx="12"/>
          </p:nvPr>
        </p:nvSpPr>
        <p:spPr>
          <a:xfrm>
            <a:off x="5213176" y="8693679"/>
            <a:ext cx="1600200" cy="486833"/>
          </a:xfrm>
        </p:spPr>
        <p:txBody>
          <a:bodyPr/>
          <a:lstStyle/>
          <a:p>
            <a:fld id="{4AFB1CAC-E0B2-4E67-BA47-1772C30776A2}" type="slidenum">
              <a:rPr lang="ko-KR" altLang="en-US" smtClean="0"/>
              <a:pPr/>
              <a:t>29</a:t>
            </a:fld>
            <a:endParaRPr lang="ko-KR" altLang="en-US" dirty="0"/>
          </a:p>
        </p:txBody>
      </p:sp>
      <p:grpSp>
        <p:nvGrpSpPr>
          <p:cNvPr id="13" name="그룹 12"/>
          <p:cNvGrpSpPr/>
          <p:nvPr/>
        </p:nvGrpSpPr>
        <p:grpSpPr>
          <a:xfrm>
            <a:off x="4653136" y="35496"/>
            <a:ext cx="2160240" cy="432048"/>
            <a:chOff x="214313" y="714375"/>
            <a:chExt cx="6429375" cy="714375"/>
          </a:xfrm>
        </p:grpSpPr>
        <p:sp>
          <p:nvSpPr>
            <p:cNvPr id="15" name="모서리가 둥근 직사각형 14"/>
            <p:cNvSpPr/>
            <p:nvPr/>
          </p:nvSpPr>
          <p:spPr bwMode="auto">
            <a:xfrm>
              <a:off x="214313" y="714375"/>
              <a:ext cx="6429375" cy="714375"/>
            </a:xfrm>
            <a:prstGeom prst="roundRect">
              <a:avLst/>
            </a:prstGeom>
          </p:spPr>
          <p:style>
            <a:lnRef idx="3">
              <a:schemeClr val="lt1"/>
            </a:lnRef>
            <a:fillRef idx="1">
              <a:schemeClr val="accent6"/>
            </a:fillRef>
            <a:effectRef idx="1">
              <a:schemeClr val="accent6"/>
            </a:effectRef>
            <a:fontRef idx="minor">
              <a:schemeClr val="lt1"/>
            </a:fontRef>
          </p:style>
          <p:txBody>
            <a:bodyPr anchor="ctr"/>
            <a:lstStyle/>
            <a:p>
              <a:pPr algn="ctr" fontAlgn="auto">
                <a:spcBef>
                  <a:spcPts val="0"/>
                </a:spcBef>
                <a:spcAft>
                  <a:spcPts val="0"/>
                </a:spcAft>
                <a:defRPr/>
              </a:pPr>
              <a:endParaRPr kumimoji="0" lang="ko-KR" altLang="en-US" sz="1000"/>
            </a:p>
          </p:txBody>
        </p:sp>
        <p:sp>
          <p:nvSpPr>
            <p:cNvPr id="16" name="모서리가 둥근 직사각형 15"/>
            <p:cNvSpPr/>
            <p:nvPr/>
          </p:nvSpPr>
          <p:spPr bwMode="auto">
            <a:xfrm>
              <a:off x="357188" y="785813"/>
              <a:ext cx="6143625" cy="581025"/>
            </a:xfrm>
            <a:prstGeom prst="roundRect">
              <a:avLst/>
            </a:prstGeom>
            <a:ln>
              <a:solidFill>
                <a:schemeClr val="accent6">
                  <a:lumMod val="75000"/>
                </a:schemeClr>
              </a:solidFill>
            </a:ln>
          </p:spPr>
          <p:style>
            <a:lnRef idx="2">
              <a:schemeClr val="accent6"/>
            </a:lnRef>
            <a:fillRef idx="1">
              <a:schemeClr val="lt1"/>
            </a:fillRef>
            <a:effectRef idx="0">
              <a:schemeClr val="accent6"/>
            </a:effectRef>
            <a:fontRef idx="minor">
              <a:schemeClr val="dk1"/>
            </a:fontRef>
          </p:style>
          <p:txBody>
            <a:bodyPr anchor="ctr"/>
            <a:lstStyle/>
            <a:p>
              <a:pPr algn="ctr" fontAlgn="auto">
                <a:spcBef>
                  <a:spcPts val="0"/>
                </a:spcBef>
                <a:spcAft>
                  <a:spcPts val="0"/>
                </a:spcAft>
                <a:defRPr/>
              </a:pPr>
              <a:r>
                <a:rPr kumimoji="0" lang="en-US" altLang="ko-KR" sz="1000" dirty="0" smtClean="0">
                  <a:latin typeface="HY견고딕" pitchFamily="18" charset="-127"/>
                  <a:ea typeface="HY견고딕" pitchFamily="18" charset="-127"/>
                </a:rPr>
                <a:t>4. </a:t>
              </a:r>
              <a:r>
                <a:rPr lang="en-US" altLang="ko-KR" sz="1000" dirty="0" err="1" smtClean="0">
                  <a:latin typeface="HY견고딕" pitchFamily="18" charset="-127"/>
                  <a:ea typeface="HY견고딕" pitchFamily="18" charset="-127"/>
                </a:rPr>
                <a:t>Additonal</a:t>
              </a:r>
              <a:r>
                <a:rPr lang="en-US" altLang="ko-KR" sz="1000" dirty="0" smtClean="0">
                  <a:latin typeface="HY견고딕" pitchFamily="18" charset="-127"/>
                  <a:ea typeface="HY견고딕" pitchFamily="18" charset="-127"/>
                </a:rPr>
                <a:t> Information</a:t>
              </a:r>
              <a:endParaRPr kumimoji="0" lang="ko-KR" altLang="en-US" sz="1000" dirty="0">
                <a:latin typeface="HY견고딕" pitchFamily="18" charset="-127"/>
                <a:ea typeface="HY견고딕" pitchFamily="18" charset="-127"/>
              </a:endParaRPr>
            </a:p>
          </p:txBody>
        </p:sp>
      </p:grpSp>
      <p:sp>
        <p:nvSpPr>
          <p:cNvPr id="17" name="모서리가 둥근 직사각형 16"/>
          <p:cNvSpPr/>
          <p:nvPr/>
        </p:nvSpPr>
        <p:spPr>
          <a:xfrm>
            <a:off x="214313" y="611560"/>
            <a:ext cx="2782639" cy="285750"/>
          </a:xfrm>
          <a:prstGeom prst="roundRect">
            <a:avLst/>
          </a:prstGeom>
        </p:spPr>
        <p:style>
          <a:lnRef idx="1">
            <a:schemeClr val="accent6"/>
          </a:lnRef>
          <a:fillRef idx="3">
            <a:schemeClr val="accent6"/>
          </a:fillRef>
          <a:effectRef idx="2">
            <a:schemeClr val="accent6"/>
          </a:effectRef>
          <a:fontRef idx="minor">
            <a:schemeClr val="lt1"/>
          </a:fontRef>
        </p:style>
        <p:txBody>
          <a:bodyPr anchor="ctr"/>
          <a:lstStyle/>
          <a:p>
            <a:pPr fontAlgn="auto">
              <a:spcBef>
                <a:spcPts val="0"/>
              </a:spcBef>
              <a:spcAft>
                <a:spcPts val="0"/>
              </a:spcAft>
              <a:defRPr/>
            </a:pPr>
            <a:r>
              <a:rPr kumimoji="0" lang="en-US" altLang="ko-KR" sz="1000" b="1" dirty="0" smtClean="0"/>
              <a:t>4.2 </a:t>
            </a:r>
            <a:r>
              <a:rPr lang="en-US" altLang="ko-KR" sz="1000" dirty="0"/>
              <a:t>Middleware support for </a:t>
            </a:r>
            <a:r>
              <a:rPr lang="en-US" altLang="ko-KR" sz="1000" dirty="0" smtClean="0"/>
              <a:t>daemon</a:t>
            </a:r>
            <a:r>
              <a:rPr kumimoji="0" lang="en-US" altLang="ko-KR" sz="1000" b="1" dirty="0" smtClean="0"/>
              <a:t>(2/2</a:t>
            </a:r>
            <a:r>
              <a:rPr kumimoji="0" lang="en-US" altLang="ko-KR" sz="1000" b="1" dirty="0" smtClean="0"/>
              <a:t>) </a:t>
            </a:r>
          </a:p>
        </p:txBody>
      </p:sp>
    </p:spTree>
  </p:cSld>
  <p:clrMapOvr>
    <a:masterClrMapping/>
  </p:clrMapOvr>
</p:sld>
</file>

<file path=ppt/theme/theme1.xml><?xml version="1.0" encoding="utf-8"?>
<a:theme xmlns:a="http://schemas.openxmlformats.org/drawingml/2006/main" name="Office 테마">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맑은 고딕"/>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맑은 고딕"/>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테마">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맑은 고딕"/>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맑은 고딕"/>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6784</TotalTime>
  <Words>4120</Words>
  <Application>Microsoft Office PowerPoint</Application>
  <PresentationFormat>화면 슬라이드 쇼(4:3)</PresentationFormat>
  <Paragraphs>988</Paragraphs>
  <Slides>29</Slides>
  <Notes>3</Notes>
  <HiddenSlides>0</HiddenSlides>
  <MMClips>0</MMClips>
  <ScaleCrop>false</ScaleCrop>
  <HeadingPairs>
    <vt:vector size="6" baseType="variant">
      <vt:variant>
        <vt:lpstr>사용한 글꼴</vt:lpstr>
      </vt:variant>
      <vt:variant>
        <vt:i4>5</vt:i4>
      </vt:variant>
      <vt:variant>
        <vt:lpstr>테마</vt:lpstr>
      </vt:variant>
      <vt:variant>
        <vt:i4>1</vt:i4>
      </vt:variant>
      <vt:variant>
        <vt:lpstr>슬라이드 제목</vt:lpstr>
      </vt:variant>
      <vt:variant>
        <vt:i4>29</vt:i4>
      </vt:variant>
    </vt:vector>
  </HeadingPairs>
  <TitlesOfParts>
    <vt:vector size="35" baseType="lpstr">
      <vt:lpstr>HY견고딕</vt:lpstr>
      <vt:lpstr>HY중고딕</vt:lpstr>
      <vt:lpstr>맑은 고딕</vt:lpstr>
      <vt:lpstr>휴먼둥근헤드라인</vt:lpstr>
      <vt:lpstr>Arial</vt:lpstr>
      <vt:lpstr>Office 테마</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vector>
  </TitlesOfParts>
  <Company>HMS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슬라이드 1</dc:title>
  <dc:creator>DIOK</dc:creator>
  <cp:lastModifiedBy>Yoon SuhYoung</cp:lastModifiedBy>
  <cp:revision>388</cp:revision>
  <dcterms:created xsi:type="dcterms:W3CDTF">2012-04-24T08:32:51Z</dcterms:created>
  <dcterms:modified xsi:type="dcterms:W3CDTF">2019-01-07T08:22:30Z</dcterms:modified>
</cp:coreProperties>
</file>